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316" r:id="rId4"/>
    <p:sldId id="317" r:id="rId5"/>
    <p:sldId id="318" r:id="rId6"/>
    <p:sldId id="276" r:id="rId7"/>
    <p:sldId id="313" r:id="rId8"/>
    <p:sldId id="314" r:id="rId9"/>
    <p:sldId id="277" r:id="rId10"/>
    <p:sldId id="261" r:id="rId11"/>
    <p:sldId id="288" r:id="rId12"/>
    <p:sldId id="272" r:id="rId13"/>
    <p:sldId id="298" r:id="rId14"/>
    <p:sldId id="302" r:id="rId15"/>
    <p:sldId id="301" r:id="rId16"/>
    <p:sldId id="315" r:id="rId17"/>
    <p:sldId id="299" r:id="rId18"/>
    <p:sldId id="306" r:id="rId19"/>
    <p:sldId id="309" r:id="rId20"/>
    <p:sldId id="308" r:id="rId21"/>
    <p:sldId id="307" r:id="rId22"/>
    <p:sldId id="303" r:id="rId23"/>
    <p:sldId id="312" r:id="rId24"/>
    <p:sldId id="311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9YyDlHTyYNTgJ5eOQNSNw==" hashData="ioy1bh2VWTAA6q7ajv4y8pbQ9SCcABelhcvoqGKcTVnSehYw7c/u0pw3rJaPinfifQ18sCpkmDrZe+S1T48T/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EE284-87AD-4195-911D-323F5CE507DC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CF4D8-E5C8-48C1-8B3A-F342C8E20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7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6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4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508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08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28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88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0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95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46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5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6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1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2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3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4.m4a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5.m4a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6.m4a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7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8.m4a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9.m4a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0.m4a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172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6000" b="1" i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6000" b="1" i="1" dirty="0">
                <a:solidFill>
                  <a:schemeClr val="tx1"/>
                </a:solidFill>
              </a:rPr>
              <a:t>Psychiatric Disorders</a:t>
            </a:r>
          </a:p>
          <a:p>
            <a:pPr marL="45720" indent="0">
              <a:buNone/>
            </a:pPr>
            <a:r>
              <a:rPr lang="en-US" sz="6000" b="1" i="1" dirty="0">
                <a:solidFill>
                  <a:schemeClr val="tx1"/>
                </a:solidFill>
              </a:rPr>
              <a:t>in Pregnancy  </a:t>
            </a:r>
            <a:endParaRPr lang="en-US" sz="3600" b="1" i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2800" b="1" i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800" b="1" i="1" dirty="0" err="1">
                <a:solidFill>
                  <a:schemeClr val="tx1"/>
                </a:solidFill>
              </a:rPr>
              <a:t>Nazari</a:t>
            </a:r>
            <a:r>
              <a:rPr lang="en-US" sz="2800" b="1" i="1" dirty="0">
                <a:solidFill>
                  <a:schemeClr val="tx1"/>
                </a:solidFill>
              </a:rPr>
              <a:t> L, MD</a:t>
            </a:r>
          </a:p>
          <a:p>
            <a:pPr marL="45720" indent="0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Infertility &amp; IVF fellowship</a:t>
            </a:r>
          </a:p>
          <a:p>
            <a:pPr marL="45720" indent="0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Assistant professor OB/GYN</a:t>
            </a:r>
          </a:p>
          <a:p>
            <a:pPr marL="45720" indent="0">
              <a:buNone/>
            </a:pPr>
            <a:r>
              <a:rPr lang="en-US" sz="2800" b="1" i="1" dirty="0" err="1">
                <a:solidFill>
                  <a:schemeClr val="tx1"/>
                </a:solidFill>
              </a:rPr>
              <a:t>Shahid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Beheshti</a:t>
            </a:r>
            <a:r>
              <a:rPr lang="en-US" sz="2800" b="1" i="1" dirty="0">
                <a:solidFill>
                  <a:schemeClr val="tx1"/>
                </a:solidFill>
              </a:rPr>
              <a:t> University of Medical Sciences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52400"/>
            <a:ext cx="8458200" cy="1371600"/>
          </a:xfrm>
          <a:prstGeom prst="rect">
            <a:avLst/>
          </a:prstGeom>
        </p:spPr>
      </p:pic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43DBCC14-10BF-40F1-B86B-E980A6DAD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676E79-2976-462F-8343-B54C64094B61}"/>
              </a:ext>
            </a:extLst>
          </p:cNvPr>
          <p:cNvSpPr/>
          <p:nvPr/>
        </p:nvSpPr>
        <p:spPr>
          <a:xfrm>
            <a:off x="0" y="6654056"/>
            <a:ext cx="1270000" cy="153888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satMod val="125000"/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19721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There are several screening instruments that have been validated for use in the perinatal period </a:t>
            </a:r>
          </a:p>
          <a:p>
            <a:pPr>
              <a:buNone/>
            </a:pP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Edinburgh Postnatal Depression Scale is short (10 questions), available in multiple languages, and includes anxiety symptoms, which are prominent in perinatal mood disorders</a:t>
            </a:r>
          </a:p>
        </p:txBody>
      </p:sp>
      <p:pic>
        <p:nvPicPr>
          <p:cNvPr id="4" name="7">
            <a:hlinkClick r:id="" action="ppaction://media"/>
            <a:extLst>
              <a:ext uri="{FF2B5EF4-FFF2-40B4-BE49-F238E27FC236}">
                <a16:creationId xmlns:a16="http://schemas.microsoft.com/office/drawing/2014/main" id="{2C51BE38-BDB5-4788-8F20-A3EECDA5AB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Risk Factors for Perinatal Depression During Pregnancy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Anxiety disorders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Life stress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History of depression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Lack of social or family support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Unintended pregnancy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Lower socioeconomic status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Lower educational level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Smoking and other substance abuse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Poor relationship quality</a:t>
            </a:r>
          </a:p>
        </p:txBody>
      </p:sp>
      <p:pic>
        <p:nvPicPr>
          <p:cNvPr id="4" name="8">
            <a:hlinkClick r:id="" action="ppaction://media"/>
            <a:extLst>
              <a:ext uri="{FF2B5EF4-FFF2-40B4-BE49-F238E27FC236}">
                <a16:creationId xmlns:a16="http://schemas.microsoft.com/office/drawing/2014/main" id="{569D6125-9439-4181-906D-AF3484EE8B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28600"/>
            <a:ext cx="8458200" cy="66294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Risk Factors Postpartum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Depression during pregnancy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Anxiety during pregnancy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Stressful life events during pregnancy or postpartum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Traumatic or difficult birth experience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Infant admission to NICU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Lack of social or family support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Previous history of depression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Problems with breastfeeding</a:t>
            </a:r>
          </a:p>
        </p:txBody>
      </p:sp>
      <p:pic>
        <p:nvPicPr>
          <p:cNvPr id="4" name="9">
            <a:hlinkClick r:id="" action="ppaction://media"/>
            <a:extLst>
              <a:ext uri="{FF2B5EF4-FFF2-40B4-BE49-F238E27FC236}">
                <a16:creationId xmlns:a16="http://schemas.microsoft.com/office/drawing/2014/main" id="{550FEA71-75C1-4925-9FDA-F12543AA2E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Management: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Patients with inadequate treatment of depression and anxiety often will fail to care for themselves during pregnancy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depression, poor diet and nutrition, substance abuse, and other suboptimal care may be involved in the increased prevalence of low-birthweight infants seen in women with depression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Anxiety alone does not seem to alter perinatal outcome </a:t>
            </a:r>
          </a:p>
        </p:txBody>
      </p:sp>
      <p:pic>
        <p:nvPicPr>
          <p:cNvPr id="4" name="10">
            <a:hlinkClick r:id="" action="ppaction://media"/>
            <a:extLst>
              <a:ext uri="{FF2B5EF4-FFF2-40B4-BE49-F238E27FC236}">
                <a16:creationId xmlns:a16="http://schemas.microsoft.com/office/drawing/2014/main" id="{6F349FC9-2B15-4792-A4AA-3ACEE918B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5" name="10">
            <a:hlinkClick r:id="" action="ppaction://media"/>
            <a:extLst>
              <a:ext uri="{FF2B5EF4-FFF2-40B4-BE49-F238E27FC236}">
                <a16:creationId xmlns:a16="http://schemas.microsoft.com/office/drawing/2014/main" id="{91B67C53-BEE0-4CEE-B2C5-5910C38B61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8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Screening for perinatal depression alone is not sufficient to improve outcomes and must be coupled with appropriate follow-up as indicated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Management of depression and anxiety involves counseling and, at times, medications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Multidisciplinary care involving the obstetrician, mental health care provider, and pediatrician is recommended</a:t>
            </a:r>
          </a:p>
        </p:txBody>
      </p:sp>
      <p:pic>
        <p:nvPicPr>
          <p:cNvPr id="4" name="11">
            <a:hlinkClick r:id="" action="ppaction://media"/>
            <a:extLst>
              <a:ext uri="{FF2B5EF4-FFF2-40B4-BE49-F238E27FC236}">
                <a16:creationId xmlns:a16="http://schemas.microsoft.com/office/drawing/2014/main" id="{EC261382-E3CE-43EA-96DB-3AEBEF0FFE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5" name="11">
            <a:hlinkClick r:id="" action="ppaction://media"/>
            <a:extLst>
              <a:ext uri="{FF2B5EF4-FFF2-40B4-BE49-F238E27FC236}">
                <a16:creationId xmlns:a16="http://schemas.microsoft.com/office/drawing/2014/main" id="{B3D3611D-B103-4D02-9860-1753586BA5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4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Clinical staff in obstetrics and gynecology should be prepared to initiate medical therapy and refer patients for mental health counseling and therapy as appropriate to the situation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Prompt referral for psychiatric care is sometimes needed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Involvement of a patient’s partner and/or other family members can be beneficial</a:t>
            </a:r>
          </a:p>
        </p:txBody>
      </p:sp>
      <p:pic>
        <p:nvPicPr>
          <p:cNvPr id="4" name="12">
            <a:hlinkClick r:id="" action="ppaction://media"/>
            <a:extLst>
              <a:ext uri="{FF2B5EF4-FFF2-40B4-BE49-F238E27FC236}">
                <a16:creationId xmlns:a16="http://schemas.microsoft.com/office/drawing/2014/main" id="{DD285641-BDC1-4287-9BC9-96716B922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5" name="12">
            <a:hlinkClick r:id="" action="ppaction://media"/>
            <a:extLst>
              <a:ext uri="{FF2B5EF4-FFF2-40B4-BE49-F238E27FC236}">
                <a16:creationId xmlns:a16="http://schemas.microsoft.com/office/drawing/2014/main" id="{753B8E9B-8077-4906-BB2B-754BBDDC3AC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1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Women with a history of mania or bipolar disorder should be referred for psychiatric evaluation prior to starting any medical therapy as antidepressant monotherapy in these women may trigger mania or psychosis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Prior to starting antidepressant medication, all women, regardless of history, should have a short screen for behavior or symptoms suggesting mania or bipolar disorder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concern for bipolar disorder, referral to psychiatry is indicated</a:t>
            </a:r>
          </a:p>
        </p:txBody>
      </p:sp>
      <p:pic>
        <p:nvPicPr>
          <p:cNvPr id="4" name="13">
            <a:hlinkClick r:id="" action="ppaction://media"/>
            <a:extLst>
              <a:ext uri="{FF2B5EF4-FFF2-40B4-BE49-F238E27FC236}">
                <a16:creationId xmlns:a16="http://schemas.microsoft.com/office/drawing/2014/main" id="{EABE9396-BADC-4031-B3CA-BCC86C41EF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5" name="13">
            <a:hlinkClick r:id="" action="ppaction://media"/>
            <a:extLst>
              <a:ext uri="{FF2B5EF4-FFF2-40B4-BE49-F238E27FC236}">
                <a16:creationId xmlns:a16="http://schemas.microsoft.com/office/drawing/2014/main" id="{D400BAD9-07AF-40F4-864E-BD67DC50CB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Postpartum Depression: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Depression in varying degrees is common both during pregnancy and in the postpartum period, from mild postpartum blues to severe postpartum depression (PPD)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Approximately 70% to 80% of women report feeling sad, anxious, or angry beginning 2 to 4 days after birth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These postpartum blues may come and go throughout the day, are usually mild, and abate within 1 to 2 weeks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Supportive care and reassurance are helpful in ensuring that symptoms are self-limited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Approximately 10% to 15% of new mothers experience PPD, which is a more serious disorder and usually requires medication and counseling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PPD differs from postpartum blues in the severity and duration of symptoms</a:t>
            </a:r>
          </a:p>
        </p:txBody>
      </p:sp>
      <p:pic>
        <p:nvPicPr>
          <p:cNvPr id="4" name="14">
            <a:hlinkClick r:id="" action="ppaction://media"/>
            <a:extLst>
              <a:ext uri="{FF2B5EF4-FFF2-40B4-BE49-F238E27FC236}">
                <a16:creationId xmlns:a16="http://schemas.microsoft.com/office/drawing/2014/main" id="{07ABC7F0-5906-48A6-BC8D-25ECF292BE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5" name="14">
            <a:hlinkClick r:id="" action="ppaction://media"/>
            <a:extLst>
              <a:ext uri="{FF2B5EF4-FFF2-40B4-BE49-F238E27FC236}">
                <a16:creationId xmlns:a16="http://schemas.microsoft.com/office/drawing/2014/main" id="{AC41D5D3-0DFE-4720-940E-C6BFBC1F7A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0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/>
          </a:bodyPr>
          <a:lstStyle/>
          <a:p>
            <a:pPr marL="45720" indent="0">
              <a:buFont typeface="Wingdings" pitchFamily="2" charset="2"/>
              <a:buChar char="ü"/>
            </a:pPr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Font typeface="Wingdings" pitchFamily="2" charset="2"/>
              <a:buChar char="ü"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strong predictor of PPD is depression during pregnancy</a:t>
            </a:r>
          </a:p>
          <a:p>
            <a:pPr marL="45720" indent="0">
              <a:buNone/>
            </a:pP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Font typeface="Wingdings" pitchFamily="2" charset="2"/>
              <a:buChar char="ü"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is estimated that half of all cases of PPD may begin during pregnancy</a:t>
            </a:r>
          </a:p>
          <a:p>
            <a:pPr marL="45720" indent="0">
              <a:buNone/>
            </a:pP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Font typeface="Wingdings" pitchFamily="2" charset="2"/>
              <a:buChar char="ü"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PPD may also be a continuation of a depressive disorder that existed prior to pregnancy, rather than a new disorder</a:t>
            </a:r>
          </a:p>
        </p:txBody>
      </p:sp>
      <p:pic>
        <p:nvPicPr>
          <p:cNvPr id="4" name="15">
            <a:hlinkClick r:id="" action="ppaction://media"/>
            <a:extLst>
              <a:ext uri="{FF2B5EF4-FFF2-40B4-BE49-F238E27FC236}">
                <a16:creationId xmlns:a16="http://schemas.microsoft.com/office/drawing/2014/main" id="{3E7F4161-5692-46A8-85EE-59B7D97959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5" name="15">
            <a:hlinkClick r:id="" action="ppaction://media"/>
            <a:extLst>
              <a:ext uri="{FF2B5EF4-FFF2-40B4-BE49-F238E27FC236}">
                <a16:creationId xmlns:a16="http://schemas.microsoft.com/office/drawing/2014/main" id="{A1C65280-694B-4B0F-9745-D42E137248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4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must be tailored to the patient’s individual situation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Postpartum blues do not require treatment other than support and reassurance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Women with PPD should receive mental health counseling and medication, if warranted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Effective therapies for the treatment of PPD include cognitive– behavioral and interpersonal therapies</a:t>
            </a:r>
          </a:p>
        </p:txBody>
      </p:sp>
      <p:pic>
        <p:nvPicPr>
          <p:cNvPr id="4" name="16">
            <a:hlinkClick r:id="" action="ppaction://media"/>
            <a:extLst>
              <a:ext uri="{FF2B5EF4-FFF2-40B4-BE49-F238E27FC236}">
                <a16:creationId xmlns:a16="http://schemas.microsoft.com/office/drawing/2014/main" id="{8CE4519F-BA5B-448D-8CBF-58B4032DBD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5" name="16">
            <a:hlinkClick r:id="" action="ppaction://media"/>
            <a:extLst>
              <a:ext uri="{FF2B5EF4-FFF2-40B4-BE49-F238E27FC236}">
                <a16:creationId xmlns:a16="http://schemas.microsoft.com/office/drawing/2014/main" id="{6622F260-4713-4A96-AAD4-49EB702F396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1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0010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800" b="1" i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2800" b="1" i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2800" b="1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Reference: 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Beckmann &amp; Ling’s Obstetrics &amp; Gynecology, 8</a:t>
            </a:r>
            <a:r>
              <a:rPr lang="en-US" sz="2800" b="1" i="1" baseline="30000" dirty="0">
                <a:solidFill>
                  <a:schemeClr val="tx1"/>
                </a:solidFill>
              </a:rPr>
              <a:t>th</a:t>
            </a:r>
            <a:r>
              <a:rPr lang="en-US" sz="2800" b="1" i="1" dirty="0">
                <a:solidFill>
                  <a:schemeClr val="tx1"/>
                </a:solidFill>
              </a:rPr>
              <a:t> edition, pages </a:t>
            </a:r>
            <a:r>
              <a:rPr lang="en-US" sz="2800" b="1" i="1">
                <a:solidFill>
                  <a:schemeClr val="tx1"/>
                </a:solidFill>
              </a:rPr>
              <a:t>: 549-556.</a:t>
            </a: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2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Anxiety Disorders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Phobias, obsessive–compulsive disorders, and generalized anxiety disorders are among a number of anxiety disorders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Counseling and medications are sometimes necessary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Little is known about the effects of anxiety disorders on pregnancy, but potential risks seem to be small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Patients with anxiety disorders during pregnancy are prone to PPD</a:t>
            </a:r>
          </a:p>
        </p:txBody>
      </p:sp>
      <p:pic>
        <p:nvPicPr>
          <p:cNvPr id="4" name="17">
            <a:hlinkClick r:id="" action="ppaction://media"/>
            <a:extLst>
              <a:ext uri="{FF2B5EF4-FFF2-40B4-BE49-F238E27FC236}">
                <a16:creationId xmlns:a16="http://schemas.microsoft.com/office/drawing/2014/main" id="{BBB11237-638A-486F-883C-6457846AA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5" name="17">
            <a:hlinkClick r:id="" action="ppaction://media"/>
            <a:extLst>
              <a:ext uri="{FF2B5EF4-FFF2-40B4-BE49-F238E27FC236}">
                <a16:creationId xmlns:a16="http://schemas.microsoft.com/office/drawing/2014/main" id="{869A7855-8188-4B54-A4C2-115908FF24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Bipolar Disorders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Approximately 1% of the population is affected with bipolar disorder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Because its onset often occurs in early adulthood, pregnancy can be an important consideration in therapy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Preconceptional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treatment planning is wise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There is a strong genetic component to bipolar illness</a:t>
            </a:r>
          </a:p>
        </p:txBody>
      </p:sp>
      <p:pic>
        <p:nvPicPr>
          <p:cNvPr id="4" name="18">
            <a:hlinkClick r:id="" action="ppaction://media"/>
            <a:extLst>
              <a:ext uri="{FF2B5EF4-FFF2-40B4-BE49-F238E27FC236}">
                <a16:creationId xmlns:a16="http://schemas.microsoft.com/office/drawing/2014/main" id="{B855B0D2-6FC3-4F45-A9B0-1294679490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5" name="18">
            <a:hlinkClick r:id="" action="ppaction://media"/>
            <a:extLst>
              <a:ext uri="{FF2B5EF4-FFF2-40B4-BE49-F238E27FC236}">
                <a16:creationId xmlns:a16="http://schemas.microsoft.com/office/drawing/2014/main" id="{705A6551-1EC7-4C14-AFF9-08E9CF55A7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Postpartum Psychosis: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Postpartum psychosis is the most severe form of mental derangement and is most common in women with preexisting disorders, such as bipolar illness or schizophrenia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condition should be considered a medical emergency, and the patient should be referred for immediate, often inpatient, treatment</a:t>
            </a:r>
          </a:p>
        </p:txBody>
      </p:sp>
      <p:pic>
        <p:nvPicPr>
          <p:cNvPr id="4" name="19">
            <a:hlinkClick r:id="" action="ppaction://media"/>
            <a:extLst>
              <a:ext uri="{FF2B5EF4-FFF2-40B4-BE49-F238E27FC236}">
                <a16:creationId xmlns:a16="http://schemas.microsoft.com/office/drawing/2014/main" id="{021E386C-9C5C-40DE-9AD4-39967560E3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5" name="19">
            <a:hlinkClick r:id="" action="ppaction://media"/>
            <a:extLst>
              <a:ext uri="{FF2B5EF4-FFF2-40B4-BE49-F238E27FC236}">
                <a16:creationId xmlns:a16="http://schemas.microsoft.com/office/drawing/2014/main" id="{ED474209-36A9-4E98-82B2-5685BD1C82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Schizophrenia: </a:t>
            </a:r>
          </a:p>
          <a:p>
            <a:pPr>
              <a:buNone/>
            </a:pP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Schizophrenia is a serious condition that also affects approximately 1% of the population and manifests symptoms in young adulthood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has a strong genetic component. The offspring of a couple, one of whom has schizophrenia, has a 5% to 10% risk of having the disorder</a:t>
            </a:r>
          </a:p>
          <a:p>
            <a:pPr>
              <a:buNone/>
            </a:pP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20">
            <a:hlinkClick r:id="" action="ppaction://media"/>
            <a:extLst>
              <a:ext uri="{FF2B5EF4-FFF2-40B4-BE49-F238E27FC236}">
                <a16:creationId xmlns:a16="http://schemas.microsoft.com/office/drawing/2014/main" id="{1C0D22BA-99D3-4D61-98E3-4CC53D192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705600" cy="3886200"/>
          </a:xfrm>
          <a:prstGeom prst="rect">
            <a:avLst/>
          </a:prstGeom>
        </p:spPr>
      </p:pic>
      <p:pic>
        <p:nvPicPr>
          <p:cNvPr id="3" name="21">
            <a:hlinkClick r:id="" action="ppaction://media"/>
            <a:extLst>
              <a:ext uri="{FF2B5EF4-FFF2-40B4-BE49-F238E27FC236}">
                <a16:creationId xmlns:a16="http://schemas.microsoft.com/office/drawing/2014/main" id="{7EB06F5B-BAB9-4AD8-8CE9-9E64407447ED}"/>
              </a:ext>
            </a:extLst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40200" y="226695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2672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28600"/>
            <a:ext cx="8458200" cy="66294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fa-IR" sz="2800" dirty="0">
                <a:solidFill>
                  <a:schemeClr val="tx1"/>
                </a:solidFill>
              </a:rPr>
              <a:t>اهداف یادگیری:</a:t>
            </a:r>
          </a:p>
          <a:p>
            <a:pPr algn="r">
              <a:buNone/>
            </a:pPr>
            <a:r>
              <a:rPr lang="fa-IR" sz="2800" dirty="0">
                <a:solidFill>
                  <a:schemeClr val="tx1"/>
                </a:solidFill>
              </a:rPr>
              <a:t>در پایان فراگیر باید:</a:t>
            </a:r>
          </a:p>
          <a:p>
            <a:pPr algn="r">
              <a:buNone/>
            </a:pPr>
            <a:r>
              <a:rPr lang="fa-IR" sz="2800" dirty="0">
                <a:solidFill>
                  <a:schemeClr val="tx1"/>
                </a:solidFill>
              </a:rPr>
              <a:t>1- میزان شیوع افسردگی و اختلالات اضطرابی در طی بارداری را بداند.</a:t>
            </a:r>
          </a:p>
          <a:p>
            <a:pPr algn="r">
              <a:buNone/>
            </a:pPr>
            <a:r>
              <a:rPr lang="fa-IR" sz="2800" dirty="0">
                <a:solidFill>
                  <a:schemeClr val="tx1"/>
                </a:solidFill>
              </a:rPr>
              <a:t>2- علل منجر به افزایش میزان اختلالات خلقی در طی بارداری را بداند. </a:t>
            </a:r>
          </a:p>
          <a:p>
            <a:pPr algn="r">
              <a:buNone/>
            </a:pPr>
            <a:r>
              <a:rPr lang="fa-IR" sz="2800" dirty="0">
                <a:solidFill>
                  <a:schemeClr val="tx1"/>
                </a:solidFill>
              </a:rPr>
              <a:t>3- روش های غربالگری و ارزیابی اختلالات روان در طی بارداری را بداند.</a:t>
            </a:r>
          </a:p>
          <a:p>
            <a:pPr algn="r">
              <a:buNone/>
            </a:pPr>
            <a:r>
              <a:rPr lang="fa-IR" sz="2800" dirty="0">
                <a:solidFill>
                  <a:schemeClr val="tx1"/>
                </a:solidFill>
              </a:rPr>
              <a:t>4- ریسک فاکتورهای افسردگی در طی بارداری و پس از زایمان را بداند.</a:t>
            </a:r>
          </a:p>
          <a:p>
            <a:pPr algn="r">
              <a:buNone/>
            </a:pPr>
            <a:r>
              <a:rPr lang="fa-IR" sz="2800" dirty="0">
                <a:solidFill>
                  <a:schemeClr val="tx1"/>
                </a:solidFill>
              </a:rPr>
              <a:t>5- برخورد مناسب با افسردگی و اضطراب در طی بارداری را بداند.</a:t>
            </a:r>
            <a:endParaRPr lang="en-US" sz="2800" dirty="0">
              <a:solidFill>
                <a:schemeClr val="tx1"/>
              </a:solidFill>
            </a:endParaRPr>
          </a:p>
          <a:p>
            <a:pPr algn="r">
              <a:buNone/>
            </a:pPr>
            <a:endParaRPr lang="fa-I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2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8915400" cy="67056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a-IR" sz="2000" dirty="0">
                <a:solidFill>
                  <a:schemeClr val="tx1"/>
                </a:solidFill>
              </a:rPr>
              <a:t>اهداف یادگیری (ادامه):</a:t>
            </a:r>
          </a:p>
          <a:p>
            <a:pPr algn="r">
              <a:buNone/>
            </a:pPr>
            <a:r>
              <a:rPr lang="fa-IR" sz="2800" dirty="0">
                <a:solidFill>
                  <a:schemeClr val="tx1"/>
                </a:solidFill>
              </a:rPr>
              <a:t>6- موارد نیازمند به ارجاع به روانپزشک در طی بارداری را بداند. </a:t>
            </a:r>
          </a:p>
          <a:p>
            <a:pPr algn="r">
              <a:buNone/>
            </a:pPr>
            <a:r>
              <a:rPr lang="fa-IR" sz="2800" dirty="0">
                <a:solidFill>
                  <a:schemeClr val="tx1"/>
                </a:solidFill>
              </a:rPr>
              <a:t>7- انواع افسردگی پس از زایمان و برخورد مناسب با آن را بداند.</a:t>
            </a:r>
          </a:p>
          <a:p>
            <a:pPr algn="r">
              <a:buNone/>
            </a:pPr>
            <a:r>
              <a:rPr lang="fa-IR" sz="2800" dirty="0">
                <a:solidFill>
                  <a:schemeClr val="tx1"/>
                </a:solidFill>
              </a:rPr>
              <a:t>8- برخورد مناسب با اختلالات اضطرابی در طی بارداری را بداند.</a:t>
            </a:r>
          </a:p>
          <a:p>
            <a:pPr algn="r">
              <a:buNone/>
            </a:pPr>
            <a:r>
              <a:rPr lang="fa-IR" sz="2800" dirty="0">
                <a:solidFill>
                  <a:schemeClr val="tx1"/>
                </a:solidFill>
              </a:rPr>
              <a:t>9- میزان شیوع و برخورد مناسب با اختلالات دو قطبی در طی بارداری را بداند.</a:t>
            </a:r>
          </a:p>
          <a:p>
            <a:pPr algn="r">
              <a:buNone/>
            </a:pPr>
            <a:r>
              <a:rPr lang="fa-IR" sz="2800" dirty="0">
                <a:solidFill>
                  <a:schemeClr val="tx1"/>
                </a:solidFill>
              </a:rPr>
              <a:t>10- تعریف سایکوز پس از زایمان و برخورد مناسب با آن را بداند.</a:t>
            </a:r>
          </a:p>
          <a:p>
            <a:pPr algn="r">
              <a:buNone/>
            </a:pPr>
            <a:r>
              <a:rPr lang="fa-IR" sz="2800" dirty="0">
                <a:solidFill>
                  <a:schemeClr val="tx1"/>
                </a:solidFill>
              </a:rPr>
              <a:t>11- تعریف اسکیزوفرنی و برخورد مناسب با آن در سنین بارداری را بداند.</a:t>
            </a:r>
          </a:p>
        </p:txBody>
      </p:sp>
    </p:spTree>
    <p:extLst>
      <p:ext uri="{BB962C8B-B14F-4D97-AF65-F5344CB8AC3E}">
        <p14:creationId xmlns:p14="http://schemas.microsoft.com/office/powerpoint/2010/main" val="95162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i="1" dirty="0">
                <a:solidFill>
                  <a:schemeClr val="tx1"/>
                </a:solidFill>
              </a:rPr>
              <a:t>Depression and Anxiety: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b="1" i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 Pregnancy and the puerperium are periods of life that can be very emotional</a:t>
            </a:r>
          </a:p>
          <a:p>
            <a:pPr>
              <a:buNone/>
            </a:pPr>
            <a:endParaRPr lang="en-US" sz="2800" b="1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chemeClr val="tx1"/>
                </a:solidFill>
              </a:rPr>
              <a:t>Pregnancy can present many stresses for patients and their families</a:t>
            </a:r>
          </a:p>
          <a:p>
            <a:pPr>
              <a:buNone/>
            </a:pPr>
            <a:endParaRPr lang="en-US" sz="2800" b="1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chemeClr val="tx1"/>
                </a:solidFill>
              </a:rPr>
              <a:t>Hormonal influences are thought to play a role but are not the only responsible factor</a:t>
            </a:r>
          </a:p>
        </p:txBody>
      </p:sp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4AC95D3F-521F-4BD9-A1DE-85EA9C23B5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800" b="1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chemeClr val="tx1"/>
                </a:solidFill>
              </a:rPr>
              <a:t>Perinatal depression is defined as a major or minor depressive episode that occurs during pregnancy or during the first 12 months after delivery</a:t>
            </a:r>
          </a:p>
          <a:p>
            <a:pPr>
              <a:buNone/>
            </a:pPr>
            <a:endParaRPr lang="en-US" sz="2800" b="1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chemeClr val="tx1"/>
                </a:solidFill>
              </a:rPr>
              <a:t>Perinatal depression affects one in seven women and is one of the most common medical complications encountered in the perinatal period</a:t>
            </a:r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EDAA65A4-CE5C-4F41-A7F1-44D2F5F8E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6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800" b="1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chemeClr val="tx1"/>
                </a:solidFill>
              </a:rPr>
              <a:t>Depression, in general, is twice as common in women than in men</a:t>
            </a:r>
          </a:p>
          <a:p>
            <a:pPr>
              <a:buNone/>
            </a:pPr>
            <a:endParaRPr lang="en-US" sz="2800" b="1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chemeClr val="tx1"/>
                </a:solidFill>
              </a:rPr>
              <a:t>Both genetic and environmental factors are thought to be involved</a:t>
            </a:r>
          </a:p>
          <a:p>
            <a:pPr>
              <a:buNone/>
            </a:pPr>
            <a:endParaRPr lang="en-US" sz="2800" b="1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Untreated perinatal mood disorders can have devastating effects on women, infants, and families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F1C8955A-81CA-4E16-83E3-846FBA6E3D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8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Awareness of the possibility of these disorders, and the screening and recognition of them, is important</a:t>
            </a:r>
          </a:p>
          <a:p>
            <a:pPr marL="45720" indent="0">
              <a:buNone/>
            </a:pP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negative consequences of unrecognized and untreated perinatal depression, other mood disorders, and other maternal psychiatric illnesses are well documented</a:t>
            </a:r>
          </a:p>
        </p:txBody>
      </p:sp>
      <p:pic>
        <p:nvPicPr>
          <p:cNvPr id="4" name="5">
            <a:hlinkClick r:id="" action="ppaction://media"/>
            <a:extLst>
              <a:ext uri="{FF2B5EF4-FFF2-40B4-BE49-F238E27FC236}">
                <a16:creationId xmlns:a16="http://schemas.microsoft.com/office/drawing/2014/main" id="{4730C37C-0ECB-4B9C-B7CD-46F9DD3513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096000"/>
            <a:ext cx="1407111" cy="5334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i="1" dirty="0"/>
              <a:t>SBMU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8600"/>
            <a:ext cx="8229600" cy="6629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b="1" i="1" dirty="0">
                <a:solidFill>
                  <a:schemeClr val="tx1"/>
                </a:solidFill>
              </a:rPr>
              <a:t>ACOG recommends that clinicians screen all women at least once during the perinatal period for symptoms of depression and anxiety using a standardized, validated tool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i="1" dirty="0">
                <a:solidFill>
                  <a:schemeClr val="tx1"/>
                </a:solidFill>
              </a:rPr>
              <a:t>All pregnant women should be asked about any individual or family history of mental health disorders including any past or current medication use during the intake history </a:t>
            </a:r>
            <a:endParaRPr lang="en-US" sz="4000" b="1" i="1" dirty="0"/>
          </a:p>
          <a:p>
            <a:pPr marL="45720" indent="0">
              <a:buNone/>
            </a:pPr>
            <a:endParaRPr lang="en-US" sz="4000" b="1" i="1" dirty="0"/>
          </a:p>
          <a:p>
            <a:pPr marL="45720" indent="0">
              <a:buNone/>
            </a:pPr>
            <a:endParaRPr lang="en-US" sz="4000" b="1" i="1" dirty="0"/>
          </a:p>
        </p:txBody>
      </p:sp>
      <p:pic>
        <p:nvPicPr>
          <p:cNvPr id="4" name="6">
            <a:hlinkClick r:id="" action="ppaction://media"/>
            <a:extLst>
              <a:ext uri="{FF2B5EF4-FFF2-40B4-BE49-F238E27FC236}">
                <a16:creationId xmlns:a16="http://schemas.microsoft.com/office/drawing/2014/main" id="{DED29138-EC1D-4072-A6C6-41B4CF111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1207</Words>
  <Application>Microsoft Office PowerPoint</Application>
  <PresentationFormat>On-screen Show (4:3)</PresentationFormat>
  <Paragraphs>148</Paragraphs>
  <Slides>24</Slides>
  <Notes>0</Notes>
  <HiddenSlides>0</HiddenSlides>
  <MMClips>31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Georgia</vt:lpstr>
      <vt:lpstr>Trebuchet MS</vt:lpstr>
      <vt:lpstr>Wingdings</vt:lpstr>
      <vt:lpstr>Office Theme</vt:lpstr>
      <vt:lpstr>4_Slipstream</vt:lpstr>
      <vt:lpstr>SBMU</vt:lpstr>
      <vt:lpstr>SBMU</vt:lpstr>
      <vt:lpstr>SBMU</vt:lpstr>
      <vt:lpstr>SBMU</vt:lpstr>
      <vt:lpstr>SBMU</vt:lpstr>
      <vt:lpstr>SBMU</vt:lpstr>
      <vt:lpstr>SBMU</vt:lpstr>
      <vt:lpstr>SBMU</vt:lpstr>
      <vt:lpstr>SBMU</vt:lpstr>
      <vt:lpstr>SBMU</vt:lpstr>
      <vt:lpstr>SBMU</vt:lpstr>
      <vt:lpstr>SBMU</vt:lpstr>
      <vt:lpstr>SBMU</vt:lpstr>
      <vt:lpstr>SBMU</vt:lpstr>
      <vt:lpstr>SBMU</vt:lpstr>
      <vt:lpstr>SBMU</vt:lpstr>
      <vt:lpstr>SBMU</vt:lpstr>
      <vt:lpstr>SBMU</vt:lpstr>
      <vt:lpstr>SBMU</vt:lpstr>
      <vt:lpstr>SBMU</vt:lpstr>
      <vt:lpstr>SBMU</vt:lpstr>
      <vt:lpstr>SBMU</vt:lpstr>
      <vt:lpstr>SBMU</vt:lpstr>
      <vt:lpstr>SBMU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SBMU</dc:title>
  <dc:creator>user</dc:creator>
  <cp:keywords>C_Unrestricted</cp:keywords>
  <cp:lastModifiedBy>Fallahi, Saeid (SE O SV ME OPS FS OG IGT&amp;AGT)</cp:lastModifiedBy>
  <cp:revision>176</cp:revision>
  <dcterms:created xsi:type="dcterms:W3CDTF">2006-08-16T00:00:00Z</dcterms:created>
  <dcterms:modified xsi:type="dcterms:W3CDTF">2020-05-24T04:04:00Z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Unrestricted</vt:lpwstr>
  </property>
  <property fmtid="{D5CDD505-2E9C-101B-9397-08002B2CF9AE}" pid="3" name="sodocoClasLang">
    <vt:lpwstr>Unrestricted</vt:lpwstr>
  </property>
  <property fmtid="{D5CDD505-2E9C-101B-9397-08002B2CF9AE}" pid="4" name="sodocoClasLangId">
    <vt:i4>0</vt:i4>
  </property>
  <property fmtid="{D5CDD505-2E9C-101B-9397-08002B2CF9AE}" pid="5" name="sodocoClasId">
    <vt:i4>0</vt:i4>
  </property>
</Properties>
</file>