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97" r:id="rId4"/>
    <p:sldId id="298" r:id="rId5"/>
    <p:sldId id="258" r:id="rId6"/>
    <p:sldId id="299" r:id="rId7"/>
    <p:sldId id="260" r:id="rId8"/>
    <p:sldId id="261" r:id="rId9"/>
    <p:sldId id="262" r:id="rId10"/>
    <p:sldId id="263" r:id="rId11"/>
    <p:sldId id="264" r:id="rId12"/>
    <p:sldId id="329" r:id="rId13"/>
    <p:sldId id="300" r:id="rId14"/>
    <p:sldId id="265" r:id="rId15"/>
    <p:sldId id="301" r:id="rId16"/>
    <p:sldId id="302" r:id="rId17"/>
    <p:sldId id="303" r:id="rId18"/>
    <p:sldId id="325" r:id="rId19"/>
    <p:sldId id="266" r:id="rId20"/>
    <p:sldId id="304" r:id="rId21"/>
    <p:sldId id="305" r:id="rId22"/>
    <p:sldId id="267" r:id="rId23"/>
    <p:sldId id="268" r:id="rId24"/>
    <p:sldId id="306" r:id="rId25"/>
    <p:sldId id="308" r:id="rId26"/>
    <p:sldId id="269" r:id="rId27"/>
    <p:sldId id="326" r:id="rId28"/>
    <p:sldId id="307" r:id="rId29"/>
    <p:sldId id="327" r:id="rId30"/>
    <p:sldId id="328" r:id="rId31"/>
    <p:sldId id="309" r:id="rId32"/>
    <p:sldId id="270" r:id="rId33"/>
    <p:sldId id="272" r:id="rId34"/>
    <p:sldId id="330" r:id="rId35"/>
    <p:sldId id="273" r:id="rId36"/>
    <p:sldId id="274" r:id="rId37"/>
    <p:sldId id="275" r:id="rId38"/>
    <p:sldId id="311" r:id="rId39"/>
    <p:sldId id="331" r:id="rId40"/>
    <p:sldId id="310" r:id="rId41"/>
    <p:sldId id="332" r:id="rId42"/>
    <p:sldId id="312" r:id="rId43"/>
    <p:sldId id="276" r:id="rId44"/>
    <p:sldId id="333" r:id="rId45"/>
    <p:sldId id="313" r:id="rId46"/>
    <p:sldId id="334" r:id="rId47"/>
    <p:sldId id="277" r:id="rId48"/>
    <p:sldId id="278" r:id="rId49"/>
    <p:sldId id="279" r:id="rId50"/>
    <p:sldId id="335" r:id="rId51"/>
    <p:sldId id="280" r:id="rId52"/>
    <p:sldId id="314" r:id="rId53"/>
    <p:sldId id="281" r:id="rId54"/>
    <p:sldId id="336" r:id="rId55"/>
    <p:sldId id="315" r:id="rId56"/>
    <p:sldId id="282" r:id="rId57"/>
    <p:sldId id="337" r:id="rId58"/>
    <p:sldId id="284" r:id="rId59"/>
    <p:sldId id="283" r:id="rId60"/>
    <p:sldId id="339" r:id="rId61"/>
    <p:sldId id="285" r:id="rId62"/>
    <p:sldId id="286" r:id="rId63"/>
    <p:sldId id="317" r:id="rId64"/>
    <p:sldId id="318" r:id="rId65"/>
    <p:sldId id="340" r:id="rId66"/>
    <p:sldId id="287" r:id="rId67"/>
    <p:sldId id="288" r:id="rId68"/>
    <p:sldId id="289" r:id="rId69"/>
    <p:sldId id="319" r:id="rId70"/>
    <p:sldId id="290" r:id="rId71"/>
    <p:sldId id="291" r:id="rId72"/>
    <p:sldId id="321" r:id="rId73"/>
    <p:sldId id="322" r:id="rId74"/>
    <p:sldId id="341" r:id="rId75"/>
    <p:sldId id="323" r:id="rId76"/>
    <p:sldId id="342" r:id="rId77"/>
    <p:sldId id="324" r:id="rId78"/>
    <p:sldId id="343" r:id="rId79"/>
    <p:sldId id="292" r:id="rId80"/>
    <p:sldId id="344" r:id="rId81"/>
    <p:sldId id="293" r:id="rId82"/>
    <p:sldId id="345" r:id="rId83"/>
    <p:sldId id="295" r:id="rId84"/>
    <p:sldId id="346" r:id="rId85"/>
    <p:sldId id="347" r:id="rId86"/>
    <p:sldId id="349" r:id="rId8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5F18-DA60-40D2-9C7E-4C4A0F9B2475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4D13C-E632-4C39-BE2E-DB8A71A97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16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5F18-DA60-40D2-9C7E-4C4A0F9B2475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4D13C-E632-4C39-BE2E-DB8A71A97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98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5F18-DA60-40D2-9C7E-4C4A0F9B2475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4D13C-E632-4C39-BE2E-DB8A71A97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68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5F18-DA60-40D2-9C7E-4C4A0F9B2475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4D13C-E632-4C39-BE2E-DB8A71A9723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6426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5F18-DA60-40D2-9C7E-4C4A0F9B2475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4D13C-E632-4C39-BE2E-DB8A71A97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46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5F18-DA60-40D2-9C7E-4C4A0F9B2475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4D13C-E632-4C39-BE2E-DB8A71A97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45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5F18-DA60-40D2-9C7E-4C4A0F9B2475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4D13C-E632-4C39-BE2E-DB8A71A97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76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5F18-DA60-40D2-9C7E-4C4A0F9B2475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4D13C-E632-4C39-BE2E-DB8A71A97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68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5F18-DA60-40D2-9C7E-4C4A0F9B2475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4D13C-E632-4C39-BE2E-DB8A71A97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88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5F18-DA60-40D2-9C7E-4C4A0F9B2475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4D13C-E632-4C39-BE2E-DB8A71A97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8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5F18-DA60-40D2-9C7E-4C4A0F9B2475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4D13C-E632-4C39-BE2E-DB8A71A97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8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5F18-DA60-40D2-9C7E-4C4A0F9B2475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4D13C-E632-4C39-BE2E-DB8A71A97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5F18-DA60-40D2-9C7E-4C4A0F9B2475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4D13C-E632-4C39-BE2E-DB8A71A97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94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5F18-DA60-40D2-9C7E-4C4A0F9B2475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4D13C-E632-4C39-BE2E-DB8A71A97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4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5F18-DA60-40D2-9C7E-4C4A0F9B2475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4D13C-E632-4C39-BE2E-DB8A71A97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5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5F18-DA60-40D2-9C7E-4C4A0F9B2475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4D13C-E632-4C39-BE2E-DB8A71A97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44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5F18-DA60-40D2-9C7E-4C4A0F9B2475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4D13C-E632-4C39-BE2E-DB8A71A97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7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7995F18-DA60-40D2-9C7E-4C4A0F9B2475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4D13C-E632-4C39-BE2E-DB8A71A97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232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4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4" Type="http://schemas.openxmlformats.org/officeDocument/2006/relationships/image" Target="../media/image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4" Type="http://schemas.openxmlformats.org/officeDocument/2006/relationships/image" Target="../media/image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4" Type="http://schemas.openxmlformats.org/officeDocument/2006/relationships/image" Target="../media/image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4" Type="http://schemas.openxmlformats.org/officeDocument/2006/relationships/image" Target="../media/image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4" Type="http://schemas.openxmlformats.org/officeDocument/2006/relationships/image" Target="../media/image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4" Type="http://schemas.openxmlformats.org/officeDocument/2006/relationships/image" Target="../media/image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4" Type="http://schemas.openxmlformats.org/officeDocument/2006/relationships/image" Target="../media/image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5" Type="http://schemas.openxmlformats.org/officeDocument/2006/relationships/image" Target="../media/image6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2AA53-67B4-4631-914B-85307576C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736387"/>
            <a:ext cx="8825658" cy="825658"/>
          </a:xfrm>
        </p:spPr>
        <p:txBody>
          <a:bodyPr/>
          <a:lstStyle/>
          <a:p>
            <a:pPr algn="ctr"/>
            <a:r>
              <a:rPr lang="en-US" sz="4400" dirty="0"/>
              <a:t>Vulvar and vaginal neoplasia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24B135-3905-4EB4-A559-2C0DF4FA9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1376" y="3332917"/>
            <a:ext cx="8825658" cy="134284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Dr Farah Farzaneh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Beckmann and Ling’s; Ob &amp;Gyn 2019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CHAPTER 46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2F7F7C7-05DD-47B1-8D3B-EADBD150B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8"/>
    </mc:Choice>
    <mc:Fallback xmlns="">
      <p:transition spd="slow" advTm="14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48042-D678-48EB-8E1B-BDC116831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691" y="123586"/>
            <a:ext cx="10515600" cy="727554"/>
          </a:xfrm>
        </p:spPr>
        <p:txBody>
          <a:bodyPr/>
          <a:lstStyle/>
          <a:p>
            <a:pPr algn="ctr"/>
            <a:r>
              <a:rPr lang="en-US" dirty="0"/>
              <a:t>Lichen sclerosis…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7626A-DF11-4754-8B4C-984A94309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11673347" cy="5578473"/>
          </a:xfrm>
        </p:spPr>
        <p:txBody>
          <a:bodyPr>
            <a:noAutofit/>
          </a:bodyPr>
          <a:lstStyle/>
          <a:p>
            <a:r>
              <a:rPr lang="en-US" sz="2400" dirty="0"/>
              <a:t>The epithelium: “cigarette paper” skin, “parchment-like.” </a:t>
            </a:r>
          </a:p>
          <a:p>
            <a:r>
              <a:rPr lang="en-US" sz="2400" dirty="0"/>
              <a:t>Mostly on both sides of the vulva</a:t>
            </a:r>
          </a:p>
          <a:p>
            <a:r>
              <a:rPr lang="en-US" sz="2400" dirty="0"/>
              <a:t>The most common sites: </a:t>
            </a:r>
          </a:p>
          <a:p>
            <a:pPr lvl="1"/>
            <a:r>
              <a:rPr lang="en-US" sz="2000" dirty="0"/>
              <a:t>the labia majora, labia minora, the clitoral, </a:t>
            </a:r>
            <a:r>
              <a:rPr lang="en-US" sz="2000" dirty="0" err="1"/>
              <a:t>periclitoral</a:t>
            </a:r>
            <a:r>
              <a:rPr lang="en-US" sz="2000" dirty="0"/>
              <a:t> epithelium, the perineal body. </a:t>
            </a:r>
          </a:p>
          <a:p>
            <a:r>
              <a:rPr lang="en-US" sz="2400" dirty="0"/>
              <a:t>May extend to include a perianal “halo” of atrophic, whitish epithelium, forming a figure-8 or keyhole configuration with the vulvar changes.</a:t>
            </a:r>
          </a:p>
          <a:p>
            <a:r>
              <a:rPr lang="en-US" sz="2400" dirty="0"/>
              <a:t>In severe cases, many normal anatomic landmarks are lost</a:t>
            </a:r>
          </a:p>
          <a:p>
            <a:pPr lvl="1"/>
            <a:r>
              <a:rPr lang="en-US" sz="2000" dirty="0"/>
              <a:t>obliteration (labial/</a:t>
            </a:r>
            <a:r>
              <a:rPr lang="en-US" sz="2000" dirty="0" err="1"/>
              <a:t>periclitoral</a:t>
            </a:r>
            <a:r>
              <a:rPr lang="en-US" sz="2000" dirty="0"/>
              <a:t> architecture), </a:t>
            </a:r>
          </a:p>
          <a:p>
            <a:pPr lvl="1"/>
            <a:r>
              <a:rPr lang="en-US" sz="2000" dirty="0"/>
              <a:t>sometimes: fusion of the normal labial/</a:t>
            </a:r>
            <a:r>
              <a:rPr lang="en-US" sz="2000" dirty="0" err="1"/>
              <a:t>periclitoral</a:t>
            </a:r>
            <a:r>
              <a:rPr lang="en-US" sz="2000" dirty="0"/>
              <a:t> folds, severe stenosis of the </a:t>
            </a:r>
            <a:r>
              <a:rPr lang="en-US" sz="2000" dirty="0" err="1"/>
              <a:t>vag</a:t>
            </a:r>
            <a:r>
              <a:rPr lang="en-US" sz="2000" dirty="0"/>
              <a:t> introitus. </a:t>
            </a:r>
          </a:p>
          <a:p>
            <a:r>
              <a:rPr lang="en-US" sz="2400" dirty="0"/>
              <a:t>In some areas of cracked skin, prone to bleeding with min trauma</a:t>
            </a:r>
          </a:p>
          <a:p>
            <a:r>
              <a:rPr lang="en-US" sz="2400" dirty="0"/>
              <a:t>If severe anatomic changes: difficulty in having </a:t>
            </a:r>
            <a:r>
              <a:rPr lang="en-US" sz="2400" dirty="0" err="1"/>
              <a:t>nml</a:t>
            </a:r>
            <a:r>
              <a:rPr lang="en-US" sz="2400" dirty="0"/>
              <a:t> coital function.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BACB2A5-135F-4F90-AE8E-5AAE637C1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0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02"/>
    </mc:Choice>
    <mc:Fallback xmlns="">
      <p:transition spd="slow" advTm="65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35515-668D-4616-9051-7D333D829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528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Lichen Sclerosis…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BC569-F4BA-4A1B-9445-2193902D9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0920"/>
            <a:ext cx="10515600" cy="5589917"/>
          </a:xfrm>
        </p:spPr>
        <p:txBody>
          <a:bodyPr>
            <a:normAutofit/>
          </a:bodyPr>
          <a:lstStyle/>
          <a:p>
            <a:r>
              <a:rPr lang="en-US" sz="2800" dirty="0"/>
              <a:t>Etiology: </a:t>
            </a:r>
          </a:p>
          <a:p>
            <a:pPr lvl="1"/>
            <a:r>
              <a:rPr lang="en-US" sz="2800" dirty="0"/>
              <a:t>unknown</a:t>
            </a:r>
          </a:p>
          <a:p>
            <a:pPr lvl="1"/>
            <a:r>
              <a:rPr lang="en-US" sz="2800" dirty="0"/>
              <a:t>associations with disorders of the immune system, (thyroid disorders, class II HLA)</a:t>
            </a:r>
          </a:p>
          <a:p>
            <a:pPr lvl="1"/>
            <a:r>
              <a:rPr lang="en-US" sz="2800" dirty="0"/>
              <a:t>response to topical steroids:(the underlying inflammatory process/role of PG&amp; leukotrienes)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C3B8D3-5633-41ED-B874-DB06B7651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26"/>
    </mc:Choice>
    <mc:Fallback xmlns="">
      <p:transition spd="slow" advTm="26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42860-5103-4FFD-9F2B-91B4C213E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157750"/>
            <a:ext cx="9404723" cy="778772"/>
          </a:xfrm>
        </p:spPr>
        <p:txBody>
          <a:bodyPr/>
          <a:lstStyle/>
          <a:p>
            <a:pPr algn="ctr"/>
            <a:r>
              <a:rPr lang="en-US" dirty="0"/>
              <a:t>Lichen Sclerosis…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EE77B-3DD1-426A-A4F2-250BED5CA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090" y="1025014"/>
            <a:ext cx="11570110" cy="5675236"/>
          </a:xfrm>
        </p:spPr>
        <p:txBody>
          <a:bodyPr>
            <a:noAutofit/>
          </a:bodyPr>
          <a:lstStyle/>
          <a:p>
            <a:r>
              <a:rPr lang="en-US" sz="2800" dirty="0"/>
              <a:t>Histologic evaluation for confirmation is often necessary </a:t>
            </a:r>
          </a:p>
          <a:p>
            <a:pPr lvl="2"/>
            <a:r>
              <a:rPr lang="en-US" sz="2200" dirty="0"/>
              <a:t>band of chronic inflammatory cells, mostly of lymphocytes, in the upper dermis with a zone of homogeneous, pink-staining, collagenous-like material beneath the epidermis due to cell death.</a:t>
            </a:r>
          </a:p>
          <a:p>
            <a:pPr lvl="2"/>
            <a:r>
              <a:rPr lang="en-US" sz="2200" dirty="0"/>
              <a:t>The rete pegs, normally projectile in appearance, are flattened. </a:t>
            </a:r>
          </a:p>
          <a:p>
            <a:pPr lvl="2"/>
            <a:r>
              <a:rPr lang="en-US" sz="2200" dirty="0"/>
              <a:t>The obliteration of boundaries between collagen bundles gives the dermis a “hyalinized” or “glassy” appearance.</a:t>
            </a:r>
          </a:p>
          <a:p>
            <a:pPr lvl="2"/>
            <a:r>
              <a:rPr lang="en-US" sz="2200" dirty="0"/>
              <a:t>This dermal homogenization/sclerosis pattern is virtually </a:t>
            </a:r>
            <a:r>
              <a:rPr lang="en-US" sz="2200" b="1" u="sng" dirty="0"/>
              <a:t>pathognomonic</a:t>
            </a:r>
          </a:p>
          <a:p>
            <a:pPr lvl="2"/>
            <a:r>
              <a:rPr lang="en-US" sz="2200" dirty="0"/>
              <a:t>27-35%, areas of acanthosis: hyperkeratosis—an increase in the N0. of epithelial cells (keratinocytes) with flattening of the rete pegs. </a:t>
            </a:r>
          </a:p>
          <a:p>
            <a:pPr lvl="2"/>
            <a:r>
              <a:rPr lang="en-US" sz="2200" dirty="0"/>
              <a:t>may be mixed throughout/adj to the typically lichenoid areas. 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440A3D-02CB-4127-AAE1-9C51B44C54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0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67"/>
    </mc:Choice>
    <mc:Fallback xmlns="">
      <p:transition spd="slow" advTm="63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CC20-6B1D-4D50-8751-FDFD747C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004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Lichen Sclerosis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1E3C6-0191-4F07-826D-FA43DDF12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049" y="1173192"/>
            <a:ext cx="11691668" cy="5423140"/>
          </a:xfrm>
        </p:spPr>
        <p:txBody>
          <a:bodyPr>
            <a:normAutofit fontScale="92500"/>
          </a:bodyPr>
          <a:lstStyle/>
          <a:p>
            <a:pPr lvl="1"/>
            <a:r>
              <a:rPr lang="en-US" sz="2400" dirty="0"/>
              <a:t>Topical high-dose steroid (clobetasol) preparations, ameliorates the symptoms.</a:t>
            </a:r>
          </a:p>
          <a:p>
            <a:pPr lvl="1"/>
            <a:r>
              <a:rPr lang="en-US" sz="2400" dirty="0"/>
              <a:t>The lesion is unlikely to resolve totally.</a:t>
            </a:r>
          </a:p>
          <a:p>
            <a:pPr lvl="1"/>
            <a:r>
              <a:rPr lang="en-US" sz="2400" dirty="0"/>
              <a:t> Intermittent treatment or maintenance therapy may be needed indefinitely.</a:t>
            </a:r>
          </a:p>
          <a:p>
            <a:pPr lvl="1"/>
            <a:r>
              <a:rPr lang="en-US" sz="2400" dirty="0"/>
              <a:t>Increased risk of developing SCC of the vulva 4% range</a:t>
            </a:r>
          </a:p>
          <a:p>
            <a:pPr lvl="1"/>
            <a:r>
              <a:rPr lang="en-US" sz="2400" dirty="0"/>
              <a:t>Due to the frequent coexistence with acanthosis</a:t>
            </a:r>
          </a:p>
          <a:p>
            <a:pPr lvl="2"/>
            <a:r>
              <a:rPr lang="en-US" sz="2400" dirty="0"/>
              <a:t>the condition needs to be followed carefully</a:t>
            </a:r>
          </a:p>
          <a:p>
            <a:pPr lvl="2"/>
            <a:r>
              <a:rPr lang="en-US" sz="2400" dirty="0"/>
              <a:t>repeat biopsy performed if lesions are therapeutically resistant</a:t>
            </a:r>
          </a:p>
          <a:p>
            <a:pPr lvl="2"/>
            <a:r>
              <a:rPr lang="en-US" sz="2400" dirty="0"/>
              <a:t>because acanthosis can be a harbinger of SCC.</a:t>
            </a:r>
          </a:p>
          <a:p>
            <a:pPr lvl="1"/>
            <a:r>
              <a:rPr lang="en-US" sz="2600" dirty="0"/>
              <a:t>If mixed pattern, both components be treated to resolve the symptoms. </a:t>
            </a:r>
          </a:p>
          <a:p>
            <a:pPr lvl="2"/>
            <a:r>
              <a:rPr lang="en-US" sz="2400" dirty="0"/>
              <a:t>If a large acanthotic component:  well penetrating corticosteroid creams. </a:t>
            </a:r>
          </a:p>
          <a:p>
            <a:pPr lvl="2"/>
            <a:r>
              <a:rPr lang="en-US" sz="2400" dirty="0"/>
              <a:t>With improvement (2–3 weeks), therapy the lichenoid components</a:t>
            </a:r>
          </a:p>
          <a:p>
            <a:endParaRPr lang="en-US" sz="2800" dirty="0"/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8046DC-7237-46E3-9070-3BC81018E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08"/>
    </mc:Choice>
    <mc:Fallback xmlns="">
      <p:transition spd="slow" advTm="68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6CA5E-1A96-4735-ADFD-C5B493928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3818"/>
          </a:xfrm>
        </p:spPr>
        <p:txBody>
          <a:bodyPr/>
          <a:lstStyle/>
          <a:p>
            <a:pPr algn="ctr"/>
            <a:r>
              <a:rPr lang="en-US" dirty="0"/>
              <a:t>Lichen Simplex </a:t>
            </a:r>
            <a:r>
              <a:rPr lang="en-US" dirty="0" err="1"/>
              <a:t>Chronicus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64210-AC61-4E56-8C4B-6AB943F5B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05" y="1265208"/>
            <a:ext cx="11501886" cy="5331124"/>
          </a:xfrm>
        </p:spPr>
        <p:txBody>
          <a:bodyPr>
            <a:normAutofit/>
          </a:bodyPr>
          <a:lstStyle/>
          <a:p>
            <a:r>
              <a:rPr lang="en-US" sz="2400" dirty="0"/>
              <a:t>“An itch that rashes.” </a:t>
            </a:r>
          </a:p>
          <a:p>
            <a:r>
              <a:rPr lang="en-US" sz="2400" dirty="0"/>
              <a:t>Mostly secondary to an irritant dermatitis,</a:t>
            </a:r>
          </a:p>
          <a:p>
            <a:pPr lvl="1"/>
            <a:r>
              <a:rPr lang="en-US" sz="2200" dirty="0"/>
              <a:t>progresses to lichen simplex </a:t>
            </a:r>
            <a:r>
              <a:rPr lang="en-US" sz="2200" dirty="0" err="1"/>
              <a:t>chronicus</a:t>
            </a:r>
            <a:r>
              <a:rPr lang="en-US" sz="2200" dirty="0"/>
              <a:t> as a result of the effects of chronic mechanical irritation from scratching/rubbing an already irritated area.</a:t>
            </a:r>
          </a:p>
          <a:p>
            <a:r>
              <a:rPr lang="en-US" sz="2400" dirty="0"/>
              <a:t>The mechanical irritation contributes to epidermal thickening or hyperplasia and inflammatory cell infiltrate</a:t>
            </a:r>
          </a:p>
          <a:p>
            <a:pPr lvl="1"/>
            <a:r>
              <a:rPr lang="en-US" sz="2200" dirty="0"/>
              <a:t>Leads to heightened sensitivity that triggers more mechanical irritation.</a:t>
            </a:r>
          </a:p>
          <a:p>
            <a:r>
              <a:rPr lang="en-US" sz="2400" dirty="0"/>
              <a:t>Progressive vulvar pruritus and/or burning, which is temporarily relieved by scratching or rubbing with a washcloth or some similar material.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CA99AE-8811-4A28-8CDE-736E871C29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71"/>
    </mc:Choice>
    <mc:Fallback xmlns="">
      <p:transition spd="slow" advTm="59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14811-2144-4A52-9FE8-43058859C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441" y="60326"/>
            <a:ext cx="10515600" cy="716052"/>
          </a:xfrm>
        </p:spPr>
        <p:txBody>
          <a:bodyPr/>
          <a:lstStyle/>
          <a:p>
            <a:pPr algn="ctr"/>
            <a:r>
              <a:rPr lang="en-US" dirty="0"/>
              <a:t>Lichen Simplex </a:t>
            </a:r>
            <a:r>
              <a:rPr lang="en-US" dirty="0" err="1"/>
              <a:t>Chronicus</a:t>
            </a:r>
            <a:r>
              <a:rPr lang="en-US" dirty="0"/>
              <a:t>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0F999-2518-448F-816E-6BD36BDB8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43154"/>
            <a:ext cx="10813211" cy="5716437"/>
          </a:xfrm>
        </p:spPr>
        <p:txBody>
          <a:bodyPr>
            <a:noAutofit/>
          </a:bodyPr>
          <a:lstStyle/>
          <a:p>
            <a:r>
              <a:rPr lang="en-US" sz="2400" dirty="0"/>
              <a:t>Etiologic factors for the original pruritic symptoms are often unknown</a:t>
            </a:r>
          </a:p>
          <a:p>
            <a:pPr lvl="1"/>
            <a:r>
              <a:rPr lang="en-US" sz="2400" dirty="0"/>
              <a:t>skin irritation from the environment</a:t>
            </a:r>
          </a:p>
          <a:p>
            <a:pPr lvl="2"/>
            <a:r>
              <a:rPr lang="en-US" sz="2000" dirty="0"/>
              <a:t>laundry detergents, </a:t>
            </a:r>
          </a:p>
          <a:p>
            <a:pPr lvl="2"/>
            <a:r>
              <a:rPr lang="en-US" sz="2000" dirty="0"/>
              <a:t>fabric softeners, </a:t>
            </a:r>
          </a:p>
          <a:p>
            <a:pPr lvl="2"/>
            <a:r>
              <a:rPr lang="en-US" sz="2000" dirty="0"/>
              <a:t>scented hygienic preparations applied topically, </a:t>
            </a:r>
          </a:p>
          <a:p>
            <a:pPr lvl="2"/>
            <a:r>
              <a:rPr lang="en-US" sz="2000" dirty="0"/>
              <a:t>perspiration, </a:t>
            </a:r>
          </a:p>
          <a:p>
            <a:pPr lvl="2"/>
            <a:r>
              <a:rPr lang="en-US" sz="2000" dirty="0"/>
              <a:t>bubble bath, </a:t>
            </a:r>
          </a:p>
          <a:p>
            <a:pPr lvl="2"/>
            <a:r>
              <a:rPr lang="en-US" sz="2000" dirty="0"/>
              <a:t>scented pads</a:t>
            </a:r>
          </a:p>
          <a:p>
            <a:pPr lvl="2"/>
            <a:r>
              <a:rPr lang="en-US" sz="2000" dirty="0"/>
              <a:t>panty liners</a:t>
            </a:r>
          </a:p>
          <a:p>
            <a:pPr lvl="1"/>
            <a:r>
              <a:rPr lang="en-US" sz="2400" dirty="0"/>
              <a:t>other preexisting skin conditions.</a:t>
            </a:r>
          </a:p>
          <a:p>
            <a:pPr lvl="1"/>
            <a:r>
              <a:rPr lang="en-US" sz="2400" dirty="0"/>
              <a:t> Any domestic or hygienic irritants must be removed, in combination with treatment, to break the cycle described.</a:t>
            </a:r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DF84DC9-AB86-4251-87B8-BAD0FCC43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9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85"/>
    </mc:Choice>
    <mc:Fallback xmlns="">
      <p:transition spd="slow" advTm="56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3B237-82F0-42EE-9F97-2EA839536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579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Lichen Simplex </a:t>
            </a:r>
            <a:r>
              <a:rPr lang="en-US" dirty="0" err="1"/>
              <a:t>Chronicus</a:t>
            </a:r>
            <a:r>
              <a:rPr lang="en-US" dirty="0"/>
              <a:t>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1E978-F829-4964-A2B9-A50202BC1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55" y="1173192"/>
            <a:ext cx="11588151" cy="5411638"/>
          </a:xfrm>
        </p:spPr>
        <p:txBody>
          <a:bodyPr>
            <a:normAutofit/>
          </a:bodyPr>
          <a:lstStyle/>
          <a:p>
            <a:r>
              <a:rPr lang="en-US" sz="2800" dirty="0"/>
              <a:t>On clinical inspection, the skin of the labia majora, labia minora, perineal body shows diffusely reddened areas with occasional hyperplastic/hyperpigmented plaques of red to reddish brown</a:t>
            </a:r>
          </a:p>
          <a:p>
            <a:r>
              <a:rPr lang="en-US" sz="2800" dirty="0"/>
              <a:t> </a:t>
            </a:r>
          </a:p>
          <a:p>
            <a:r>
              <a:rPr lang="en-US" sz="2800" dirty="0"/>
              <a:t>Occasionally, areas of linear hyperplasia are also seen, which show the effect of grossly hyperkeratotic ridges of epidermis</a:t>
            </a:r>
          </a:p>
          <a:p>
            <a:endParaRPr lang="en-US" sz="2800" dirty="0"/>
          </a:p>
          <a:p>
            <a:r>
              <a:rPr lang="en-US" sz="2800" dirty="0"/>
              <a:t>Biopsy of patients who have these characteristic findings is usually not warranted.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2978E3-85B2-46A3-97AF-97077474C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1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57"/>
    </mc:Choice>
    <mc:Fallback xmlns="">
      <p:transition spd="slow" advTm="32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F0C40-DB86-4FF1-92B8-F7ADEC20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97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Lichen Simplex </a:t>
            </a:r>
            <a:r>
              <a:rPr lang="en-US" dirty="0" err="1"/>
              <a:t>Chronicus</a:t>
            </a:r>
            <a:r>
              <a:rPr lang="en-US" dirty="0"/>
              <a:t>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DB5AD-9EC0-4BA8-B5B7-6F7742344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471" y="1132936"/>
            <a:ext cx="11378381" cy="5446143"/>
          </a:xfrm>
        </p:spPr>
        <p:txBody>
          <a:bodyPr>
            <a:noAutofit/>
          </a:bodyPr>
          <a:lstStyle/>
          <a:p>
            <a:r>
              <a:rPr lang="en-US" sz="2400" dirty="0"/>
              <a:t>Empiric tr:</a:t>
            </a:r>
          </a:p>
          <a:p>
            <a:pPr lvl="1"/>
            <a:r>
              <a:rPr lang="en-US" sz="2400" dirty="0"/>
              <a:t>antipruritic tr:( diphenhydramine hydrochloride (Benadryl) </a:t>
            </a:r>
          </a:p>
          <a:p>
            <a:pPr lvl="1"/>
            <a:r>
              <a:rPr lang="en-US" sz="2400" dirty="0"/>
              <a:t>or hydroxyzine hydrochloride (Atarax) that inhibit nighttime, unconscious scratching,</a:t>
            </a:r>
          </a:p>
          <a:p>
            <a:pPr lvl="1"/>
            <a:r>
              <a:rPr lang="en-US" sz="2400" dirty="0"/>
              <a:t>combined with a mild-moderate topical steroid cream</a:t>
            </a:r>
          </a:p>
          <a:p>
            <a:pPr lvl="2"/>
            <a:r>
              <a:rPr lang="en-US" sz="2200" dirty="0"/>
              <a:t> applied to the vulva, usually provides relief. </a:t>
            </a:r>
          </a:p>
          <a:p>
            <a:pPr lvl="1"/>
            <a:r>
              <a:rPr lang="en-US" sz="2400" dirty="0"/>
              <a:t>A steroid cream</a:t>
            </a:r>
          </a:p>
          <a:p>
            <a:pPr lvl="2"/>
            <a:r>
              <a:rPr lang="en-US" sz="2200" dirty="0"/>
              <a:t>i.e. hydrocortisone (1–2%), </a:t>
            </a:r>
            <a:r>
              <a:rPr lang="en-US" sz="2200" dirty="0" err="1"/>
              <a:t>ifsignificant</a:t>
            </a:r>
            <a:r>
              <a:rPr lang="en-US" sz="2200" dirty="0"/>
              <a:t> areas of obvious hyperkeratosis, </a:t>
            </a:r>
          </a:p>
          <a:p>
            <a:pPr lvl="2"/>
            <a:r>
              <a:rPr lang="en-US" sz="2200" dirty="0"/>
              <a:t>moderate strength steroid cream such as triamcinolone acetonide or betamethasone valerate may be used.</a:t>
            </a:r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F138A1-7B60-42A2-B534-6DD968189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69"/>
    </mc:Choice>
    <mc:Fallback xmlns="">
      <p:transition spd="slow" advTm="43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20C8A-02A2-4E33-98FC-938D9C296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1508"/>
          </a:xfrm>
        </p:spPr>
        <p:txBody>
          <a:bodyPr/>
          <a:lstStyle/>
          <a:p>
            <a:pPr algn="ctr"/>
            <a:r>
              <a:rPr lang="en-US" dirty="0"/>
              <a:t>Lichen Simplex </a:t>
            </a:r>
            <a:r>
              <a:rPr lang="en-US" dirty="0" err="1"/>
              <a:t>Chronicus</a:t>
            </a:r>
            <a:r>
              <a:rPr lang="en-US" dirty="0"/>
              <a:t>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BD0D2-C728-4479-9589-FE3A4B71C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548" y="1290484"/>
            <a:ext cx="10845341" cy="5250426"/>
          </a:xfrm>
        </p:spPr>
        <p:txBody>
          <a:bodyPr/>
          <a:lstStyle/>
          <a:p>
            <a:pPr lvl="1"/>
            <a:r>
              <a:rPr lang="en-US" sz="2400" dirty="0"/>
              <a:t>If significant relief is not obtained within 3 months, diagnostic vulvar biopsy is warranted. 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The prognosis for this disorder is excellent when the offending irritating agents are removed and a topical steroid preparation is used appropriately. 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In most patients, these measures cure the problem and eliminate future recurrences.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8C23B7-19B0-4568-8BC3-B26AFCEEB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54"/>
    </mc:Choice>
    <mc:Fallback xmlns="">
      <p:transition spd="slow" advTm="40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DDEED-B38E-4D62-829A-027D592E5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12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Lichen planus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2F265-0AFB-4637-9FA3-9E841909A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4438"/>
            <a:ext cx="10515600" cy="5492151"/>
          </a:xfrm>
        </p:spPr>
        <p:txBody>
          <a:bodyPr>
            <a:normAutofit/>
          </a:bodyPr>
          <a:lstStyle/>
          <a:p>
            <a:r>
              <a:rPr lang="en-US" sz="2800" dirty="0"/>
              <a:t>Rare inflammatory skin condition</a:t>
            </a:r>
          </a:p>
          <a:p>
            <a:r>
              <a:rPr lang="en-US" sz="2800" dirty="0"/>
              <a:t>Can be generalized or isolated to the vulva and vagina</a:t>
            </a:r>
          </a:p>
          <a:p>
            <a:pPr lvl="1"/>
            <a:r>
              <a:rPr lang="en-US" sz="2800" dirty="0"/>
              <a:t>In the latter situation, a desquamative lesion of the vagina;</a:t>
            </a:r>
          </a:p>
          <a:p>
            <a:pPr lvl="1"/>
            <a:r>
              <a:rPr lang="en-US" sz="2800" dirty="0"/>
              <a:t>lesions on the vulva near the inner aspects of the labia minora and vulvar vestibule.</a:t>
            </a:r>
          </a:p>
          <a:p>
            <a:pPr lvl="1"/>
            <a:r>
              <a:rPr lang="en-US" sz="2800" dirty="0"/>
              <a:t>may have areas of whitish, lacy bands (Wickham striae) of keratosis near the reddish ulcerated-like lesions characteristic of the disease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F30CF6-5E85-4058-A5C4-C1C3A8CEF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8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56"/>
    </mc:Choice>
    <mc:Fallback xmlns="">
      <p:transition spd="slow" advTm="43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02E7E-DD6D-4641-A83E-0AD959443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004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VULVAR NEOPLASMS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D90B8-8FA7-4BB8-8969-DA76D9D26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3448"/>
            <a:ext cx="10515600" cy="5233359"/>
          </a:xfrm>
        </p:spPr>
        <p:txBody>
          <a:bodyPr>
            <a:normAutofit/>
          </a:bodyPr>
          <a:lstStyle/>
          <a:p>
            <a:r>
              <a:rPr lang="en-US" sz="2800" dirty="0"/>
              <a:t>At the end of this presentation:</a:t>
            </a:r>
          </a:p>
          <a:p>
            <a:pPr lvl="1"/>
            <a:r>
              <a:rPr lang="en-US" sz="2800" dirty="0"/>
              <a:t>Students should be able</a:t>
            </a:r>
          </a:p>
          <a:p>
            <a:pPr lvl="2"/>
            <a:r>
              <a:rPr lang="en-US" sz="2800" dirty="0"/>
              <a:t>to identify the risk factors for vulvar neoplasms</a:t>
            </a:r>
          </a:p>
          <a:p>
            <a:pPr lvl="2"/>
            <a:r>
              <a:rPr lang="en-US" sz="2800" dirty="0"/>
              <a:t>list indications for vulvar biopsy.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1C6BFE5-F5E1-4C34-8A49-11551EBB5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48"/>
    </mc:Choice>
    <mc:Fallback xmlns="">
      <p:transition spd="slow" advTm="19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7DD8A-28D7-4E32-997B-D785DF4F0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40" y="163842"/>
            <a:ext cx="10515600" cy="6930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Lichen planus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C24CA-19F8-459E-8143-68F5F534C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8174"/>
            <a:ext cx="10767204" cy="5589917"/>
          </a:xfrm>
        </p:spPr>
        <p:txBody>
          <a:bodyPr>
            <a:normAutofit/>
          </a:bodyPr>
          <a:lstStyle/>
          <a:p>
            <a:r>
              <a:rPr lang="en-US" sz="2800" dirty="0"/>
              <a:t>chronic vulvar burning and/or pruritus</a:t>
            </a:r>
          </a:p>
          <a:p>
            <a:r>
              <a:rPr lang="en-US" sz="2800" dirty="0"/>
              <a:t>insertional dyspareunia </a:t>
            </a:r>
          </a:p>
          <a:p>
            <a:r>
              <a:rPr lang="en-US" sz="2800" dirty="0"/>
              <a:t>profuse vaginal discharge</a:t>
            </a:r>
          </a:p>
          <a:p>
            <a:r>
              <a:rPr lang="en-US" sz="2800" dirty="0"/>
              <a:t>Because of the patchiness of this lesion and the concern raised by atypical appearance of the lesions, biopsy may be warranted to confirm the Dx in some patients. </a:t>
            </a:r>
          </a:p>
          <a:p>
            <a:r>
              <a:rPr lang="en-US" sz="2800" dirty="0"/>
              <a:t>the biopsy shows no atypia. </a:t>
            </a:r>
          </a:p>
          <a:p>
            <a:r>
              <a:rPr lang="en-US" sz="2800" dirty="0"/>
              <a:t>vaginal discharge examination frequently reveals large N0. of acute inflammatory cells without significant N0. of bacteria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B0B400-1EB7-43BC-BF6C-EBC557077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19"/>
    </mc:Choice>
    <mc:Fallback xmlns="">
      <p:transition spd="slow" advTm="54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5D4D9-8068-4F89-A40F-D0B3A7D30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38" y="94832"/>
            <a:ext cx="10515600" cy="836822"/>
          </a:xfrm>
        </p:spPr>
        <p:txBody>
          <a:bodyPr/>
          <a:lstStyle/>
          <a:p>
            <a:pPr algn="ctr"/>
            <a:r>
              <a:rPr lang="en-US" dirty="0"/>
              <a:t>Lichen planus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915DC-78FC-4438-9437-40B4F537D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1" y="1081177"/>
            <a:ext cx="11606981" cy="5446144"/>
          </a:xfrm>
        </p:spPr>
        <p:txBody>
          <a:bodyPr>
            <a:noAutofit/>
          </a:bodyPr>
          <a:lstStyle/>
          <a:p>
            <a:r>
              <a:rPr lang="en-US" sz="2800" dirty="0"/>
              <a:t>Histologically</a:t>
            </a:r>
          </a:p>
          <a:p>
            <a:pPr lvl="1"/>
            <a:r>
              <a:rPr lang="en-US" sz="2400" dirty="0"/>
              <a:t>the epithelium is thinned, </a:t>
            </a:r>
          </a:p>
          <a:p>
            <a:pPr lvl="1"/>
            <a:r>
              <a:rPr lang="en-US" sz="2400" dirty="0"/>
              <a:t>loss of the rete ridges with a lymphocytic infiltrate just beneath</a:t>
            </a:r>
          </a:p>
          <a:p>
            <a:pPr lvl="1"/>
            <a:r>
              <a:rPr lang="en-US" sz="2400" dirty="0"/>
              <a:t>basal cell liquefaction necrosis</a:t>
            </a:r>
          </a:p>
          <a:p>
            <a:r>
              <a:rPr lang="en-US" sz="2800" dirty="0"/>
              <a:t>Treatment</a:t>
            </a:r>
          </a:p>
          <a:p>
            <a:pPr lvl="1"/>
            <a:r>
              <a:rPr lang="en-US" sz="2400" dirty="0"/>
              <a:t>lifestyle modification to optimize tr response to topical steroid preparations similar to those used for lichen simplex </a:t>
            </a:r>
            <a:r>
              <a:rPr lang="en-US" sz="2400" dirty="0" err="1"/>
              <a:t>chronicus</a:t>
            </a:r>
            <a:r>
              <a:rPr lang="en-US" sz="2400" dirty="0"/>
              <a:t>. </a:t>
            </a:r>
          </a:p>
          <a:p>
            <a:pPr lvl="1"/>
            <a:r>
              <a:rPr lang="en-US" sz="2400" dirty="0"/>
              <a:t>Additional tr options include systemic steroids, </a:t>
            </a:r>
            <a:r>
              <a:rPr lang="en-US" sz="2400" dirty="0" err="1"/>
              <a:t>tacrolimus,Mtx</a:t>
            </a:r>
            <a:endParaRPr lang="en-US" sz="2400" dirty="0"/>
          </a:p>
          <a:p>
            <a:pPr lvl="1"/>
            <a:r>
              <a:rPr lang="en-US" sz="2400" dirty="0"/>
              <a:t>Patients should be counseled</a:t>
            </a:r>
          </a:p>
          <a:p>
            <a:pPr lvl="2"/>
            <a:r>
              <a:rPr lang="en-US" sz="2000" dirty="0"/>
              <a:t>It is a chronic condition</a:t>
            </a:r>
          </a:p>
          <a:p>
            <a:pPr lvl="2"/>
            <a:r>
              <a:rPr lang="en-US" sz="2000" dirty="0"/>
              <a:t>Goals of tr are realistically control of symptoms and not cure.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C10310-3749-4212-A395-20F543C28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6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49"/>
    </mc:Choice>
    <mc:Fallback xmlns="">
      <p:transition spd="slow" advTm="45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34740-BA4D-4CA5-89F4-0F11453F7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582"/>
            <a:ext cx="10515600" cy="704550"/>
          </a:xfrm>
        </p:spPr>
        <p:txBody>
          <a:bodyPr/>
          <a:lstStyle/>
          <a:p>
            <a:pPr algn="ctr"/>
            <a:r>
              <a:rPr lang="en-US" dirty="0"/>
              <a:t>Psoriasis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768B7-97E2-4DCF-8C4C-2DEAFF112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716" y="1058174"/>
            <a:ext cx="11584858" cy="5520905"/>
          </a:xfrm>
        </p:spPr>
        <p:txBody>
          <a:bodyPr>
            <a:noAutofit/>
          </a:bodyPr>
          <a:lstStyle/>
          <a:p>
            <a:r>
              <a:rPr lang="en-US" sz="2800" dirty="0"/>
              <a:t>Involve </a:t>
            </a:r>
            <a:r>
              <a:rPr lang="en-US" sz="2800" dirty="0" err="1"/>
              <a:t>vul.</a:t>
            </a:r>
            <a:r>
              <a:rPr lang="en-US" sz="2800" dirty="0"/>
              <a:t> skin as part of a generalized dermatologic process</a:t>
            </a:r>
          </a:p>
          <a:p>
            <a:r>
              <a:rPr lang="en-US" sz="2800" dirty="0"/>
              <a:t>Dermatologic disorder + a multifactorial pattern of inheritance</a:t>
            </a:r>
          </a:p>
          <a:p>
            <a:r>
              <a:rPr lang="en-US" sz="2800" dirty="0"/>
              <a:t>2% of the general population</a:t>
            </a:r>
          </a:p>
          <a:p>
            <a:r>
              <a:rPr lang="en-US" sz="2800" dirty="0"/>
              <a:t>May appear during menarche, pregnancy, menopause. </a:t>
            </a:r>
          </a:p>
          <a:p>
            <a:r>
              <a:rPr lang="en-US" sz="2800" dirty="0"/>
              <a:t>The lesions are typically slightly raised round or ovoid patches with a silver scale appearance atop an erythematous base. </a:t>
            </a:r>
          </a:p>
          <a:p>
            <a:r>
              <a:rPr lang="en-US" sz="2800" dirty="0"/>
              <a:t>Vulvar lesions mostly measure approximately 1 × 1 to 1 × 2 cm</a:t>
            </a:r>
          </a:p>
          <a:p>
            <a:r>
              <a:rPr lang="en-US" sz="2800" dirty="0"/>
              <a:t>Pruritus is usually minimal, these silvery lesions will reveal punctate bleeding areas if removed (</a:t>
            </a:r>
            <a:r>
              <a:rPr lang="en-US" sz="2800" dirty="0" err="1"/>
              <a:t>Auspitz</a:t>
            </a:r>
            <a:r>
              <a:rPr lang="en-US" sz="2800" dirty="0"/>
              <a:t> sign). 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D8B395-3AD3-4277-8FCF-C79194F4B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20"/>
    </mc:Choice>
    <mc:Fallback xmlns="">
      <p:transition spd="slow" advTm="65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8D8BD-D659-424D-9057-CB765F04E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341"/>
            <a:ext cx="10515600" cy="6297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Psoriasis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78F8A-E0DC-45B4-B6B5-986D8D683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7660"/>
            <a:ext cx="10515600" cy="5658929"/>
          </a:xfrm>
        </p:spPr>
        <p:txBody>
          <a:bodyPr>
            <a:normAutofit/>
          </a:bodyPr>
          <a:lstStyle/>
          <a:p>
            <a:r>
              <a:rPr lang="en-US" sz="2800" dirty="0"/>
              <a:t>The diagnosis is generally known</a:t>
            </a:r>
          </a:p>
          <a:p>
            <a:pPr lvl="1"/>
            <a:r>
              <a:rPr lang="en-US" sz="2800" dirty="0"/>
              <a:t>because of psoriasis found elsewhere on the body</a:t>
            </a:r>
          </a:p>
          <a:p>
            <a:pPr lvl="1"/>
            <a:r>
              <a:rPr lang="en-US" sz="2800" dirty="0"/>
              <a:t>obviating the need for vulvar biopsy</a:t>
            </a:r>
          </a:p>
          <a:p>
            <a:r>
              <a:rPr lang="en-US" sz="2800" dirty="0"/>
              <a:t>Histologically</a:t>
            </a:r>
          </a:p>
          <a:p>
            <a:pPr lvl="1"/>
            <a:r>
              <a:rPr lang="en-US" sz="2800" dirty="0"/>
              <a:t>a prominent acanthotic pattern is seen, </a:t>
            </a:r>
          </a:p>
          <a:p>
            <a:pPr lvl="1"/>
            <a:r>
              <a:rPr lang="en-US" sz="2800" dirty="0"/>
              <a:t>with distinct dermal papillae, clubbed&amp; chronic inflammatory cells between them.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FB9C76-C8E8-4EA1-AD1E-FB6A9736E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5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3"/>
    </mc:Choice>
    <mc:Fallback xmlns="">
      <p:transition spd="slow" advTm="22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CBF39-803A-42DC-83BE-968CAB8EC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590"/>
            <a:ext cx="10515600" cy="6412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Psoriasis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CEF72-D425-4C9D-AAF8-2418E9E11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989162"/>
            <a:ext cx="11717594" cy="5549661"/>
          </a:xfrm>
        </p:spPr>
        <p:txBody>
          <a:bodyPr>
            <a:noAutofit/>
          </a:bodyPr>
          <a:lstStyle/>
          <a:p>
            <a:pPr lvl="1"/>
            <a:r>
              <a:rPr lang="en-US" sz="2400" dirty="0"/>
              <a:t> often consultation by a dermatologist. </a:t>
            </a:r>
          </a:p>
          <a:p>
            <a:pPr lvl="1"/>
            <a:r>
              <a:rPr lang="en-US" sz="2400" dirty="0"/>
              <a:t>Like lesions elsewhere, </a:t>
            </a:r>
            <a:r>
              <a:rPr lang="en-US" sz="2400" dirty="0" err="1"/>
              <a:t>vul.</a:t>
            </a:r>
            <a:r>
              <a:rPr lang="en-US" sz="2400" dirty="0"/>
              <a:t> lesions usually respond to topical coal tar </a:t>
            </a:r>
          </a:p>
          <a:p>
            <a:pPr lvl="2"/>
            <a:r>
              <a:rPr lang="en-US" sz="2000" dirty="0"/>
              <a:t>extremely irritating, not be used in </a:t>
            </a:r>
            <a:r>
              <a:rPr lang="en-US" sz="2000" dirty="0" err="1"/>
              <a:t>vag</a:t>
            </a:r>
            <a:r>
              <a:rPr lang="en-US" sz="2000" dirty="0"/>
              <a:t>/vulvar areas.</a:t>
            </a:r>
          </a:p>
          <a:p>
            <a:pPr lvl="1"/>
            <a:r>
              <a:rPr lang="en-US" sz="2400" dirty="0"/>
              <a:t>followed by exposure to U.V. light + corticosteroid medications</a:t>
            </a:r>
          </a:p>
          <a:p>
            <a:pPr lvl="2"/>
            <a:r>
              <a:rPr lang="en-US" sz="2000" dirty="0"/>
              <a:t>topically or intralesional injection.</a:t>
            </a:r>
          </a:p>
          <a:p>
            <a:pPr lvl="2"/>
            <a:r>
              <a:rPr lang="en-US" sz="2000" dirty="0"/>
              <a:t>topical steroids are most effective, (betamethasone valerate 0.1%)</a:t>
            </a:r>
          </a:p>
          <a:p>
            <a:pPr lvl="1"/>
            <a:r>
              <a:rPr lang="en-US" sz="2400" dirty="0"/>
              <a:t>If very severe: systemic therapy</a:t>
            </a:r>
          </a:p>
          <a:p>
            <a:pPr lvl="1"/>
            <a:r>
              <a:rPr lang="en-US" sz="2400" dirty="0"/>
              <a:t>Emollients to keep the skin moist help reduce itching. </a:t>
            </a:r>
          </a:p>
          <a:p>
            <a:pPr lvl="1"/>
            <a:r>
              <a:rPr lang="en-US" sz="2400" dirty="0"/>
              <a:t>Other therapies:</a:t>
            </a:r>
          </a:p>
          <a:p>
            <a:pPr lvl="2"/>
            <a:r>
              <a:rPr lang="en-US" sz="2400" dirty="0"/>
              <a:t>topical vit D analogues, retinoids, calcineurin inhibitors. 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CEDCD2-A20D-481A-9244-517B4D6AE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34"/>
    </mc:Choice>
    <mc:Fallback xmlns="">
      <p:transition spd="slow" advTm="60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99DD7-C790-4F08-A407-D5DD2CA67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Dermatitis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2F4AD-6FD7-432C-8FEC-B75C57473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541206"/>
            <a:ext cx="9095198" cy="4707193"/>
          </a:xfrm>
        </p:spPr>
        <p:txBody>
          <a:bodyPr>
            <a:normAutofit/>
          </a:bodyPr>
          <a:lstStyle/>
          <a:p>
            <a:r>
              <a:rPr lang="en-US" sz="2800" dirty="0"/>
              <a:t>Vulvar dermatitis: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pPr lvl="1"/>
            <a:r>
              <a:rPr lang="en-US" sz="2800" dirty="0"/>
              <a:t>Eczema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seborrheic dermatitis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5A180F-5648-4687-852C-C4BD357FF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0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2"/>
    </mc:Choice>
    <mc:Fallback xmlns="">
      <p:transition spd="slow" advTm="11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B8DE7-DA3E-44B1-945D-7D1AF447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943" y="77578"/>
            <a:ext cx="10515600" cy="6470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Vulvar Dermatitis: (1-eczema)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6DD81-3201-46BA-92F1-A9FCEDCE6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02" y="724618"/>
            <a:ext cx="11621729" cy="5823665"/>
          </a:xfrm>
        </p:spPr>
        <p:txBody>
          <a:bodyPr>
            <a:normAutofit/>
          </a:bodyPr>
          <a:lstStyle/>
          <a:p>
            <a:r>
              <a:rPr lang="en-US" sz="3200" dirty="0"/>
              <a:t>Eczema: exogenous&amp; endogenous forms</a:t>
            </a:r>
            <a:r>
              <a:rPr lang="en-US" sz="2800" dirty="0"/>
              <a:t>: </a:t>
            </a:r>
          </a:p>
          <a:p>
            <a:pPr lvl="1"/>
            <a:r>
              <a:rPr lang="en-US" sz="2800" dirty="0"/>
              <a:t>Exogenous: Irritant &amp; allergic contact dermatitis  </a:t>
            </a:r>
          </a:p>
          <a:p>
            <a:pPr lvl="3"/>
            <a:r>
              <a:rPr lang="en-US" sz="2400" dirty="0"/>
              <a:t>reactions to potential irritants or allergens</a:t>
            </a:r>
          </a:p>
          <a:p>
            <a:pPr lvl="3"/>
            <a:r>
              <a:rPr lang="en-US" sz="2400" dirty="0"/>
              <a:t>soaps, laundry detergents, textiles, feminine hygiene products. </a:t>
            </a:r>
          </a:p>
          <a:p>
            <a:pPr lvl="3"/>
            <a:r>
              <a:rPr lang="en-US" sz="2400" dirty="0"/>
              <a:t>Careful Hx to identify the agent/ preventing recurrence</a:t>
            </a:r>
          </a:p>
          <a:p>
            <a:pPr lvl="1"/>
            <a:r>
              <a:rPr lang="en-US" sz="3200" dirty="0"/>
              <a:t>Endogenous: </a:t>
            </a:r>
            <a:r>
              <a:rPr lang="en-US" sz="2600" dirty="0"/>
              <a:t>Atopic dermatitis</a:t>
            </a:r>
          </a:p>
          <a:p>
            <a:pPr lvl="3"/>
            <a:r>
              <a:rPr lang="en-US" sz="2200" dirty="0"/>
              <a:t>affects multiple sites:</a:t>
            </a:r>
          </a:p>
          <a:p>
            <a:pPr lvl="4"/>
            <a:r>
              <a:rPr lang="en-US" sz="2200" dirty="0"/>
              <a:t>flexural surfaces of the elbows/knees,</a:t>
            </a:r>
          </a:p>
          <a:p>
            <a:pPr lvl="4"/>
            <a:r>
              <a:rPr lang="en-US" sz="2200" dirty="0"/>
              <a:t>Scalp </a:t>
            </a:r>
          </a:p>
          <a:p>
            <a:pPr lvl="4"/>
            <a:r>
              <a:rPr lang="en-US" sz="2200" dirty="0" err="1"/>
              <a:t>retroauricular</a:t>
            </a:r>
            <a:r>
              <a:rPr lang="en-US" sz="2200" dirty="0"/>
              <a:t> area</a:t>
            </a:r>
          </a:p>
          <a:p>
            <a:pPr lvl="5"/>
            <a:endParaRPr lang="en-US" sz="24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439D8B-B8B4-4FF5-81D5-9CE8356F5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97"/>
    </mc:Choice>
    <mc:Fallback xmlns="">
      <p:transition spd="slow" advTm="59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8E55E-5274-40EB-BFF6-D3316792C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82011"/>
          </a:xfrm>
        </p:spPr>
        <p:txBody>
          <a:bodyPr/>
          <a:lstStyle/>
          <a:p>
            <a:pPr algn="ctr"/>
            <a:r>
              <a:rPr lang="en-US" dirty="0"/>
              <a:t>Vulvar Dermatitis: (1-eczema)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FB2B1-BB2B-4DA1-9FBF-AA887E8C2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588" y="1452716"/>
            <a:ext cx="11511116" cy="5110316"/>
          </a:xfrm>
        </p:spPr>
        <p:txBody>
          <a:bodyPr>
            <a:noAutofit/>
          </a:bodyPr>
          <a:lstStyle/>
          <a:p>
            <a:r>
              <a:rPr lang="en-US" sz="2800" dirty="0"/>
              <a:t>3 forms of dermatitis (Irritant, allergic, atopic)</a:t>
            </a:r>
          </a:p>
          <a:p>
            <a:pPr lvl="1"/>
            <a:r>
              <a:rPr lang="en-US" sz="2600" dirty="0"/>
              <a:t>lesions can appear similarly</a:t>
            </a:r>
          </a:p>
          <a:p>
            <a:pPr lvl="1"/>
            <a:r>
              <a:rPr lang="en-US" sz="2600" dirty="0"/>
              <a:t>symmetric eczematous lesions, with underlying erythema.</a:t>
            </a:r>
          </a:p>
          <a:p>
            <a:pPr lvl="1"/>
            <a:r>
              <a:rPr lang="en-US" sz="3000" dirty="0"/>
              <a:t>Histology alone will not distinguish these 3 types</a:t>
            </a:r>
          </a:p>
          <a:p>
            <a:pPr lvl="2"/>
            <a:r>
              <a:rPr lang="en-US" sz="3000" dirty="0"/>
              <a:t>a spongiotic pattern characterized by intercellular edema within the epidermis, </a:t>
            </a:r>
          </a:p>
          <a:p>
            <a:pPr lvl="3"/>
            <a:r>
              <a:rPr lang="en-US" sz="2800" dirty="0"/>
              <a:t>Causing widening of the space between the cells.</a:t>
            </a:r>
          </a:p>
          <a:p>
            <a:pPr lvl="1"/>
            <a:r>
              <a:rPr lang="en-US" sz="3000" dirty="0"/>
              <a:t>must often be distinguished clinically.</a:t>
            </a:r>
          </a:p>
          <a:p>
            <a:endParaRPr lang="en-US" sz="3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F4858E8-37BF-4142-A585-72C150227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4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89"/>
    </mc:Choice>
    <mc:Fallback xmlns="">
      <p:transition spd="slow" advTm="32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C2822-8F6F-46DE-A21D-4C3A30973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92" y="71827"/>
            <a:ext cx="10515600" cy="693049"/>
          </a:xfrm>
        </p:spPr>
        <p:txBody>
          <a:bodyPr>
            <a:normAutofit fontScale="90000"/>
          </a:bodyPr>
          <a:lstStyle/>
          <a:p>
            <a:r>
              <a:rPr lang="en-US" dirty="0"/>
              <a:t>Vulvar dermatitis: (2-seborrheic dermatitis)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7F767-1DA2-4687-A3CA-5E8CE45FC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4913"/>
            <a:ext cx="10515600" cy="5653178"/>
          </a:xfrm>
        </p:spPr>
        <p:txBody>
          <a:bodyPr>
            <a:normAutofit/>
          </a:bodyPr>
          <a:lstStyle/>
          <a:p>
            <a:r>
              <a:rPr lang="en-US" sz="2800" dirty="0"/>
              <a:t>A common problem</a:t>
            </a:r>
          </a:p>
          <a:p>
            <a:endParaRPr lang="en-US" sz="2800" dirty="0"/>
          </a:p>
          <a:p>
            <a:r>
              <a:rPr lang="en-US" sz="2800" dirty="0"/>
              <a:t>But isolated vulvar seborrheic dermatitis is rare</a:t>
            </a:r>
          </a:p>
          <a:p>
            <a:endParaRPr lang="en-US" sz="2800" dirty="0"/>
          </a:p>
          <a:p>
            <a:pPr lvl="1"/>
            <a:r>
              <a:rPr lang="en-US" sz="2800" dirty="0"/>
              <a:t>chronic inflammation of the sebaceous glands,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exact cause is unknown. 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3BCBAF-8F6A-49A8-9843-EC7D5D9A8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2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34"/>
    </mc:Choice>
    <mc:Fallback xmlns="">
      <p:transition spd="slow" advTm="24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ED267-B8F0-4A84-AC13-FEFBCC88A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40" y="257086"/>
            <a:ext cx="10525792" cy="705030"/>
          </a:xfrm>
        </p:spPr>
        <p:txBody>
          <a:bodyPr/>
          <a:lstStyle/>
          <a:p>
            <a:pPr algn="ctr"/>
            <a:r>
              <a:rPr lang="en-US" sz="3600" dirty="0"/>
              <a:t>Vulvar dermatitis: (2-seborrheic dermatitis)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0B126-9E52-4066-9C76-3B86D5823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916" y="1098755"/>
            <a:ext cx="10781071" cy="5427405"/>
          </a:xfrm>
        </p:spPr>
        <p:txBody>
          <a:bodyPr>
            <a:noAutofit/>
          </a:bodyPr>
          <a:lstStyle/>
          <a:p>
            <a:r>
              <a:rPr lang="en-US" sz="2400" dirty="0"/>
              <a:t>The diagnosis</a:t>
            </a:r>
          </a:p>
          <a:p>
            <a:pPr lvl="1"/>
            <a:r>
              <a:rPr lang="en-US" sz="2400" dirty="0"/>
              <a:t>vulvar </a:t>
            </a:r>
            <a:r>
              <a:rPr lang="en-US" sz="2400" dirty="0" err="1"/>
              <a:t>pruritus,+known</a:t>
            </a:r>
            <a:r>
              <a:rPr lang="en-US" sz="2400" dirty="0"/>
              <a:t> seborrheic dermatitis in the scalp or other hair-bearing areas of the body.</a:t>
            </a:r>
          </a:p>
          <a:p>
            <a:pPr lvl="1"/>
            <a:r>
              <a:rPr lang="en-US" sz="2400" dirty="0"/>
              <a:t>may mimic other entities, (</a:t>
            </a:r>
            <a:r>
              <a:rPr lang="en-US" sz="2400" dirty="0" err="1"/>
              <a:t>i.e.psoriasis</a:t>
            </a:r>
            <a:r>
              <a:rPr lang="en-US" sz="2400" dirty="0"/>
              <a:t> or lichen simplex </a:t>
            </a:r>
            <a:r>
              <a:rPr lang="en-US" sz="2400" dirty="0" err="1"/>
              <a:t>chronicus</a:t>
            </a:r>
            <a:r>
              <a:rPr lang="en-US" sz="2400" dirty="0"/>
              <a:t>) </a:t>
            </a:r>
          </a:p>
          <a:p>
            <a:pPr lvl="1"/>
            <a:r>
              <a:rPr lang="en-US" sz="2400" dirty="0"/>
              <a:t>pale red to a yellowish pink, may be covered by an oily-appearing scaly crust.</a:t>
            </a:r>
          </a:p>
          <a:p>
            <a:pPr lvl="1"/>
            <a:r>
              <a:rPr lang="en-US" sz="2400" dirty="0"/>
              <a:t>As this area of the body remains continually moist, occasional exudative lesions include raw “weeping” patches, caused by skin maceration, exacerbated by the patient’s scratching</a:t>
            </a:r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AFF43E-FAFC-477A-970F-3D6EDDF9D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6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08"/>
    </mc:Choice>
    <mc:Fallback xmlns="">
      <p:transition spd="slow" advTm="45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65517-5722-42AC-BA5F-3BDF7908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92" y="123586"/>
            <a:ext cx="10515600" cy="750558"/>
          </a:xfrm>
        </p:spPr>
        <p:txBody>
          <a:bodyPr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E89BC-2CF4-4FAF-8DDB-BF63D5807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9162"/>
            <a:ext cx="10515600" cy="5187801"/>
          </a:xfrm>
        </p:spPr>
        <p:txBody>
          <a:bodyPr>
            <a:normAutofit/>
          </a:bodyPr>
          <a:lstStyle/>
          <a:p>
            <a:r>
              <a:rPr lang="en-US" sz="2800" dirty="0"/>
              <a:t>Evaluation of vulvar symptoms and examination of patients for vulvar disease and neoplasia constitute a significant part of health care for women. </a:t>
            </a:r>
          </a:p>
          <a:p>
            <a:r>
              <a:rPr lang="en-US" sz="2800" dirty="0"/>
              <a:t>The major symptoms of vulvar disease are</a:t>
            </a:r>
          </a:p>
          <a:p>
            <a:pPr lvl="1"/>
            <a:r>
              <a:rPr lang="en-US" sz="2800" dirty="0"/>
              <a:t>pruritus, </a:t>
            </a:r>
          </a:p>
          <a:p>
            <a:pPr lvl="1"/>
            <a:r>
              <a:rPr lang="en-US" sz="2800" dirty="0"/>
              <a:t>burning, </a:t>
            </a:r>
          </a:p>
          <a:p>
            <a:pPr lvl="1"/>
            <a:r>
              <a:rPr lang="en-US" sz="2800" dirty="0"/>
              <a:t>nonspecific irritation, </a:t>
            </a:r>
          </a:p>
          <a:p>
            <a:pPr lvl="1"/>
            <a:r>
              <a:rPr lang="en-US" sz="2800" dirty="0"/>
              <a:t>appreciation of a mass.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29E77C-455F-4B77-8EC7-24B55D948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28"/>
    </mc:Choice>
    <mc:Fallback xmlns="">
      <p:transition spd="slow" advTm="31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46AC-3A13-4AF1-8F53-FB45EC528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737" y="246024"/>
            <a:ext cx="10614283" cy="727153"/>
          </a:xfrm>
        </p:spPr>
        <p:txBody>
          <a:bodyPr/>
          <a:lstStyle/>
          <a:p>
            <a:pPr algn="ctr"/>
            <a:r>
              <a:rPr lang="en-US" sz="3600" dirty="0"/>
              <a:t>Vulvar dermatitis: (2-seborrheic dermatitis)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FA09D-F7BC-48E1-8E20-0C3BBFC51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652" y="1172498"/>
            <a:ext cx="10412361" cy="5075902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Vulvar Bx is usually not needed</a:t>
            </a:r>
          </a:p>
          <a:p>
            <a:pPr lvl="2"/>
            <a:r>
              <a:rPr lang="en-US" sz="2600" dirty="0"/>
              <a:t> when the Dx is made in conjunction with known seborrheic dermatitis in other hair-bearing areas.</a:t>
            </a:r>
          </a:p>
          <a:p>
            <a:pPr lvl="2"/>
            <a:endParaRPr lang="en-US" sz="2600" dirty="0"/>
          </a:p>
          <a:p>
            <a:pPr lvl="2"/>
            <a:r>
              <a:rPr lang="en-US" sz="2800" dirty="0"/>
              <a:t> The histologic features of seborrheic dermatitis are a combination of those seen in the acanthotic and spongiotic patterns. 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89D716E-C67E-4DD1-AF70-7896A7C4C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3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53"/>
    </mc:Choice>
    <mc:Fallback xmlns="">
      <p:transition spd="slow" advTm="18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18DB-BD09-48BC-8A7F-A7022B558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69304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Vulvar Dermatitis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22659-A5CE-4DD1-A3D7-F45738FA7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06" y="934713"/>
            <a:ext cx="11319387" cy="5716809"/>
          </a:xfrm>
        </p:spPr>
        <p:txBody>
          <a:bodyPr>
            <a:noAutofit/>
          </a:bodyPr>
          <a:lstStyle/>
          <a:p>
            <a:r>
              <a:rPr lang="en-US" sz="2800" dirty="0"/>
              <a:t>Removing the offending agent</a:t>
            </a:r>
          </a:p>
          <a:p>
            <a:r>
              <a:rPr lang="en-US" sz="2800" dirty="0"/>
              <a:t>careful perineal hygiene</a:t>
            </a:r>
          </a:p>
          <a:p>
            <a:pPr lvl="1"/>
            <a:r>
              <a:rPr lang="en-US" sz="2400" dirty="0"/>
              <a:t>wearing nonocclusive clothing</a:t>
            </a:r>
          </a:p>
          <a:p>
            <a:pPr lvl="1"/>
            <a:r>
              <a:rPr lang="en-US" sz="2400" dirty="0"/>
              <a:t>gentle water-based cleansers</a:t>
            </a:r>
          </a:p>
          <a:p>
            <a:pPr lvl="1"/>
            <a:r>
              <a:rPr lang="en-US" sz="2400" dirty="0"/>
              <a:t>gentle drying after cleaning and toileting</a:t>
            </a:r>
          </a:p>
          <a:p>
            <a:pPr lvl="1"/>
            <a:r>
              <a:rPr lang="en-US" sz="2400" dirty="0"/>
              <a:t>emollients to keep moisture in and irritants out</a:t>
            </a:r>
          </a:p>
          <a:p>
            <a:r>
              <a:rPr lang="en-US" sz="2800" dirty="0"/>
              <a:t>Topical corticosteroid lotions or creams </a:t>
            </a:r>
          </a:p>
          <a:p>
            <a:pPr lvl="1"/>
            <a:r>
              <a:rPr lang="en-US" sz="2600" dirty="0"/>
              <a:t>containing a mixture of an agent that penetrates well,</a:t>
            </a:r>
          </a:p>
          <a:p>
            <a:pPr lvl="2"/>
            <a:r>
              <a:rPr lang="en-US" sz="2400" dirty="0"/>
              <a:t> such as betamethasone valerate, + crotamiton, (symptom control) </a:t>
            </a:r>
          </a:p>
          <a:p>
            <a:r>
              <a:rPr lang="en-US" sz="2800" dirty="0"/>
              <a:t>Antipruritic </a:t>
            </a:r>
            <a:r>
              <a:rPr lang="en-US" sz="2800" dirty="0" err="1"/>
              <a:t>agents;bedtime</a:t>
            </a:r>
            <a:r>
              <a:rPr lang="en-US" sz="2800" dirty="0"/>
              <a:t> dose (1</a:t>
            </a:r>
            <a:r>
              <a:rPr lang="en-US" sz="2800" baseline="30000" dirty="0"/>
              <a:t>st</a:t>
            </a:r>
            <a:r>
              <a:rPr lang="en-US" sz="2800" dirty="0"/>
              <a:t> 10-14 d) of tr helps break the sleep–scratch cycle and allows the lesions to heal. 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653569D-85B8-4B39-A732-C69FB64DC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36"/>
    </mc:Choice>
    <mc:Fallback xmlns="">
      <p:transition spd="slow" advTm="57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D75FC7-D519-4832-8F18-AF7C07498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63305" y="230038"/>
            <a:ext cx="7136921" cy="3288275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1AFBE42-5312-4B99-905A-D2C9C5036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306" y="3336603"/>
            <a:ext cx="7136920" cy="347826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B2087A-D5A3-471A-99A0-6458AB8BE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1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5"/>
    </mc:Choice>
    <mc:Fallback xmlns="">
      <p:transition spd="slow" advTm="13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38709-5EB8-4B14-B716-8C1C0DFFB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893"/>
            <a:ext cx="10515600" cy="6297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Localized Vulvodynia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3EB37-85D9-41EC-8DD2-AF8479026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3" y="979840"/>
            <a:ext cx="11223523" cy="5555412"/>
          </a:xfrm>
        </p:spPr>
        <p:txBody>
          <a:bodyPr>
            <a:normAutofit/>
          </a:bodyPr>
          <a:lstStyle/>
          <a:p>
            <a:r>
              <a:rPr lang="en-US" sz="2800" dirty="0"/>
              <a:t>Localized vulvodynia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unknown etiology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the acute and chronic inflammation of the vestibular glands</a:t>
            </a:r>
          </a:p>
          <a:p>
            <a:pPr lvl="2"/>
            <a:endParaRPr lang="en-US" sz="2000" dirty="0"/>
          </a:p>
          <a:p>
            <a:pPr lvl="2"/>
            <a:r>
              <a:rPr lang="en-US" sz="2000" dirty="0"/>
              <a:t>which lie just inside the vaginal introitus near the hymenal ring.</a:t>
            </a:r>
          </a:p>
          <a:p>
            <a:pPr lvl="2"/>
            <a:endParaRPr lang="en-US" sz="2000" dirty="0"/>
          </a:p>
          <a:p>
            <a:pPr lvl="2"/>
            <a:r>
              <a:rPr lang="en-US" sz="2000" dirty="0"/>
              <a:t>The involved glands may be circumferential to include areas near the urethra, but this condition most commonly involves posterolateral vestibular glands between the 4 and 8 o’clock positions (Fig. 46.2).</a:t>
            </a:r>
          </a:p>
          <a:p>
            <a:endParaRPr lang="en-US" sz="2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34E8B22-3001-4D69-976A-BDC9BB202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9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28"/>
    </mc:Choice>
    <mc:Fallback xmlns="">
      <p:transition spd="slow" advTm="28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8271-EDAB-4B9B-B0EF-5E3FFA9F8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698" y="135627"/>
            <a:ext cx="9404723" cy="653411"/>
          </a:xfrm>
        </p:spPr>
        <p:txBody>
          <a:bodyPr/>
          <a:lstStyle/>
          <a:p>
            <a:pPr algn="ctr"/>
            <a:r>
              <a:rPr lang="en-US" dirty="0"/>
              <a:t>Localized Vulvodynia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596A3-ED49-4D96-97F2-8946A5A2C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77" y="988141"/>
            <a:ext cx="11223523" cy="5734231"/>
          </a:xfrm>
        </p:spPr>
        <p:txBody>
          <a:bodyPr>
            <a:normAutofit/>
          </a:bodyPr>
          <a:lstStyle/>
          <a:p>
            <a:r>
              <a:rPr lang="en-US" sz="2800" dirty="0"/>
              <a:t> Should be suspected if </a:t>
            </a:r>
          </a:p>
          <a:p>
            <a:pPr lvl="1"/>
            <a:r>
              <a:rPr lang="en-US" sz="2600" dirty="0"/>
              <a:t>new-onset insertional dyspareunia </a:t>
            </a:r>
          </a:p>
          <a:p>
            <a:pPr lvl="1"/>
            <a:r>
              <a:rPr lang="en-US" sz="2600" dirty="0"/>
              <a:t>Progressive insertional dyspareunia to the point where they are unable to have intercourse </a:t>
            </a:r>
          </a:p>
          <a:p>
            <a:r>
              <a:rPr lang="en-US" sz="2800" dirty="0"/>
              <a:t>Hx: a few weeks or most typically involves progressive worsening over the course of 3-4 months. </a:t>
            </a:r>
          </a:p>
          <a:p>
            <a:r>
              <a:rPr lang="en-US" sz="2800" dirty="0"/>
              <a:t>Patients also complain of pain</a:t>
            </a:r>
          </a:p>
          <a:p>
            <a:pPr lvl="1"/>
            <a:r>
              <a:rPr lang="en-US" sz="2600" dirty="0"/>
              <a:t> on </a:t>
            </a:r>
            <a:r>
              <a:rPr lang="en-US" sz="2400" dirty="0"/>
              <a:t>tampon insertion; </a:t>
            </a:r>
          </a:p>
          <a:p>
            <a:pPr lvl="1"/>
            <a:r>
              <a:rPr lang="en-US" sz="2400" dirty="0"/>
              <a:t>on sitting; </a:t>
            </a:r>
          </a:p>
          <a:p>
            <a:pPr lvl="1"/>
            <a:r>
              <a:rPr lang="en-US" sz="2400" dirty="0"/>
              <a:t>during washing or bathing the perineal area. </a:t>
            </a:r>
          </a:p>
          <a:p>
            <a:r>
              <a:rPr lang="en-US" sz="2800" dirty="0"/>
              <a:t>Sexual Hx should be carefully reviewed.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10FECC-05BB-4349-9BED-B2AF724D1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9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42"/>
    </mc:Choice>
    <mc:Fallback xmlns="">
      <p:transition spd="slow" advTm="43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0B634-9EF0-4F12-A9D3-953E5B7AC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7554"/>
          </a:xfrm>
        </p:spPr>
        <p:txBody>
          <a:bodyPr/>
          <a:lstStyle/>
          <a:p>
            <a:pPr algn="ctr"/>
            <a:r>
              <a:rPr lang="en-US" dirty="0"/>
              <a:t>Vestibular Glands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BD0479-3661-4BCC-9323-1DF8DE59D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38732" y="1228752"/>
            <a:ext cx="6130506" cy="532541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CEF7F75-394E-4080-BC69-6A79581DF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3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7"/>
    </mc:Choice>
    <mc:Fallback xmlns="">
      <p:transition spd="slow" advTm="14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0C5F3-1D72-43E9-AC54-BA2A9F1FC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835"/>
            <a:ext cx="10515600" cy="721803"/>
          </a:xfrm>
        </p:spPr>
        <p:txBody>
          <a:bodyPr/>
          <a:lstStyle/>
          <a:p>
            <a:pPr algn="ctr"/>
            <a:r>
              <a:rPr lang="en-US" dirty="0"/>
              <a:t>Localized Vulvodynia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61107-DBE6-4E16-A60D-F47FAD8B6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465" y="1069674"/>
            <a:ext cx="11422625" cy="5538159"/>
          </a:xfrm>
        </p:spPr>
        <p:txBody>
          <a:bodyPr>
            <a:noAutofit/>
          </a:bodyPr>
          <a:lstStyle/>
          <a:p>
            <a:r>
              <a:rPr lang="en-US" sz="2800" dirty="0"/>
              <a:t>Ph/Ex is helpful</a:t>
            </a:r>
          </a:p>
          <a:p>
            <a:pPr lvl="1"/>
            <a:r>
              <a:rPr lang="en-US" sz="2600" dirty="0"/>
              <a:t>The vestibular glands lie between the folds of the hymenal ring &amp; the medial aspect of the vulvar vestibule,</a:t>
            </a:r>
          </a:p>
          <a:p>
            <a:pPr lvl="1"/>
            <a:r>
              <a:rPr lang="en-US" sz="2400" dirty="0"/>
              <a:t>Dx is frequently missed if inspection does not include these areas. </a:t>
            </a:r>
            <a:endParaRPr lang="en-US" sz="2600" dirty="0"/>
          </a:p>
          <a:p>
            <a:pPr lvl="1"/>
            <a:r>
              <a:rPr lang="en-US" sz="2400" dirty="0"/>
              <a:t>Most often evident as small, reddened, patchy areas. </a:t>
            </a:r>
            <a:endParaRPr lang="en-US" sz="2600" dirty="0"/>
          </a:p>
          <a:p>
            <a:r>
              <a:rPr lang="en-US" sz="2800" dirty="0"/>
              <a:t>After carefully inspecting the proper anatomic area by applying gentle traction to the vestibule, a light touch with a moistened cotton applicator recreates the pain exactly and allows for quantification of the pain.</a:t>
            </a:r>
          </a:p>
          <a:p>
            <a:r>
              <a:rPr lang="en-US" sz="2800" dirty="0"/>
              <a:t>Using a speculum is not recommended during this examination because it causes too much patient discomfort. 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2D5384-B290-43C2-80B0-107A490BC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4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63"/>
    </mc:Choice>
    <mc:Fallback xmlns="">
      <p:transition spd="slow" advTm="48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726B4-4AB9-42F7-967A-3A3A6ADC8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943" y="169594"/>
            <a:ext cx="10515600" cy="739056"/>
          </a:xfrm>
        </p:spPr>
        <p:txBody>
          <a:bodyPr/>
          <a:lstStyle/>
          <a:p>
            <a:pPr algn="ctr"/>
            <a:r>
              <a:rPr lang="en-US" dirty="0"/>
              <a:t>Localized Vulvodynia treatment…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590D6-3412-49DD-9476-AD41A4FF1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1" y="1155940"/>
            <a:ext cx="11429999" cy="5532466"/>
          </a:xfrm>
        </p:spPr>
        <p:txBody>
          <a:bodyPr>
            <a:normAutofit/>
          </a:bodyPr>
          <a:lstStyle/>
          <a:p>
            <a:r>
              <a:rPr lang="en-US" sz="2800" dirty="0"/>
              <a:t>As the etiology is unknown, </a:t>
            </a:r>
          </a:p>
          <a:p>
            <a:endParaRPr lang="en-US" sz="800" dirty="0"/>
          </a:p>
          <a:p>
            <a:r>
              <a:rPr lang="en-US" sz="2800" dirty="0"/>
              <a:t>changing or eliminating environmental factors, </a:t>
            </a:r>
          </a:p>
          <a:p>
            <a:endParaRPr lang="en-US" sz="800" dirty="0"/>
          </a:p>
          <a:p>
            <a:r>
              <a:rPr lang="en-US" sz="2800" dirty="0"/>
              <a:t>temporary sexual abstinence,</a:t>
            </a:r>
          </a:p>
          <a:p>
            <a:endParaRPr lang="en-US" sz="800" dirty="0"/>
          </a:p>
          <a:p>
            <a:r>
              <a:rPr lang="en-US" sz="2800" dirty="0"/>
              <a:t>application of cortisone ointments and topical lidocaine (jelly) </a:t>
            </a:r>
          </a:p>
          <a:p>
            <a:endParaRPr lang="en-US" sz="800" dirty="0"/>
          </a:p>
          <a:p>
            <a:r>
              <a:rPr lang="en-US" sz="2800" dirty="0"/>
              <a:t> radical tr such as surgical excision of the vestibular glands. </a:t>
            </a:r>
          </a:p>
          <a:p>
            <a:endParaRPr lang="en-US" sz="800" dirty="0"/>
          </a:p>
          <a:p>
            <a:r>
              <a:rPr lang="en-US" sz="2800" dirty="0"/>
              <a:t>A combination of tr modalities may be necessary.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C674B2-2369-4FDA-B334-5C802A756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5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00"/>
    </mc:Choice>
    <mc:Fallback xmlns="">
      <p:transition spd="slow" advTm="3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6761F-54E3-4A76-B488-199B1A0D2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080"/>
            <a:ext cx="10515600" cy="779313"/>
          </a:xfrm>
        </p:spPr>
        <p:txBody>
          <a:bodyPr/>
          <a:lstStyle/>
          <a:p>
            <a:pPr algn="ctr"/>
            <a:r>
              <a:rPr lang="en-US" dirty="0"/>
              <a:t>Localized Vulvodynia treatment…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13E1D-0C5A-46C0-8E81-57A8ADA7E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961" y="960408"/>
            <a:ext cx="11584858" cy="5699184"/>
          </a:xfrm>
        </p:spPr>
        <p:txBody>
          <a:bodyPr>
            <a:noAutofit/>
          </a:bodyPr>
          <a:lstStyle/>
          <a:p>
            <a:r>
              <a:rPr lang="en-US" sz="2800" dirty="0"/>
              <a:t>must be individualized, </a:t>
            </a:r>
          </a:p>
          <a:p>
            <a:pPr lvl="1"/>
            <a:r>
              <a:rPr lang="en-US" sz="2000" dirty="0"/>
              <a:t>based on the severity of patient symptoms and the disability. </a:t>
            </a:r>
          </a:p>
          <a:p>
            <a:r>
              <a:rPr lang="en-US" sz="2800" dirty="0"/>
              <a:t>Some may benefit from low-dose TCA (amitriptyline and desipramine) or fluoxetine to help break the cycle of pain. </a:t>
            </a:r>
          </a:p>
          <a:p>
            <a:r>
              <a:rPr lang="en-US" sz="2800" dirty="0"/>
              <a:t>Limited reports: </a:t>
            </a:r>
          </a:p>
          <a:p>
            <a:pPr lvl="1"/>
            <a:r>
              <a:rPr lang="en-US" sz="2600" dirty="0"/>
              <a:t>ca citrate changes the urine composition (removing oxalic acid crystals/consumption of a low-oxalate diet</a:t>
            </a:r>
          </a:p>
          <a:p>
            <a:pPr lvl="2"/>
            <a:r>
              <a:rPr lang="en-US" sz="2600" dirty="0"/>
              <a:t> oxalic acid crystals are irritating when precipitated in the urine  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E12A83-A7BF-4BA7-B307-510CF95DF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49"/>
    </mc:Choice>
    <mc:Fallback xmlns="">
      <p:transition spd="slow" advTm="28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30C8E-28AE-468A-BD8A-F7E40B21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950605" cy="823017"/>
          </a:xfrm>
        </p:spPr>
        <p:txBody>
          <a:bodyPr/>
          <a:lstStyle/>
          <a:p>
            <a:r>
              <a:rPr lang="en-US" dirty="0"/>
              <a:t>Localized Vulvodynia treatment…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18F3A-A93B-4E4D-83D7-ED6BBD208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666" y="1519084"/>
            <a:ext cx="10589340" cy="4729315"/>
          </a:xfrm>
        </p:spPr>
        <p:txBody>
          <a:bodyPr/>
          <a:lstStyle/>
          <a:p>
            <a:r>
              <a:rPr lang="en-US" sz="2800" dirty="0"/>
              <a:t>Other modalities: </a:t>
            </a:r>
          </a:p>
          <a:p>
            <a:pPr lvl="1"/>
            <a:r>
              <a:rPr lang="en-US" sz="2600" dirty="0"/>
              <a:t>biofeedback, </a:t>
            </a:r>
          </a:p>
          <a:p>
            <a:pPr lvl="1"/>
            <a:r>
              <a:rPr lang="en-US" sz="2600" dirty="0"/>
              <a:t>physical therapy+ electrical stimulation, </a:t>
            </a:r>
          </a:p>
          <a:p>
            <a:pPr lvl="1"/>
            <a:r>
              <a:rPr lang="en-US" sz="2600" dirty="0"/>
              <a:t>intralesional injections with triamcinolone, </a:t>
            </a:r>
          </a:p>
          <a:p>
            <a:pPr lvl="1"/>
            <a:r>
              <a:rPr lang="en-US" sz="2600" dirty="0"/>
              <a:t>bupivacaine Pudendal nerve block, </a:t>
            </a:r>
          </a:p>
          <a:p>
            <a:pPr lvl="1"/>
            <a:r>
              <a:rPr lang="en-US" sz="2600" dirty="0"/>
              <a:t>botulinum toxin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5362E5-3087-4EF9-BE85-B543FDCB0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06"/>
    </mc:Choice>
    <mc:Fallback xmlns="">
      <p:transition spd="slow" advTm="19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15B2A-9353-4892-831D-750F7C01E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85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FB247-5158-428F-8430-20A4743C3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7184"/>
            <a:ext cx="10515600" cy="5148255"/>
          </a:xfrm>
        </p:spPr>
        <p:txBody>
          <a:bodyPr>
            <a:normAutofit/>
          </a:bodyPr>
          <a:lstStyle/>
          <a:p>
            <a:r>
              <a:rPr lang="en-US" sz="2400" dirty="0"/>
              <a:t>The vulvar region is particularly sensitive to irritants </a:t>
            </a:r>
          </a:p>
          <a:p>
            <a:r>
              <a:rPr lang="en-US" sz="2400" dirty="0"/>
              <a:t>The layer overlying the vulva—the stratum corneum—may be less of a barrier to irritants,</a:t>
            </a:r>
          </a:p>
          <a:p>
            <a:pPr lvl="1"/>
            <a:r>
              <a:rPr lang="en-US" sz="2000" dirty="0"/>
              <a:t>making the vulva more susceptible to irritations and contributing to the “itch–scratch” cycle. </a:t>
            </a:r>
          </a:p>
          <a:p>
            <a:r>
              <a:rPr lang="en-US" sz="2400" dirty="0"/>
              <a:t>Noninflammatory vulvar pathology is found in women of all ages</a:t>
            </a:r>
          </a:p>
          <a:p>
            <a:pPr lvl="1"/>
            <a:r>
              <a:rPr lang="en-US" sz="2000" dirty="0"/>
              <a:t>especially significant in peri/</a:t>
            </a:r>
            <a:r>
              <a:rPr lang="en-US" sz="2000" dirty="0" err="1"/>
              <a:t>postmenopause</a:t>
            </a:r>
            <a:endParaRPr lang="en-US" sz="2000" dirty="0"/>
          </a:p>
          <a:p>
            <a:pPr lvl="1"/>
            <a:r>
              <a:rPr lang="en-US" sz="2000" dirty="0"/>
              <a:t>the possibility of vulvar neoplasia. </a:t>
            </a:r>
          </a:p>
          <a:p>
            <a:r>
              <a:rPr lang="en-US" sz="2400" dirty="0"/>
              <a:t>Dx aids for the assessment of noninflammatory conditions</a:t>
            </a:r>
          </a:p>
          <a:p>
            <a:pPr lvl="1"/>
            <a:r>
              <a:rPr lang="en-US" sz="2000" dirty="0"/>
              <a:t> careful history, inspection, biopsy</a:t>
            </a:r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84DDF8-B66C-447A-BF69-E2AF544D4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4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65"/>
    </mc:Choice>
    <mc:Fallback xmlns="">
      <p:transition spd="slow" advTm="43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60DF-FDB5-4811-83CD-E02953F79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088"/>
            <a:ext cx="10515600" cy="716052"/>
          </a:xfrm>
        </p:spPr>
        <p:txBody>
          <a:bodyPr/>
          <a:lstStyle/>
          <a:p>
            <a:pPr algn="ctr"/>
            <a:r>
              <a:rPr lang="en-US" dirty="0"/>
              <a:t>Vulvar lesions: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6588A-AB99-4936-A9A8-C72DEA048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5170"/>
            <a:ext cx="10515600" cy="5572664"/>
          </a:xfrm>
        </p:spPr>
        <p:txBody>
          <a:bodyPr>
            <a:normAutofit/>
          </a:bodyPr>
          <a:lstStyle/>
          <a:p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Sebaceous or inclusion cysts </a:t>
            </a:r>
          </a:p>
          <a:p>
            <a:pPr lvl="1"/>
            <a:r>
              <a:rPr lang="en-US" sz="2800" dirty="0"/>
              <a:t>Inflammatory blockage of the sebaceous gland ducts</a:t>
            </a:r>
          </a:p>
          <a:p>
            <a:pPr lvl="1"/>
            <a:r>
              <a:rPr lang="en-US" sz="2800" dirty="0"/>
              <a:t>Small, smooth, nodular masses</a:t>
            </a:r>
          </a:p>
          <a:p>
            <a:pPr lvl="1"/>
            <a:r>
              <a:rPr lang="en-US" sz="2800" dirty="0"/>
              <a:t>Usually arising from the inner surfaces of the labia minora&amp; majora, </a:t>
            </a:r>
          </a:p>
          <a:p>
            <a:pPr lvl="2"/>
            <a:r>
              <a:rPr lang="en-US" sz="2800" dirty="0"/>
              <a:t>that contain cheesy, sebaceous material</a:t>
            </a:r>
          </a:p>
          <a:p>
            <a:pPr lvl="1"/>
            <a:r>
              <a:rPr lang="en-US" sz="2800" dirty="0"/>
              <a:t>May be easily excised if size or position is troublesome</a:t>
            </a:r>
          </a:p>
          <a:p>
            <a:pPr marL="457200" lvl="1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24AB76E-6362-455C-B1AF-EB6B36A2E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4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92"/>
    </mc:Choice>
    <mc:Fallback xmlns="">
      <p:transition spd="slow" advTm="29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00969-D180-4B57-AA66-5A8C09958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220215"/>
            <a:ext cx="9404723" cy="778772"/>
          </a:xfrm>
        </p:spPr>
        <p:txBody>
          <a:bodyPr/>
          <a:lstStyle/>
          <a:p>
            <a:pPr algn="ctr"/>
            <a:r>
              <a:rPr lang="en-US" dirty="0"/>
              <a:t>Vulvar lesions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97713-3D7D-4E08-AEFC-E970685C4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6" y="1157748"/>
            <a:ext cx="11828206" cy="5090651"/>
          </a:xfrm>
        </p:spPr>
        <p:txBody>
          <a:bodyPr>
            <a:normAutofit/>
          </a:bodyPr>
          <a:lstStyle/>
          <a:p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Hydrocele or a cyst of the canal of </a:t>
            </a:r>
            <a:r>
              <a:rPr lang="en-US" sz="3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Nuck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sz="800" dirty="0"/>
          </a:p>
          <a:p>
            <a:pPr lvl="1"/>
            <a:r>
              <a:rPr lang="en-US" sz="2800" dirty="0"/>
              <a:t>The round </a:t>
            </a:r>
            <a:r>
              <a:rPr lang="en-US" sz="2800" dirty="0" err="1"/>
              <a:t>lig</a:t>
            </a:r>
            <a:r>
              <a:rPr lang="en-US" sz="2800" dirty="0"/>
              <a:t> inserts into the labium </a:t>
            </a:r>
            <a:r>
              <a:rPr lang="en-US" sz="2800" dirty="0" err="1"/>
              <a:t>majus</a:t>
            </a:r>
            <a:r>
              <a:rPr lang="en-US" sz="2800" dirty="0"/>
              <a:t>, carrying an investment of peritoneum. </a:t>
            </a:r>
          </a:p>
          <a:p>
            <a:pPr lvl="1"/>
            <a:endParaRPr lang="en-US" sz="800" dirty="0"/>
          </a:p>
          <a:p>
            <a:pPr lvl="1"/>
            <a:r>
              <a:rPr lang="en-US" sz="2800" dirty="0"/>
              <a:t>On occasion, peritoneal fluid may accumulate therein</a:t>
            </a:r>
          </a:p>
          <a:p>
            <a:pPr lvl="1"/>
            <a:endParaRPr lang="en-US" sz="800" dirty="0"/>
          </a:p>
          <a:p>
            <a:pPr lvl="1"/>
            <a:r>
              <a:rPr lang="en-US" sz="2800" dirty="0"/>
              <a:t>If such cysts reach symptomatic size, excision is usually required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A08E93-8DE6-4DEF-A7A1-9742011A15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7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42"/>
    </mc:Choice>
    <mc:Fallback xmlns="">
      <p:transition spd="slow" advTm="2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4DBA1-4231-465A-B89F-0D93DA9FE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337"/>
            <a:ext cx="10515600" cy="6182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Vulvar lesions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711CB-54E4-49CF-933F-A9497D6CB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84" y="971909"/>
            <a:ext cx="11437374" cy="5465762"/>
          </a:xfrm>
        </p:spPr>
        <p:txBody>
          <a:bodyPr>
            <a:noAutofit/>
          </a:bodyPr>
          <a:lstStyle/>
          <a:p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Fibromas (fibromyomas) </a:t>
            </a:r>
          </a:p>
          <a:p>
            <a:pPr lvl="1"/>
            <a:r>
              <a:rPr lang="en-US" sz="2400" dirty="0"/>
              <a:t>arise from the connective tissue &amp; smooth muscle elements of </a:t>
            </a:r>
            <a:r>
              <a:rPr lang="en-US" sz="2400" dirty="0" err="1"/>
              <a:t>vul</a:t>
            </a:r>
            <a:r>
              <a:rPr lang="en-US" sz="2400" dirty="0"/>
              <a:t>/</a:t>
            </a:r>
            <a:r>
              <a:rPr lang="en-US" sz="2400" dirty="0" err="1"/>
              <a:t>vag</a:t>
            </a:r>
            <a:endParaRPr lang="en-US" sz="2400" dirty="0"/>
          </a:p>
          <a:p>
            <a:pPr lvl="1"/>
            <a:r>
              <a:rPr lang="en-US" sz="2400" dirty="0"/>
              <a:t>usually small and asymptomatic </a:t>
            </a:r>
          </a:p>
          <a:p>
            <a:pPr lvl="1"/>
            <a:r>
              <a:rPr lang="en-US" sz="2400" dirty="0"/>
              <a:t>Sarcomatous change is extremely uncommon,</a:t>
            </a:r>
          </a:p>
          <a:p>
            <a:pPr lvl="2"/>
            <a:r>
              <a:rPr lang="en-US" sz="2400" dirty="0"/>
              <a:t>Edema/degenerative changes: suspicious for malignancy. </a:t>
            </a:r>
          </a:p>
          <a:p>
            <a:pPr lvl="1"/>
            <a:r>
              <a:rPr lang="en-US" sz="2400" dirty="0"/>
              <a:t>Tr: surgical excision if symptomatic or with concerns about malignancy</a:t>
            </a:r>
          </a:p>
          <a:p>
            <a:pPr lvl="1"/>
            <a:endParaRPr lang="en-US" sz="2800" dirty="0"/>
          </a:p>
          <a:p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Lipomas</a:t>
            </a:r>
            <a:r>
              <a:rPr lang="en-US" sz="3200" dirty="0"/>
              <a:t> </a:t>
            </a:r>
          </a:p>
          <a:p>
            <a:pPr lvl="1"/>
            <a:r>
              <a:rPr lang="en-US" sz="2800" dirty="0"/>
              <a:t>appear much like fibromas, rare, excision if symptomatic.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829AA3-7A0A-46A7-8DD1-D74DC9F06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0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86"/>
    </mc:Choice>
    <mc:Fallback xmlns="">
      <p:transition spd="slow" advTm="32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CF19F-B37D-499F-ACD9-78FE97BC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943" y="250106"/>
            <a:ext cx="10515600" cy="721803"/>
          </a:xfrm>
        </p:spPr>
        <p:txBody>
          <a:bodyPr/>
          <a:lstStyle/>
          <a:p>
            <a:pPr algn="ctr"/>
            <a:r>
              <a:rPr lang="en-US" dirty="0"/>
              <a:t>Vulvar lesions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4B283-F1B7-438C-965C-C9D3AE44C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03" y="1161690"/>
            <a:ext cx="11363631" cy="5446203"/>
          </a:xfrm>
        </p:spPr>
        <p:txBody>
          <a:bodyPr>
            <a:no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Hidradenitis suppurativa</a:t>
            </a:r>
          </a:p>
          <a:p>
            <a:pPr lvl="1"/>
            <a:r>
              <a:rPr lang="en-US" sz="2800" dirty="0"/>
              <a:t>a chronic skin condition involving follicles in areas with a high density of sweat glands, </a:t>
            </a:r>
          </a:p>
          <a:p>
            <a:pPr lvl="2"/>
            <a:r>
              <a:rPr lang="en-US" sz="2600" dirty="0"/>
              <a:t>(the groin, axillae, perineal inner thigh regions)</a:t>
            </a:r>
          </a:p>
          <a:p>
            <a:pPr lvl="1"/>
            <a:r>
              <a:rPr lang="en-US" sz="2800" dirty="0"/>
              <a:t>The clinical presentation</a:t>
            </a:r>
          </a:p>
          <a:p>
            <a:pPr lvl="2"/>
            <a:r>
              <a:rPr lang="en-US" sz="2600" dirty="0"/>
              <a:t>range from a few indurated, occluded follicles</a:t>
            </a:r>
          </a:p>
          <a:p>
            <a:pPr lvl="2"/>
            <a:r>
              <a:rPr lang="en-US" sz="2600" dirty="0"/>
              <a:t>to a more serious confluence, leading to scarring, draining, and fistula formation. </a:t>
            </a:r>
          </a:p>
          <a:p>
            <a:endParaRPr lang="en-US" sz="2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C36762B-D668-4C03-AD2D-9D13F198A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1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1"/>
    </mc:Choice>
    <mc:Fallback xmlns="">
      <p:transition spd="slow" advTm="33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1EFF4-BAB6-4837-95C5-8E3B8F359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78772"/>
          </a:xfrm>
        </p:spPr>
        <p:txBody>
          <a:bodyPr/>
          <a:lstStyle/>
          <a:p>
            <a:pPr algn="ctr"/>
            <a:r>
              <a:rPr lang="en-US" dirty="0"/>
              <a:t>Vulvar lesions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C3DEF-93B0-4C6C-B7BF-D6A602C81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430594"/>
            <a:ext cx="10909250" cy="4817805"/>
          </a:xfrm>
        </p:spPr>
        <p:txBody>
          <a:bodyPr/>
          <a:lstStyle/>
          <a:p>
            <a:r>
              <a:rPr lang="en-US" sz="3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Hidradenitis suppurativa</a:t>
            </a:r>
          </a:p>
          <a:p>
            <a:pPr lvl="1"/>
            <a:r>
              <a:rPr lang="en-US" sz="2800" dirty="0"/>
              <a:t>Effective medical tr: </a:t>
            </a:r>
          </a:p>
          <a:p>
            <a:pPr lvl="2"/>
            <a:r>
              <a:rPr lang="en-US" sz="2600" dirty="0"/>
              <a:t>ABs, </a:t>
            </a:r>
          </a:p>
          <a:p>
            <a:pPr lvl="2"/>
            <a:r>
              <a:rPr lang="en-US" sz="2600" dirty="0"/>
              <a:t>anti-inflammatories, </a:t>
            </a:r>
          </a:p>
          <a:p>
            <a:pPr lvl="2"/>
            <a:r>
              <a:rPr lang="en-US" sz="2600" dirty="0"/>
              <a:t>even antiandrogens, particularly in women. </a:t>
            </a:r>
          </a:p>
          <a:p>
            <a:pPr lvl="1"/>
            <a:r>
              <a:rPr lang="en-US" sz="2800" dirty="0"/>
              <a:t>If more serious disease: surgical management</a:t>
            </a:r>
          </a:p>
          <a:p>
            <a:pPr lvl="2"/>
            <a:r>
              <a:rPr lang="en-US" sz="2600" dirty="0"/>
              <a:t> incision and drainage</a:t>
            </a:r>
          </a:p>
          <a:p>
            <a:pPr lvl="2"/>
            <a:r>
              <a:rPr lang="en-US" sz="2600" dirty="0"/>
              <a:t>even excision of the glands of the affected area.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9C8A17-F465-4EA4-A2CE-7D1AB23FD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83"/>
    </mc:Choice>
    <mc:Fallback xmlns="">
      <p:transition spd="slow" advTm="23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18BBD-155B-4AB1-BBE3-4E9B01D0F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347"/>
            <a:ext cx="10515600" cy="756309"/>
          </a:xfrm>
        </p:spPr>
        <p:txBody>
          <a:bodyPr/>
          <a:lstStyle/>
          <a:p>
            <a:pPr algn="ctr"/>
            <a:r>
              <a:rPr lang="en-US" dirty="0"/>
              <a:t>Vulvar lesions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9D472-48E3-4967-BC9F-6A11BEFEE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85" y="954656"/>
            <a:ext cx="11488992" cy="5564131"/>
          </a:xfrm>
        </p:spPr>
        <p:txBody>
          <a:bodyPr>
            <a:normAutofit/>
          </a:bodyPr>
          <a:lstStyle/>
          <a:p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Hidradenoma</a:t>
            </a:r>
            <a:r>
              <a:rPr lang="en-US" sz="3200" dirty="0"/>
              <a:t> </a:t>
            </a:r>
          </a:p>
          <a:p>
            <a:pPr lvl="1"/>
            <a:r>
              <a:rPr lang="en-US" sz="2800" dirty="0"/>
              <a:t>a rare lesion arising from the sweat glands of the vulva. </a:t>
            </a:r>
          </a:p>
          <a:p>
            <a:pPr lvl="1"/>
            <a:r>
              <a:rPr lang="en-US" sz="2800" dirty="0"/>
              <a:t>almost always benign</a:t>
            </a:r>
          </a:p>
          <a:p>
            <a:pPr lvl="1"/>
            <a:r>
              <a:rPr lang="en-US" sz="2800" dirty="0"/>
              <a:t>usually found on the inner surface of the labia majora</a:t>
            </a:r>
          </a:p>
          <a:p>
            <a:pPr lvl="1"/>
            <a:r>
              <a:rPr lang="en-US" sz="2800" dirty="0"/>
              <a:t>is treated with excision</a:t>
            </a:r>
          </a:p>
          <a:p>
            <a:pPr lvl="1"/>
            <a:r>
              <a:rPr lang="en-US" sz="2800" dirty="0"/>
              <a:t>It is not related to hidradenitis suppurativa. 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0142C4-D23E-4290-8498-6C129B4D9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62"/>
    </mc:Choice>
    <mc:Fallback xmlns="">
      <p:transition spd="slow" advTm="20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EF0CA-3C78-42C7-8DE3-86D8CCFA0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249711"/>
            <a:ext cx="9404723" cy="719779"/>
          </a:xfrm>
        </p:spPr>
        <p:txBody>
          <a:bodyPr/>
          <a:lstStyle/>
          <a:p>
            <a:pPr algn="ctr"/>
            <a:r>
              <a:rPr lang="en-US" dirty="0"/>
              <a:t>Vulvar lesions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E656A-1582-4D23-89BA-F15934212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06" y="1179871"/>
            <a:ext cx="11407878" cy="5428417"/>
          </a:xfrm>
        </p:spPr>
        <p:txBody>
          <a:bodyPr>
            <a:normAutofit/>
          </a:bodyPr>
          <a:lstStyle/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Nevi </a:t>
            </a:r>
          </a:p>
          <a:p>
            <a:pPr lvl="1"/>
            <a:r>
              <a:rPr lang="en-US" sz="2800" dirty="0"/>
              <a:t>benign, </a:t>
            </a:r>
          </a:p>
          <a:p>
            <a:pPr lvl="1"/>
            <a:r>
              <a:rPr lang="en-US" sz="2800" dirty="0"/>
              <a:t>usually asymptomatic, </a:t>
            </a:r>
          </a:p>
          <a:p>
            <a:pPr lvl="1"/>
            <a:r>
              <a:rPr lang="en-US" sz="2800" dirty="0"/>
              <a:t>pigmented lesions</a:t>
            </a:r>
          </a:p>
          <a:p>
            <a:pPr lvl="1"/>
            <a:r>
              <a:rPr lang="en-US" sz="2800" dirty="0"/>
              <a:t>must be distinguished from malignant melanoma, </a:t>
            </a:r>
          </a:p>
          <a:p>
            <a:pPr lvl="2"/>
            <a:r>
              <a:rPr lang="en-US" sz="2600" dirty="0"/>
              <a:t>3-4% of which occur on the external genitalia in females.</a:t>
            </a:r>
          </a:p>
          <a:p>
            <a:pPr lvl="1"/>
            <a:r>
              <a:rPr lang="en-US" sz="2800" dirty="0"/>
              <a:t>Bx of pigmented vulvar lesions may be warranted</a:t>
            </a:r>
          </a:p>
          <a:p>
            <a:pPr lvl="2"/>
            <a:r>
              <a:rPr lang="en-US" sz="2600" dirty="0"/>
              <a:t>depending on clinical suspicion.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0356E8-AD5F-421B-B615-9B55E736D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3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85"/>
    </mc:Choice>
    <mc:Fallback xmlns="">
      <p:transition spd="slow" advTm="22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F403A-1EA3-4CD2-AC27-FE637AF4E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40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AED7D-1F84-4447-9916-C7FCA69C0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8687"/>
            <a:ext cx="10515600" cy="5038276"/>
          </a:xfrm>
        </p:spPr>
        <p:txBody>
          <a:bodyPr>
            <a:normAutofit/>
          </a:bodyPr>
          <a:lstStyle/>
          <a:p>
            <a:r>
              <a:rPr lang="en-US" sz="2800" dirty="0"/>
              <a:t>the classification and terminology of VIN has undergone multiple revisions and reclassifications over the years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r>
              <a:rPr lang="en-US" sz="2800" dirty="0"/>
              <a:t>The currently accepted terminology</a:t>
            </a:r>
          </a:p>
          <a:p>
            <a:pPr lvl="1"/>
            <a:r>
              <a:rPr lang="en-US" sz="2800" dirty="0"/>
              <a:t>The Lower Anogenital Squamous Tract Terminology </a:t>
            </a:r>
          </a:p>
          <a:p>
            <a:pPr lvl="1"/>
            <a:r>
              <a:rPr lang="en-US" sz="2800" dirty="0"/>
              <a:t>is espoused by ACOG, ASCCP, WHO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BF07271-F07B-442B-85D5-7C22C20D8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2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58"/>
    </mc:Choice>
    <mc:Fallback xmlns="">
      <p:transition spd="slow" advTm="22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D55F0-BE82-4D79-A1AD-1B4B50DA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683" y="112083"/>
            <a:ext cx="10515600" cy="1126782"/>
          </a:xfrm>
        </p:spPr>
        <p:txBody>
          <a:bodyPr>
            <a:noAutofit/>
          </a:bodyPr>
          <a:lstStyle/>
          <a:p>
            <a:r>
              <a:rPr lang="en-US" sz="3200" dirty="0"/>
              <a:t>Variation in appearance of VIN</a:t>
            </a:r>
            <a:br>
              <a:rPr lang="en-US" sz="3200" dirty="0"/>
            </a:br>
            <a:r>
              <a:rPr lang="en-US" sz="2000" dirty="0"/>
              <a:t>(A) Large, hypertrophic, pigmented lesion  (B) associated with erosive lichen planus  (C) isolated to the clitoris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F7FD705-EC74-43ED-B23F-89869D8EB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5606" y="1541206"/>
            <a:ext cx="10642281" cy="520471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813E390-1D82-4B85-B082-F51873F17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5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21"/>
    </mc:Choice>
    <mc:Fallback xmlns="">
      <p:transition spd="slow" advTm="20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12E09-F998-40A2-8C3A-15138FB3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848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(Vulvar LSIL)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E1130-0F6D-4627-BB2D-81EBD6EFF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84" y="1463315"/>
            <a:ext cx="11348884" cy="5225031"/>
          </a:xfrm>
        </p:spPr>
        <p:txBody>
          <a:bodyPr>
            <a:normAutofit/>
          </a:bodyPr>
          <a:lstStyle/>
          <a:p>
            <a:r>
              <a:rPr lang="en-US" sz="2800" dirty="0"/>
              <a:t>Minimal to mild </a:t>
            </a:r>
            <a:r>
              <a:rPr lang="en-US" sz="2800" dirty="0" err="1"/>
              <a:t>sq</a:t>
            </a:r>
            <a:r>
              <a:rPr lang="en-US" sz="2800" dirty="0"/>
              <a:t> atypia limited to the lower epidermis </a:t>
            </a:r>
          </a:p>
          <a:p>
            <a:r>
              <a:rPr lang="en-US" sz="2800" dirty="0"/>
              <a:t>Non-neoplastic, reactive atypia or an effect of an HPV infection</a:t>
            </a:r>
          </a:p>
          <a:p>
            <a:r>
              <a:rPr lang="en-US" sz="2800" dirty="0"/>
              <a:t>occurs mostly in </a:t>
            </a:r>
            <a:r>
              <a:rPr lang="en-US" sz="2800" dirty="0" err="1"/>
              <a:t>condylomata</a:t>
            </a:r>
            <a:r>
              <a:rPr lang="en-US" sz="2800" dirty="0"/>
              <a:t> </a:t>
            </a:r>
            <a:r>
              <a:rPr lang="en-US" sz="2800" dirty="0" err="1"/>
              <a:t>acuminata</a:t>
            </a:r>
            <a:r>
              <a:rPr lang="en-US" sz="2800" dirty="0"/>
              <a:t> </a:t>
            </a:r>
          </a:p>
          <a:p>
            <a:r>
              <a:rPr lang="en-US" sz="2800" dirty="0"/>
              <a:t>If </a:t>
            </a:r>
            <a:r>
              <a:rPr lang="en-US" sz="2800" dirty="0" err="1"/>
              <a:t>condylomatous</a:t>
            </a:r>
            <a:r>
              <a:rPr lang="en-US" sz="2800" dirty="0"/>
              <a:t> in origin: do not have the features of attenuated maturation, pleomorphism, atypical mitotic figures, that are found in other forms of VIN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1D12F0-1D35-4078-83AD-95702E673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57"/>
    </mc:Choice>
    <mc:Fallback xmlns="">
      <p:transition spd="slow" advTm="52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A70DA-9B23-4544-BFA2-BE10679A8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80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9F51-31E2-455F-9730-6B973EC2C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193" y="1138687"/>
            <a:ext cx="10515600" cy="5538158"/>
          </a:xfrm>
        </p:spPr>
        <p:txBody>
          <a:bodyPr>
            <a:normAutofit/>
          </a:bodyPr>
          <a:lstStyle/>
          <a:p>
            <a:r>
              <a:rPr lang="en-US" sz="2400" dirty="0"/>
              <a:t>Cytologic evaluation of the vulva is of limited value</a:t>
            </a:r>
          </a:p>
          <a:p>
            <a:pPr lvl="1"/>
            <a:r>
              <a:rPr lang="en-US" sz="2400" dirty="0"/>
              <a:t>Vulvar skin is keratinized and epithelium shedding does not occur as readily as that of the cx</a:t>
            </a:r>
          </a:p>
          <a:p>
            <a:pPr lvl="1"/>
            <a:endParaRPr lang="en-US" sz="2400" dirty="0"/>
          </a:p>
          <a:p>
            <a:r>
              <a:rPr lang="en-US" sz="2400" dirty="0"/>
              <a:t>Colposcopy is useful for evaluating known vulvar atypia&amp; VIN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 err="1"/>
              <a:t>Vulvoscopy</a:t>
            </a:r>
            <a:r>
              <a:rPr lang="en-US" sz="2400" dirty="0"/>
              <a:t> for HPV with AA can be limited by the degree of keratinization</a:t>
            </a:r>
          </a:p>
          <a:p>
            <a:pPr lvl="1"/>
            <a:endParaRPr lang="en-US" sz="2400" dirty="0"/>
          </a:p>
          <a:p>
            <a:r>
              <a:rPr lang="en-US" sz="2400" dirty="0"/>
              <a:t>Vulvar lesions:</a:t>
            </a:r>
          </a:p>
          <a:p>
            <a:pPr lvl="1"/>
            <a:r>
              <a:rPr lang="en-US" sz="2200" dirty="0"/>
              <a:t>Non-neoplastic dermatoses, localized vulvodynia (formerly known as vestibulitis), benign vulvar mass lesions, VIN, vulvar ca.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3B32B70-9BD1-4703-99BA-F8ACAC32A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4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53"/>
    </mc:Choice>
    <mc:Fallback xmlns="">
      <p:transition spd="slow" advTm="58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0AA27-F2D1-4D9B-9496-ACB4C5B1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78772"/>
          </a:xfrm>
        </p:spPr>
        <p:txBody>
          <a:bodyPr/>
          <a:lstStyle/>
          <a:p>
            <a:pPr algn="ctr"/>
            <a:r>
              <a:rPr lang="en-US" dirty="0"/>
              <a:t>Vulvar LSIL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CF453-8C18-40B6-B039-82E18A641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334730"/>
            <a:ext cx="10872379" cy="4913670"/>
          </a:xfrm>
        </p:spPr>
        <p:txBody>
          <a:bodyPr>
            <a:normAutofit/>
          </a:bodyPr>
          <a:lstStyle/>
          <a:p>
            <a:r>
              <a:rPr lang="en-US" sz="2800" dirty="0"/>
              <a:t>The features are uncommon histologic findings</a:t>
            </a:r>
          </a:p>
          <a:p>
            <a:r>
              <a:rPr lang="en-US" sz="2800" dirty="0"/>
              <a:t>little evidence that vulvar LSIL is a cancer precursor </a:t>
            </a:r>
          </a:p>
          <a:p>
            <a:r>
              <a:rPr lang="en-US" sz="2800" dirty="0"/>
              <a:t>Previously this was classified as VIN I, but in 2004, the ISSVD abolished the term VIN 1 from their classification system. </a:t>
            </a:r>
          </a:p>
          <a:p>
            <a:r>
              <a:rPr lang="en-US" sz="2800" dirty="0"/>
              <a:t>The diagnosis by biopsy</a:t>
            </a:r>
          </a:p>
          <a:p>
            <a:r>
              <a:rPr lang="en-US" sz="2800" dirty="0"/>
              <a:t>Treatment same as for condyloma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DDF311-2B28-4617-AC70-66B920348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99"/>
    </mc:Choice>
    <mc:Fallback xmlns="">
      <p:transition spd="slow" advTm="27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BA150-7F5E-4B67-9C75-F0940DF72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256"/>
            <a:ext cx="10515600" cy="58378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vulvar HSIL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3BE24-EB2C-4DFF-9E91-212E2BE8C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85" y="1061049"/>
            <a:ext cx="11820832" cy="5406119"/>
          </a:xfrm>
        </p:spPr>
        <p:txBody>
          <a:bodyPr>
            <a:normAutofit/>
          </a:bodyPr>
          <a:lstStyle/>
          <a:p>
            <a:r>
              <a:rPr lang="en-US" sz="2800" dirty="0"/>
              <a:t>HG, HPV-related lesions, </a:t>
            </a:r>
          </a:p>
          <a:p>
            <a:pPr lvl="2"/>
            <a:r>
              <a:rPr lang="en-US" sz="2400" dirty="0"/>
              <a:t>distinguished only by the degree of abnormality</a:t>
            </a:r>
          </a:p>
          <a:p>
            <a:endParaRPr lang="en-US" sz="800" dirty="0"/>
          </a:p>
          <a:p>
            <a:r>
              <a:rPr lang="en-US" sz="2800" dirty="0"/>
              <a:t>true neoplasia </a:t>
            </a:r>
          </a:p>
          <a:p>
            <a:pPr lvl="2"/>
            <a:r>
              <a:rPr lang="en-US" sz="2400" dirty="0"/>
              <a:t>high predilection for progression to severe IL &amp; ca, if left untreated</a:t>
            </a:r>
          </a:p>
          <a:p>
            <a:endParaRPr lang="en-US" sz="800" dirty="0"/>
          </a:p>
          <a:p>
            <a:r>
              <a:rPr lang="en-US" sz="2800" dirty="0"/>
              <a:t>60% with vulvar HSIL or VAIN HSIL will also have CX HSIL. </a:t>
            </a:r>
          </a:p>
          <a:p>
            <a:endParaRPr lang="en-US" sz="800" dirty="0"/>
          </a:p>
          <a:p>
            <a:r>
              <a:rPr lang="en-US" sz="2800" dirty="0"/>
              <a:t>10% with CX HSIL will have either vulvar HSIL or vaginal HSIL. </a:t>
            </a:r>
          </a:p>
          <a:p>
            <a:endParaRPr lang="en-US" sz="800" dirty="0"/>
          </a:p>
          <a:p>
            <a:r>
              <a:rPr lang="en-US" sz="2800" dirty="0"/>
              <a:t>Smoking/2</a:t>
            </a:r>
            <a:r>
              <a:rPr lang="en-US" sz="2800" baseline="30000" dirty="0"/>
              <a:t>nd</a:t>
            </a:r>
            <a:r>
              <a:rPr lang="en-US" sz="2800" dirty="0"/>
              <a:t>-hand smoke is a common social Hx with vulvar HSIL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BF0F91-114D-46D2-97F7-AC4B263AB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11"/>
    </mc:Choice>
    <mc:Fallback xmlns="">
      <p:transition spd="slow" advTm="44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B0C94-1B5D-4723-A4E8-B9C996895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32" y="135147"/>
            <a:ext cx="10515600" cy="6527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vulvar HSIL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8A72F-1A80-41D2-AD9A-55EEA5756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089" y="899652"/>
            <a:ext cx="11614355" cy="5823201"/>
          </a:xfrm>
        </p:spPr>
        <p:txBody>
          <a:bodyPr>
            <a:noAutofit/>
          </a:bodyPr>
          <a:lstStyle/>
          <a:p>
            <a:r>
              <a:rPr lang="en-US" sz="2800" dirty="0"/>
              <a:t>vulvar pruritus,</a:t>
            </a:r>
          </a:p>
          <a:p>
            <a:r>
              <a:rPr lang="en-US" sz="2800" dirty="0"/>
              <a:t>chronic irritation, </a:t>
            </a:r>
          </a:p>
          <a:p>
            <a:r>
              <a:rPr lang="en-US" sz="2800" dirty="0"/>
              <a:t>development of raised mass lesions. </a:t>
            </a:r>
          </a:p>
          <a:p>
            <a:r>
              <a:rPr lang="en-US" sz="2800" dirty="0"/>
              <a:t>localized, fairly well-isolated, raised above the </a:t>
            </a:r>
            <a:r>
              <a:rPr lang="en-US" sz="2800" dirty="0" err="1"/>
              <a:t>nml</a:t>
            </a:r>
            <a:r>
              <a:rPr lang="en-US" sz="2800" dirty="0"/>
              <a:t> epithelial surface to include a slightly rough texture. </a:t>
            </a:r>
          </a:p>
          <a:p>
            <a:r>
              <a:rPr lang="en-US" sz="2800" dirty="0"/>
              <a:t>Along the posterior, hairless area of vulva/ in the perineal body</a:t>
            </a:r>
          </a:p>
          <a:p>
            <a:r>
              <a:rPr lang="en-US" sz="2800" dirty="0"/>
              <a:t>But can occur anywhere on the vulva. </a:t>
            </a:r>
          </a:p>
          <a:p>
            <a:r>
              <a:rPr lang="en-US" sz="2800" dirty="0"/>
              <a:t>The color changes in these lesions </a:t>
            </a:r>
          </a:p>
          <a:p>
            <a:pPr lvl="1"/>
            <a:r>
              <a:rPr lang="en-US" sz="2800" dirty="0"/>
              <a:t>from white, hyperplastic areas to reddened or dusky, patch-like involvement, </a:t>
            </a:r>
          </a:p>
          <a:p>
            <a:pPr lvl="2"/>
            <a:r>
              <a:rPr lang="en-US" sz="2600" dirty="0"/>
              <a:t>depending on whether associated hyperkeratosis is present. 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33605AC-CAF1-4E56-BCDB-03199CB9A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4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13"/>
    </mc:Choice>
    <mc:Fallback xmlns="">
      <p:transition spd="slow" advTm="32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F9947-96EF-47E1-B21B-120B9C6AD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08"/>
            <a:ext cx="10515600" cy="733305"/>
          </a:xfrm>
        </p:spPr>
        <p:txBody>
          <a:bodyPr/>
          <a:lstStyle/>
          <a:p>
            <a:pPr algn="ctr"/>
            <a:r>
              <a:rPr lang="en-US" dirty="0"/>
              <a:t>Vulvar HSIL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C005A-01F4-4959-8141-C6BB2DA88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097" y="1002890"/>
            <a:ext cx="11783961" cy="5656702"/>
          </a:xfrm>
        </p:spPr>
        <p:txBody>
          <a:bodyPr>
            <a:noAutofit/>
          </a:bodyPr>
          <a:lstStyle/>
          <a:p>
            <a:r>
              <a:rPr lang="en-US" sz="2800" dirty="0"/>
              <a:t>If no obvious raised or isolated lesions, </a:t>
            </a:r>
          </a:p>
          <a:p>
            <a:endParaRPr lang="en-US" sz="800" dirty="0"/>
          </a:p>
          <a:p>
            <a:pPr lvl="1"/>
            <a:r>
              <a:rPr lang="en-US" sz="2600" dirty="0"/>
              <a:t>careful inspection of the vulva is warranted, using a colposcope</a:t>
            </a:r>
          </a:p>
          <a:p>
            <a:pPr lvl="1"/>
            <a:endParaRPr lang="en-US" sz="800" dirty="0"/>
          </a:p>
          <a:p>
            <a:pPr lvl="2"/>
            <a:r>
              <a:rPr lang="en-US" sz="2400" dirty="0"/>
              <a:t>3-5% AA to the vulva, 2-5 min</a:t>
            </a:r>
          </a:p>
          <a:p>
            <a:pPr lvl="2"/>
            <a:endParaRPr lang="en-US" sz="800" dirty="0"/>
          </a:p>
          <a:p>
            <a:pPr lvl="3"/>
            <a:r>
              <a:rPr lang="en-US" sz="2200" dirty="0"/>
              <a:t>accentuates the white lesions &amp; may reveal abnormal vascular patterns</a:t>
            </a:r>
          </a:p>
          <a:p>
            <a:pPr lvl="3"/>
            <a:endParaRPr lang="en-US" sz="800" dirty="0"/>
          </a:p>
          <a:p>
            <a:pPr lvl="3"/>
            <a:r>
              <a:rPr lang="en-US" sz="2200" dirty="0"/>
              <a:t>These areas must be selectively biopsied in multiple sites</a:t>
            </a:r>
          </a:p>
          <a:p>
            <a:pPr lvl="3"/>
            <a:endParaRPr lang="en-US" sz="800" dirty="0"/>
          </a:p>
          <a:p>
            <a:pPr lvl="3"/>
            <a:r>
              <a:rPr lang="en-US" sz="2200" dirty="0"/>
              <a:t>thoroughly investigate the type of vulvar HSIL and exclude invasive ca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2E2915-2F04-480D-A114-B212E7DEA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9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94"/>
    </mc:Choice>
    <mc:Fallback xmlns="">
      <p:transition spd="slow" advTm="25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927B7-B46F-4E48-9957-793AA9BB4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853" y="172499"/>
            <a:ext cx="9404723" cy="764024"/>
          </a:xfrm>
        </p:spPr>
        <p:txBody>
          <a:bodyPr/>
          <a:lstStyle/>
          <a:p>
            <a:pPr algn="ctr"/>
            <a:r>
              <a:rPr lang="en-US" dirty="0"/>
              <a:t>Vulvar HSIL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4D355-720F-45A8-A114-0F06743B3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24" y="1047135"/>
            <a:ext cx="11127658" cy="5538019"/>
          </a:xfrm>
        </p:spPr>
        <p:txBody>
          <a:bodyPr>
            <a:normAutofit/>
          </a:bodyPr>
          <a:lstStyle/>
          <a:p>
            <a:r>
              <a:rPr lang="en-US" sz="2800" dirty="0"/>
              <a:t>3 histologic subtypes depending on the features present</a:t>
            </a:r>
          </a:p>
          <a:p>
            <a:pPr lvl="1"/>
            <a:r>
              <a:rPr lang="en-US" sz="2600" dirty="0"/>
              <a:t>warty, </a:t>
            </a:r>
          </a:p>
          <a:p>
            <a:pPr lvl="1"/>
            <a:r>
              <a:rPr lang="en-US" sz="2600" dirty="0"/>
              <a:t>basaloid, </a:t>
            </a:r>
          </a:p>
          <a:p>
            <a:pPr lvl="1"/>
            <a:r>
              <a:rPr lang="en-US" sz="2600" dirty="0"/>
              <a:t>mixed.</a:t>
            </a:r>
          </a:p>
          <a:p>
            <a:pPr lvl="1"/>
            <a:r>
              <a:rPr lang="en-US" sz="2800" dirty="0"/>
              <a:t> They all have atypical mitotic figures and nuclear pleomorphism, with loss of normal differentiation in the lower 1/3 -1/2 of the epithelial layer. </a:t>
            </a:r>
          </a:p>
          <a:p>
            <a:pPr lvl="1"/>
            <a:r>
              <a:rPr lang="en-US" sz="2800" dirty="0"/>
              <a:t>Full thickness loss of maturation indicates lesions that are at least severely dysplastic, including areas that may represent true carcinoma in situ (CIS).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2FC65CB-902C-4300-A94F-F28418646B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15"/>
    </mc:Choice>
    <mc:Fallback xmlns="">
      <p:transition spd="slow" advTm="30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E0F3B-1B33-485E-8862-1922AC7CB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098"/>
            <a:ext cx="10515600" cy="6470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vulvar HSIL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BE788-C7DB-47F5-ADC6-92B85B13B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853" y="1046672"/>
            <a:ext cx="11717592" cy="5295134"/>
          </a:xfrm>
        </p:spPr>
        <p:txBody>
          <a:bodyPr>
            <a:noAutofit/>
          </a:bodyPr>
          <a:lstStyle/>
          <a:p>
            <a:r>
              <a:rPr lang="en-US" sz="2800" dirty="0"/>
              <a:t>Goal: to quickly/completely remove all involved areas of skin</a:t>
            </a:r>
          </a:p>
          <a:p>
            <a:r>
              <a:rPr lang="en-US" sz="2800" dirty="0"/>
              <a:t>Lesions be removed after appropriate bxs confirm the absence of invasive ca</a:t>
            </a:r>
          </a:p>
          <a:p>
            <a:r>
              <a:rPr lang="en-US" sz="2800" dirty="0"/>
              <a:t>Removal options include wide local excision or laser ablation.</a:t>
            </a:r>
          </a:p>
          <a:p>
            <a:r>
              <a:rPr lang="en-US" sz="2800" dirty="0"/>
              <a:t>Nonsurgical tr:</a:t>
            </a:r>
          </a:p>
          <a:p>
            <a:pPr lvl="1"/>
            <a:r>
              <a:rPr lang="en-US" sz="2400" dirty="0"/>
              <a:t>phototherapy, corticosteroids, 5-FU, </a:t>
            </a:r>
            <a:r>
              <a:rPr lang="en-US" sz="2400" dirty="0" err="1"/>
              <a:t>imidazoquinolones</a:t>
            </a:r>
            <a:r>
              <a:rPr lang="en-US" sz="2400" dirty="0"/>
              <a:t> (imiquimod). </a:t>
            </a:r>
          </a:p>
          <a:p>
            <a:pPr lvl="1"/>
            <a:r>
              <a:rPr lang="en-US" sz="2400" dirty="0"/>
              <a:t>Results to date are mixed. </a:t>
            </a:r>
          </a:p>
          <a:p>
            <a:pPr lvl="1"/>
            <a:r>
              <a:rPr lang="en-US" sz="2400" dirty="0"/>
              <a:t>5-FU is poorly tolerated, although it has acceptable response rates</a:t>
            </a:r>
          </a:p>
          <a:p>
            <a:pPr lvl="1"/>
            <a:r>
              <a:rPr lang="en-US" sz="2400" dirty="0" err="1"/>
              <a:t>imidazoquinolones</a:t>
            </a:r>
            <a:r>
              <a:rPr lang="en-US" sz="2400" dirty="0"/>
              <a:t> have been shown to be effective. </a:t>
            </a:r>
          </a:p>
          <a:p>
            <a:r>
              <a:rPr lang="en-US" sz="2800" dirty="0"/>
              <a:t>VIN, usual type, is seen adjacent to 30% of SCCs of the vulva.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A1F2DE-E21C-4079-81F3-5E6CE2173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5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56"/>
    </mc:Choice>
    <mc:Fallback xmlns="">
      <p:transition spd="slow" advTm="43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C898A-6E5E-4071-BB01-3429069EB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188" y="135087"/>
            <a:ext cx="10515600" cy="721803"/>
          </a:xfrm>
        </p:spPr>
        <p:txBody>
          <a:bodyPr/>
          <a:lstStyle/>
          <a:p>
            <a:pPr algn="ctr"/>
            <a:r>
              <a:rPr lang="en-US" dirty="0"/>
              <a:t>VIN, Differentiated Type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B53E1-FE38-4B8F-9A99-C442C10CE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55" y="994912"/>
            <a:ext cx="11415251" cy="5687683"/>
          </a:xfrm>
        </p:spPr>
        <p:txBody>
          <a:bodyPr>
            <a:normAutofit/>
          </a:bodyPr>
          <a:lstStyle/>
          <a:p>
            <a:r>
              <a:rPr lang="en-US" sz="2800" dirty="0"/>
              <a:t>ISSVD : VIN, differentiated type </a:t>
            </a:r>
          </a:p>
          <a:p>
            <a:pPr lvl="1"/>
            <a:r>
              <a:rPr lang="en-US" sz="2400" dirty="0"/>
              <a:t>The less common simplex type of VIN (CIS) in the WHO system</a:t>
            </a:r>
          </a:p>
          <a:p>
            <a:r>
              <a:rPr lang="en-US" sz="2800" dirty="0"/>
              <a:t>The lesion is either </a:t>
            </a:r>
          </a:p>
          <a:p>
            <a:pPr lvl="2"/>
            <a:r>
              <a:rPr lang="en-US" sz="2400" dirty="0"/>
              <a:t>a hyperkeratotic plaque, </a:t>
            </a:r>
          </a:p>
          <a:p>
            <a:pPr lvl="2"/>
            <a:r>
              <a:rPr lang="en-US" sz="2400" dirty="0"/>
              <a:t>warty papule, </a:t>
            </a:r>
          </a:p>
          <a:p>
            <a:pPr lvl="2"/>
            <a:r>
              <a:rPr lang="en-US" sz="2400" dirty="0"/>
              <a:t>or an ulcer</a:t>
            </a:r>
          </a:p>
          <a:p>
            <a:r>
              <a:rPr lang="en-US" sz="2800" dirty="0"/>
              <a:t>primarily in older women. </a:t>
            </a:r>
          </a:p>
          <a:p>
            <a:r>
              <a:rPr lang="en-US" sz="2800" dirty="0"/>
              <a:t>often associated with keratinizing SCCs or lichen </a:t>
            </a:r>
            <a:r>
              <a:rPr lang="en-US" sz="2800" dirty="0" err="1"/>
              <a:t>sclerosus</a:t>
            </a:r>
            <a:endParaRPr lang="en-US" sz="2800" dirty="0"/>
          </a:p>
          <a:p>
            <a:r>
              <a:rPr lang="en-US" sz="2800" dirty="0"/>
              <a:t>is not HPV related.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FC691C-639B-42DA-8D91-39A8703B3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22"/>
    </mc:Choice>
    <mc:Fallback xmlns="">
      <p:transition spd="slow" advTm="28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7E3CA-7D4B-4A1D-8905-4AA5BC9F8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846" y="157750"/>
            <a:ext cx="9404723" cy="771398"/>
          </a:xfrm>
        </p:spPr>
        <p:txBody>
          <a:bodyPr/>
          <a:lstStyle/>
          <a:p>
            <a:pPr algn="ctr"/>
            <a:r>
              <a:rPr lang="en-US" dirty="0"/>
              <a:t>VIN, Differentiated Type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F945C-8ECC-4090-8375-570EAFCA1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06" y="1187245"/>
            <a:ext cx="11503741" cy="5346289"/>
          </a:xfrm>
        </p:spPr>
        <p:txBody>
          <a:bodyPr>
            <a:normAutofit/>
          </a:bodyPr>
          <a:lstStyle/>
          <a:p>
            <a:r>
              <a:rPr lang="en-US" sz="2800" dirty="0"/>
              <a:t>VIN, differentiated type is underdiagnosed</a:t>
            </a:r>
          </a:p>
          <a:p>
            <a:pPr lvl="1"/>
            <a:r>
              <a:rPr lang="en-US" sz="2600" dirty="0"/>
              <a:t>a relatively short intraepithelial phase before progression to ca </a:t>
            </a:r>
          </a:p>
          <a:p>
            <a:r>
              <a:rPr lang="en-US" sz="2800" dirty="0"/>
              <a:t>Clinical awareness of this entity and its features as different from vulvar HSIL help improve Dx before ca has supervened. </a:t>
            </a:r>
          </a:p>
          <a:p>
            <a:r>
              <a:rPr lang="en-US" sz="2800" dirty="0"/>
              <a:t>Bx is mandatory, </a:t>
            </a:r>
          </a:p>
          <a:p>
            <a:r>
              <a:rPr lang="en-US" sz="2800" dirty="0"/>
              <a:t>The mainstay of treatment is excision.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AFDF71-84F9-49A8-90D2-D7368A867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3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4"/>
    </mc:Choice>
    <mc:Fallback xmlns="">
      <p:transition spd="slow" advTm="12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63C9D-0A85-49D6-A1E5-FA997E8CB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055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Grading systems for VIN lesions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E3F499-0F76-493B-943C-9C7D27896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9275" y="1236452"/>
            <a:ext cx="8459340" cy="2639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D3555F-26C7-4296-8960-665D1DED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75" y="3619218"/>
            <a:ext cx="8459340" cy="30865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F54527-A922-40AB-8414-27C071AEC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20"/>
    </mc:Choice>
    <mc:Fallback xmlns="">
      <p:transition spd="slow" advTm="3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23D0E-7E68-46C7-A779-408E043A8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40" y="152340"/>
            <a:ext cx="10515600" cy="733305"/>
          </a:xfrm>
        </p:spPr>
        <p:txBody>
          <a:bodyPr/>
          <a:lstStyle/>
          <a:p>
            <a:pPr algn="ctr"/>
            <a:r>
              <a:rPr lang="en-US" dirty="0"/>
              <a:t>PAGET DISEASE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134C2-30A4-48C2-8DCD-18AF144D9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335" y="954656"/>
            <a:ext cx="11577483" cy="5751003"/>
          </a:xfrm>
        </p:spPr>
        <p:txBody>
          <a:bodyPr>
            <a:noAutofit/>
          </a:bodyPr>
          <a:lstStyle/>
          <a:p>
            <a:r>
              <a:rPr lang="en-US" sz="2800" dirty="0"/>
              <a:t>Extensive intraepithelial disease</a:t>
            </a:r>
          </a:p>
          <a:p>
            <a:r>
              <a:rPr lang="en-US" sz="2800" dirty="0"/>
              <a:t>Gross appearance: a fiery, red background mottled with whitish hyperkeratotic areas.</a:t>
            </a:r>
          </a:p>
          <a:p>
            <a:r>
              <a:rPr lang="en-US" sz="2800" dirty="0"/>
              <a:t>The histology: similar to the Breast lesions</a:t>
            </a:r>
          </a:p>
          <a:p>
            <a:pPr lvl="1"/>
            <a:r>
              <a:rPr lang="en-US" sz="2800" dirty="0"/>
              <a:t>large, pale cells of apocrine origin below the surface epithelium</a:t>
            </a:r>
          </a:p>
          <a:p>
            <a:r>
              <a:rPr lang="en-US" sz="2800" dirty="0"/>
              <a:t>may be associated with </a:t>
            </a:r>
            <a:r>
              <a:rPr lang="en-US" sz="2800" dirty="0" err="1"/>
              <a:t>adenoca</a:t>
            </a:r>
            <a:r>
              <a:rPr lang="en-US" sz="2800" dirty="0"/>
              <a:t> in or around the lesion. 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E7F2A3-3D07-4541-957B-AEF2D484B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9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31"/>
    </mc:Choice>
    <mc:Fallback xmlns="">
      <p:transition spd="slow" advTm="34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DA00C-F515-467F-AA47-44A0E002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4550"/>
          </a:xfrm>
        </p:spPr>
        <p:txBody>
          <a:bodyPr/>
          <a:lstStyle/>
          <a:p>
            <a:pPr algn="ctr"/>
            <a:r>
              <a:rPr lang="en-US" dirty="0"/>
              <a:t>Benign Vulvar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0C2D0-4132-4D5B-B004-8FA9E5CBD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589" y="1219200"/>
            <a:ext cx="11145328" cy="5302370"/>
          </a:xfrm>
        </p:spPr>
        <p:txBody>
          <a:bodyPr>
            <a:normAutofit/>
          </a:bodyPr>
          <a:lstStyle/>
          <a:p>
            <a:r>
              <a:rPr lang="en-US" sz="2400" dirty="0"/>
              <a:t>In the past, the classification of benign, noninfectious vulvar disease: based on gross clinical morphologic appearance:</a:t>
            </a:r>
          </a:p>
          <a:p>
            <a:pPr lvl="1"/>
            <a:r>
              <a:rPr lang="en-US" sz="2400" dirty="0"/>
              <a:t>leukoplakia, kraurosis vulvae, hyperplastic </a:t>
            </a:r>
            <a:r>
              <a:rPr lang="en-US" sz="2400" dirty="0" err="1"/>
              <a:t>vulvitis</a:t>
            </a:r>
            <a:endParaRPr lang="en-US" sz="2400" dirty="0"/>
          </a:p>
          <a:p>
            <a:r>
              <a:rPr lang="en-US" sz="2400" dirty="0"/>
              <a:t>Currently, these diseases are classified into three categories:</a:t>
            </a:r>
          </a:p>
          <a:p>
            <a:pPr lvl="1"/>
            <a:r>
              <a:rPr lang="en-US" sz="2400" dirty="0" err="1"/>
              <a:t>sq</a:t>
            </a:r>
            <a:r>
              <a:rPr lang="en-US" sz="2400" dirty="0"/>
              <a:t> cell hyperplasia, </a:t>
            </a:r>
          </a:p>
          <a:p>
            <a:pPr lvl="1"/>
            <a:r>
              <a:rPr lang="en-US" sz="2400" dirty="0"/>
              <a:t>lichen </a:t>
            </a:r>
            <a:r>
              <a:rPr lang="en-US" sz="2400" dirty="0" err="1"/>
              <a:t>sclerosus</a:t>
            </a:r>
            <a:r>
              <a:rPr lang="en-US" sz="2400" dirty="0"/>
              <a:t>, </a:t>
            </a:r>
          </a:p>
          <a:p>
            <a:pPr lvl="1"/>
            <a:r>
              <a:rPr lang="en-US" sz="2400" dirty="0"/>
              <a:t>other dermatoses.</a:t>
            </a:r>
          </a:p>
          <a:p>
            <a:r>
              <a:rPr lang="en-US" sz="2400" dirty="0"/>
              <a:t>The International Society for the Study of Vulvar Disease (ISSVD):</a:t>
            </a:r>
          </a:p>
          <a:p>
            <a:pPr lvl="1"/>
            <a:r>
              <a:rPr lang="en-US" sz="2400" dirty="0"/>
              <a:t>2006; new classification using histologic morphology of the vulvar disease.</a:t>
            </a:r>
          </a:p>
          <a:p>
            <a:pPr lvl="1"/>
            <a:r>
              <a:rPr lang="en-US" sz="2400" dirty="0"/>
              <a:t>2011; guidelines for clinical terminology and diagnosis.</a:t>
            </a:r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02C0F2-6309-4E55-ADC4-FAF0AA869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9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06"/>
    </mc:Choice>
    <mc:Fallback xmlns="">
      <p:transition spd="slow" advTm="35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DBD5C-83C1-4031-B321-193C826A8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128254"/>
            <a:ext cx="9404723" cy="734527"/>
          </a:xfrm>
        </p:spPr>
        <p:txBody>
          <a:bodyPr/>
          <a:lstStyle/>
          <a:p>
            <a:pPr algn="ctr"/>
            <a:r>
              <a:rPr lang="en-US" dirty="0"/>
              <a:t>Paget disease of the vulva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8CA13-823D-4E49-9E1A-A863FD7D1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06" y="1017640"/>
            <a:ext cx="11275142" cy="5611760"/>
          </a:xfrm>
        </p:spPr>
        <p:txBody>
          <a:bodyPr>
            <a:normAutofit/>
          </a:bodyPr>
          <a:lstStyle/>
          <a:p>
            <a:r>
              <a:rPr lang="en-US" sz="2800" dirty="0"/>
              <a:t>Paget disease: 20-30% have other associated but noncontiguous ca</a:t>
            </a:r>
          </a:p>
          <a:p>
            <a:pPr lvl="1"/>
            <a:r>
              <a:rPr lang="en-US" sz="2800" dirty="0"/>
              <a:t>such as Br, GI, GU </a:t>
            </a:r>
          </a:p>
          <a:p>
            <a:r>
              <a:rPr lang="en-US" sz="2800" dirty="0"/>
              <a:t>Similarly, Paget disease of the vulva have a higher incidence of underlying internal ca, particularly of the colon and Br</a:t>
            </a:r>
          </a:p>
          <a:p>
            <a:r>
              <a:rPr lang="en-US" sz="2800" dirty="0"/>
              <a:t>Wide local excision or simple vulvectomy</a:t>
            </a:r>
          </a:p>
          <a:p>
            <a:r>
              <a:rPr lang="en-US" sz="2800" dirty="0"/>
              <a:t>Recurrences are more common, necessitating wider margins when local excision or vulvectomy is performed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A4101B-BFDE-4D45-981F-2D8A40310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7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98"/>
    </mc:Choice>
    <mc:Fallback xmlns="">
      <p:transition spd="slow" advTm="33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E506-8141-4302-A85B-EAF0A759E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Paget disease. Large, pale cells of apocrine origin involving the surface epithelium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845A70-1FE9-40D4-A126-D111722C8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20181" y="1709467"/>
            <a:ext cx="5678129" cy="48978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FF109D-70C7-49E0-824D-29093794F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6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4"/>
    </mc:Choice>
    <mc:Fallback xmlns="">
      <p:transition spd="slow" advTm="8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6571-E22A-4DED-B493-DE2216584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304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Vulvar cancer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4454D-45D5-4B11-A01D-231EC7305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8687"/>
            <a:ext cx="10515600" cy="5658928"/>
          </a:xfrm>
        </p:spPr>
        <p:txBody>
          <a:bodyPr>
            <a:normAutofit/>
          </a:bodyPr>
          <a:lstStyle/>
          <a:p>
            <a:r>
              <a:rPr lang="en-US" sz="2800" dirty="0"/>
              <a:t>5% of all gyn-ca</a:t>
            </a:r>
          </a:p>
          <a:p>
            <a:r>
              <a:rPr lang="en-US" sz="2800" dirty="0"/>
              <a:t>90% SCCs.</a:t>
            </a:r>
          </a:p>
          <a:p>
            <a:r>
              <a:rPr lang="en-US" sz="2800" dirty="0" err="1"/>
              <a:t>Nextmelanoma</a:t>
            </a:r>
            <a:endParaRPr lang="en-US" sz="2800" dirty="0"/>
          </a:p>
          <a:p>
            <a:r>
              <a:rPr lang="en-US" sz="2800" dirty="0"/>
              <a:t>followed by sarcoma</a:t>
            </a:r>
          </a:p>
          <a:p>
            <a:r>
              <a:rPr lang="en-US" sz="2800" dirty="0"/>
              <a:t>Less common types :basal cell ca and </a:t>
            </a:r>
            <a:r>
              <a:rPr lang="en-US" sz="2800" dirty="0" err="1"/>
              <a:t>adenoca</a:t>
            </a:r>
            <a:r>
              <a:rPr lang="en-US" sz="2800" dirty="0"/>
              <a:t>.</a:t>
            </a:r>
          </a:p>
          <a:p>
            <a:r>
              <a:rPr lang="en-US" sz="2800" dirty="0"/>
              <a:t>women in their postmenopausal </a:t>
            </a:r>
            <a:r>
              <a:rPr lang="en-US" sz="2800" dirty="0" err="1"/>
              <a:t>yrs</a:t>
            </a:r>
            <a:r>
              <a:rPr lang="en-US" sz="2800" dirty="0"/>
              <a:t>, 70-80 </a:t>
            </a:r>
            <a:r>
              <a:rPr lang="en-US" sz="2800" dirty="0" err="1"/>
              <a:t>yrs</a:t>
            </a:r>
            <a:endParaRPr lang="en-US" sz="2800" dirty="0"/>
          </a:p>
          <a:p>
            <a:r>
              <a:rPr lang="en-US" sz="2800" dirty="0"/>
              <a:t>20% &lt;50 yrs.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7AF332-FB3C-4BB0-BEEC-6AA57B9F3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4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70"/>
    </mc:Choice>
    <mc:Fallback xmlns="">
      <p:transition spd="slow" advTm="28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79FA1-0988-4BFE-B01E-87AEA41C1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943" y="129337"/>
            <a:ext cx="10515600" cy="698800"/>
          </a:xfrm>
        </p:spPr>
        <p:txBody>
          <a:bodyPr/>
          <a:lstStyle/>
          <a:p>
            <a:pPr algn="ctr"/>
            <a:r>
              <a:rPr lang="en-US" dirty="0"/>
              <a:t>Vulvar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0C00A-2D45-4E34-A56D-55D1255CF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711" y="948905"/>
            <a:ext cx="11415250" cy="5643623"/>
          </a:xfrm>
        </p:spPr>
        <p:txBody>
          <a:bodyPr>
            <a:normAutofit/>
          </a:bodyPr>
          <a:lstStyle/>
          <a:p>
            <a:r>
              <a:rPr lang="en-US" sz="2800" dirty="0"/>
              <a:t>Vulvar pruritus is the most common presenting complaint</a:t>
            </a:r>
          </a:p>
          <a:p>
            <a:endParaRPr lang="en-US" sz="1000" dirty="0"/>
          </a:p>
          <a:p>
            <a:r>
              <a:rPr lang="en-US" sz="2800" dirty="0"/>
              <a:t>a red or white ulcerative or exophytic lesion arising most</a:t>
            </a:r>
          </a:p>
          <a:p>
            <a:endParaRPr lang="en-US" sz="1000" dirty="0"/>
          </a:p>
          <a:p>
            <a:r>
              <a:rPr lang="en-US" sz="2800" dirty="0"/>
              <a:t>commonly on the posterior 2/3 of either labium </a:t>
            </a:r>
            <a:r>
              <a:rPr lang="en-US" sz="2800" dirty="0" err="1"/>
              <a:t>majus</a:t>
            </a:r>
            <a:r>
              <a:rPr lang="en-US" sz="2800" dirty="0"/>
              <a:t>. </a:t>
            </a:r>
          </a:p>
          <a:p>
            <a:endParaRPr lang="en-US" sz="1000" dirty="0"/>
          </a:p>
          <a:p>
            <a:r>
              <a:rPr lang="en-US" sz="2800" dirty="0"/>
              <a:t>An exophytic ulcerative lesion need not be present</a:t>
            </a:r>
          </a:p>
          <a:p>
            <a:endParaRPr lang="en-US" sz="1000" dirty="0"/>
          </a:p>
          <a:p>
            <a:r>
              <a:rPr lang="en-US" sz="2800" dirty="0"/>
              <a:t>Older patients may be reluctant to consult their physicians about these signs and symptoms, </a:t>
            </a:r>
          </a:p>
          <a:p>
            <a:pPr lvl="1"/>
            <a:r>
              <a:rPr lang="en-US" sz="2600" dirty="0"/>
              <a:t>result in a delay in treatment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E20835-59B1-408F-B2A2-D60370F0E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9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66"/>
    </mc:Choice>
    <mc:Fallback xmlns="">
      <p:transition spd="slow" advTm="28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3FA5F-E68D-4BF7-A9E6-29209DADC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907"/>
            <a:ext cx="10515600" cy="5895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Vulvar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CB632-0674-4794-8F0E-4F706831A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723" y="948906"/>
            <a:ext cx="11724967" cy="5722187"/>
          </a:xfrm>
        </p:spPr>
        <p:txBody>
          <a:bodyPr>
            <a:noAutofit/>
          </a:bodyPr>
          <a:lstStyle/>
          <a:p>
            <a:r>
              <a:rPr lang="en-US" sz="2800" dirty="0"/>
              <a:t>A specific cause unknown</a:t>
            </a:r>
          </a:p>
          <a:p>
            <a:r>
              <a:rPr lang="en-US" sz="2800" dirty="0"/>
              <a:t>Progression from prior intraepithelial lesions</a:t>
            </a:r>
          </a:p>
          <a:p>
            <a:pPr lvl="1"/>
            <a:r>
              <a:rPr lang="en-US" sz="2800" dirty="0"/>
              <a:t>including those that are associated with certain types of HPV</a:t>
            </a:r>
          </a:p>
          <a:p>
            <a:pPr lvl="1"/>
            <a:r>
              <a:rPr lang="en-US" sz="2800" dirty="0"/>
              <a:t>Smokers have a high preponderance in this population of patients.</a:t>
            </a:r>
          </a:p>
          <a:p>
            <a:r>
              <a:rPr lang="en-US" sz="2800" dirty="0"/>
              <a:t>Natural Hx:</a:t>
            </a:r>
          </a:p>
          <a:p>
            <a:pPr lvl="1"/>
            <a:r>
              <a:rPr lang="en-US" sz="2600" dirty="0"/>
              <a:t> SCC of the vulva generally remains localized for long time</a:t>
            </a:r>
          </a:p>
          <a:p>
            <a:pPr lvl="1"/>
            <a:r>
              <a:rPr lang="en-US" sz="2800" dirty="0"/>
              <a:t>then spreads in a predictable fashion to the regional LNs</a:t>
            </a:r>
          </a:p>
          <a:p>
            <a:pPr lvl="2"/>
            <a:r>
              <a:rPr lang="en-US" sz="2600" dirty="0"/>
              <a:t>including (inguinal/femoral chain)</a:t>
            </a:r>
          </a:p>
          <a:p>
            <a:pPr marL="457200" lvl="1" indent="0">
              <a:buNone/>
            </a:pPr>
            <a:r>
              <a:rPr lang="en-US" sz="2800" dirty="0"/>
              <a:t> 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504DD6-A323-4355-91FA-381D3D275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42"/>
    </mc:Choice>
    <mc:Fallback xmlns="">
      <p:transition spd="slow" advTm="32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FAF4A-EC07-4194-9770-939D9D387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72499"/>
            <a:ext cx="10238199" cy="815643"/>
          </a:xfrm>
        </p:spPr>
        <p:txBody>
          <a:bodyPr/>
          <a:lstStyle/>
          <a:p>
            <a:pPr algn="ctr"/>
            <a:r>
              <a:rPr lang="en-US" dirty="0"/>
              <a:t>Vulvar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EB302-2111-4C1A-9061-9E31C8DBC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03" y="1150374"/>
            <a:ext cx="11061291" cy="5535127"/>
          </a:xfrm>
        </p:spPr>
        <p:txBody>
          <a:bodyPr>
            <a:normAutofit/>
          </a:bodyPr>
          <a:lstStyle/>
          <a:p>
            <a:r>
              <a:rPr lang="en-US" sz="2800" dirty="0"/>
              <a:t>Lesions 2 cm wide and 0.5 cm deep have an increased chance of nodal metastases. </a:t>
            </a:r>
          </a:p>
          <a:p>
            <a:endParaRPr lang="en-US" sz="2800" dirty="0"/>
          </a:p>
          <a:p>
            <a:r>
              <a:rPr lang="en-US" sz="2800" dirty="0"/>
              <a:t>The overall incidence of LN metastasis is approximately 30%.</a:t>
            </a:r>
          </a:p>
          <a:p>
            <a:r>
              <a:rPr lang="en-US" sz="2800" dirty="0"/>
              <a:t> </a:t>
            </a:r>
          </a:p>
          <a:p>
            <a:r>
              <a:rPr lang="en-US" sz="2800" dirty="0"/>
              <a:t>Lesions arising in the anterior 1/3 of the vulva may spread to the deep pelvic nodes,</a:t>
            </a:r>
          </a:p>
          <a:p>
            <a:pPr lvl="1"/>
            <a:r>
              <a:rPr lang="en-US" sz="2600" dirty="0"/>
              <a:t> bypassing regional inguinal and femoral lymphatics.</a:t>
            </a:r>
          </a:p>
          <a:p>
            <a:endParaRPr lang="en-US" sz="2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FEE36B-C75B-4E56-BFD2-7720B3EA7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0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41"/>
    </mc:Choice>
    <mc:Fallback xmlns="">
      <p:transition spd="slow" advTm="26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B86C6-825F-4BF7-8EA1-6A5BA031D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092"/>
            <a:ext cx="10515600" cy="62403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FIGO 2009 staging of vulvar cancer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123885-4A96-4E89-ACB9-FB895B6C3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92392" y="949573"/>
            <a:ext cx="7343955" cy="586529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067D4DE-730B-4A88-864C-4C8C30848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4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64"/>
    </mc:Choice>
    <mc:Fallback xmlns="">
      <p:transition spd="slow" advTm="35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1A5F-4A54-4935-9D0A-2A27BC89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32" y="166022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Vulvar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F04F9-35CC-4ABF-847B-64F79433C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9" y="870155"/>
            <a:ext cx="11326760" cy="5759245"/>
          </a:xfrm>
        </p:spPr>
        <p:txBody>
          <a:bodyPr>
            <a:noAutofit/>
          </a:bodyPr>
          <a:lstStyle/>
          <a:p>
            <a:r>
              <a:rPr lang="en-US" sz="2800" dirty="0"/>
              <a:t>Treatment </a:t>
            </a:r>
          </a:p>
          <a:p>
            <a:pPr lvl="1"/>
            <a:r>
              <a:rPr lang="en-US" sz="2600" dirty="0"/>
              <a:t>Mainstay: surgery</a:t>
            </a:r>
          </a:p>
          <a:p>
            <a:pPr lvl="2"/>
            <a:r>
              <a:rPr lang="en-US" sz="2600" dirty="0"/>
              <a:t>Not all  should undergo radical vulvectomy with bilateral nodal dissections</a:t>
            </a:r>
          </a:p>
          <a:p>
            <a:pPr lvl="1"/>
            <a:r>
              <a:rPr lang="en-US" sz="2600" dirty="0"/>
              <a:t>Other approaches:</a:t>
            </a:r>
          </a:p>
          <a:p>
            <a:pPr lvl="2"/>
            <a:r>
              <a:rPr lang="en-US" sz="2600" dirty="0"/>
              <a:t>Conservative vulvar operations for unifocal lesions</a:t>
            </a:r>
          </a:p>
          <a:p>
            <a:pPr lvl="2"/>
            <a:r>
              <a:rPr lang="en-US" sz="2600" dirty="0"/>
              <a:t>Elimination of routine pelvic lymphadenectomy</a:t>
            </a:r>
          </a:p>
          <a:p>
            <a:pPr lvl="2"/>
            <a:r>
              <a:rPr lang="en-US" sz="2600" dirty="0"/>
              <a:t>Avoidance of groin dissection in unilateral lesions&lt; 1 mm deep</a:t>
            </a:r>
          </a:p>
          <a:p>
            <a:pPr lvl="2"/>
            <a:r>
              <a:rPr lang="en-US" sz="2600" dirty="0"/>
              <a:t>Elimination of contralateral groin dissection in unilateral lesions 1 cm from the midline with negative ipsilateral nodes</a:t>
            </a:r>
          </a:p>
          <a:p>
            <a:pPr lvl="2"/>
            <a:r>
              <a:rPr lang="en-US" sz="2600" dirty="0"/>
              <a:t>Separate groin incisions if bilateral groin dissection is indicated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6D172D6-DE8E-4BDD-9DE6-728A4C89D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1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73"/>
    </mc:Choice>
    <mc:Fallback xmlns="">
      <p:transition spd="slow" advTm="35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95E39-7D52-4B1B-B2B0-D7CA25B47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344"/>
            <a:ext cx="10515600" cy="5780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Vulvar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2554F-1278-4C9C-9142-0D9A653BA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329" y="925902"/>
            <a:ext cx="11267767" cy="5756754"/>
          </a:xfrm>
        </p:spPr>
        <p:txBody>
          <a:bodyPr>
            <a:noAutofit/>
          </a:bodyPr>
          <a:lstStyle/>
          <a:p>
            <a:pPr lvl="1"/>
            <a:r>
              <a:rPr lang="en-US" sz="2800" dirty="0"/>
              <a:t>Postop RT to decrease groin recurrence if ≥ 2+ groin LN</a:t>
            </a:r>
          </a:p>
          <a:p>
            <a:pPr lvl="1"/>
            <a:r>
              <a:rPr lang="en-US" sz="2800" dirty="0"/>
              <a:t>RT + CT (5-FU + cisplatin or mitomycin or cisplatin alone) is gaining favor for the tr of vulvar ca that require RT </a:t>
            </a:r>
          </a:p>
          <a:p>
            <a:pPr lvl="1"/>
            <a:r>
              <a:rPr lang="en-US" sz="2800" dirty="0"/>
              <a:t>CT in recurrent vulvar cancer has only limited value.</a:t>
            </a:r>
          </a:p>
          <a:p>
            <a:r>
              <a:rPr lang="en-US" sz="2800" dirty="0"/>
              <a:t>Prognosis </a:t>
            </a:r>
          </a:p>
          <a:p>
            <a:pPr lvl="1"/>
            <a:r>
              <a:rPr lang="en-US" sz="2600" dirty="0"/>
              <a:t>5-yr survival rate 70%</a:t>
            </a:r>
          </a:p>
          <a:p>
            <a:pPr lvl="1"/>
            <a:r>
              <a:rPr lang="en-US" sz="2600" dirty="0"/>
              <a:t>5-yr survival rates for SCC </a:t>
            </a:r>
          </a:p>
          <a:p>
            <a:pPr lvl="2"/>
            <a:r>
              <a:rPr lang="en-US" sz="2600" dirty="0"/>
              <a:t>stage I , II 60-80% </a:t>
            </a:r>
          </a:p>
          <a:p>
            <a:pPr lvl="2"/>
            <a:r>
              <a:rPr lang="en-US" sz="2600" dirty="0"/>
              <a:t>stage III 45%</a:t>
            </a:r>
          </a:p>
          <a:p>
            <a:pPr lvl="2"/>
            <a:r>
              <a:rPr lang="en-US" sz="2600" dirty="0"/>
              <a:t>stage IV 15%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D08306-E8D2-4812-9E32-4533C2069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6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52"/>
    </mc:Choice>
    <mc:Fallback xmlns="">
      <p:transition spd="slow" advTm="27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AD9A2-6488-4664-A249-816D894FD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40" y="158093"/>
            <a:ext cx="10515600" cy="716052"/>
          </a:xfrm>
        </p:spPr>
        <p:txBody>
          <a:bodyPr/>
          <a:lstStyle/>
          <a:p>
            <a:pPr algn="ctr"/>
            <a:r>
              <a:rPr lang="en-US" dirty="0"/>
              <a:t>Vulvar melanoma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FBD42-7B8F-4B56-9D60-00A5F47FF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342" y="874145"/>
            <a:ext cx="11688097" cy="5773946"/>
          </a:xfrm>
        </p:spPr>
        <p:txBody>
          <a:bodyPr>
            <a:noAutofit/>
          </a:bodyPr>
          <a:lstStyle/>
          <a:p>
            <a:r>
              <a:rPr lang="en-US" sz="2800" dirty="0"/>
              <a:t>6% of all vulvar malignancies</a:t>
            </a:r>
          </a:p>
          <a:p>
            <a:r>
              <a:rPr lang="en-US" sz="2800" dirty="0"/>
              <a:t>raised, irritated, pruritic, pigmented lesion</a:t>
            </a:r>
          </a:p>
          <a:p>
            <a:r>
              <a:rPr lang="en-US" sz="2800" dirty="0"/>
              <a:t>Mostly, on the labia minora or the clitoris</a:t>
            </a:r>
          </a:p>
          <a:p>
            <a:r>
              <a:rPr lang="en-US" sz="2800" dirty="0"/>
              <a:t>If suspected, wide local excision is necessary</a:t>
            </a:r>
          </a:p>
          <a:p>
            <a:r>
              <a:rPr lang="en-US" sz="2800" dirty="0"/>
              <a:t>Survival </a:t>
            </a:r>
          </a:p>
          <a:p>
            <a:pPr lvl="1"/>
            <a:r>
              <a:rPr lang="en-US" sz="2400" dirty="0"/>
              <a:t>approaches 100% if confined to the intrapapillary ridges, </a:t>
            </a:r>
          </a:p>
          <a:p>
            <a:pPr lvl="1"/>
            <a:r>
              <a:rPr lang="en-US" sz="2400" dirty="0"/>
              <a:t>decreasing rapidly if the papillary dermis; reticular dermis;</a:t>
            </a:r>
          </a:p>
          <a:p>
            <a:pPr lvl="1"/>
            <a:r>
              <a:rPr lang="en-US" sz="2400" dirty="0"/>
              <a:t>subcutaneous 20% </a:t>
            </a:r>
          </a:p>
          <a:p>
            <a:r>
              <a:rPr lang="en-US" sz="2800" dirty="0"/>
              <a:t>Because early dx/tr by wide excision are so crucial, </a:t>
            </a:r>
          </a:p>
          <a:p>
            <a:pPr lvl="1"/>
            <a:r>
              <a:rPr lang="en-US" sz="2400" dirty="0"/>
              <a:t>it is important to recognize that irritated, pigmented, vulvar lesions mandate the excisional bx for definitive treatment. 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09EC45-E4A3-40AB-8FF6-F4FBAA7F1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48"/>
    </mc:Choice>
    <mc:Fallback xmlns="">
      <p:transition spd="slow" advTm="42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A44A4F-2948-48A5-B032-5295D1A5E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42103" y="1915063"/>
            <a:ext cx="8627807" cy="4754435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C25AF87-E827-454F-8778-7D5A1A0E7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103" y="188502"/>
            <a:ext cx="8627807" cy="172656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5A15D0-CB37-4E67-94B6-6CEF721D7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5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5"/>
    </mc:Choice>
    <mc:Fallback xmlns="">
      <p:transition spd="slow" advTm="22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8CBA6-0C18-4253-A847-C35B1B177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08" y="163843"/>
            <a:ext cx="10515600" cy="6067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Carcinoma of the Bartholin Gland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E1169-679D-497B-8A1D-F794B6842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858" y="989162"/>
            <a:ext cx="11901947" cy="5704995"/>
          </a:xfrm>
        </p:spPr>
        <p:txBody>
          <a:bodyPr>
            <a:normAutofit/>
          </a:bodyPr>
          <a:lstStyle/>
          <a:p>
            <a:r>
              <a:rPr lang="en-US" sz="2800" dirty="0"/>
              <a:t>uncommon (1-2% of all vulvar ca). </a:t>
            </a:r>
          </a:p>
          <a:p>
            <a:r>
              <a:rPr lang="en-US" sz="2800" dirty="0" err="1"/>
              <a:t>adenoca</a:t>
            </a:r>
            <a:r>
              <a:rPr lang="en-US" sz="2800" dirty="0"/>
              <a:t>, SCCs, </a:t>
            </a:r>
            <a:r>
              <a:rPr lang="en-US" sz="2800" dirty="0" err="1"/>
              <a:t>adenosq</a:t>
            </a:r>
            <a:r>
              <a:rPr lang="en-US" sz="2800" dirty="0"/>
              <a:t> ca, adenoid cystic, transitional cell   ca</a:t>
            </a:r>
          </a:p>
          <a:p>
            <a:r>
              <a:rPr lang="en-US" sz="2800" dirty="0"/>
              <a:t>average 60 </a:t>
            </a:r>
            <a:r>
              <a:rPr lang="en-US" sz="2800" dirty="0" err="1"/>
              <a:t>yrs</a:t>
            </a:r>
            <a:endParaRPr lang="en-US" sz="2800" dirty="0"/>
          </a:p>
          <a:p>
            <a:r>
              <a:rPr lang="en-US" sz="2800" dirty="0"/>
              <a:t>Any new solid Bartholin mass in a woman &gt;40 </a:t>
            </a:r>
            <a:r>
              <a:rPr lang="en-US" sz="2800" dirty="0" err="1"/>
              <a:t>yrs</a:t>
            </a:r>
            <a:r>
              <a:rPr lang="en-US" sz="2800" dirty="0"/>
              <a:t> should be excised</a:t>
            </a:r>
          </a:p>
          <a:p>
            <a:r>
              <a:rPr lang="en-US" sz="2800" dirty="0"/>
              <a:t>Tr: radical vulvectomy and bilateral lymphadenectomy. </a:t>
            </a:r>
          </a:p>
          <a:p>
            <a:r>
              <a:rPr lang="en-US" sz="2800" dirty="0"/>
              <a:t>Recurrence is disappointingly common</a:t>
            </a:r>
          </a:p>
          <a:p>
            <a:r>
              <a:rPr lang="en-US" sz="2800" dirty="0"/>
              <a:t>5-year OS rate= 85% 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22AE46-46A0-4396-B0A9-97EC25A27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4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39"/>
    </mc:Choice>
    <mc:Fallback xmlns="">
      <p:transition spd="slow" advTm="4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15CA1-3938-4D12-9F52-CAB03E412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838"/>
            <a:ext cx="10515600" cy="58378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Vaginal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09B36-4E8C-43C9-9EE5-60E5D5F9E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2642"/>
            <a:ext cx="10515600" cy="5808452"/>
          </a:xfrm>
        </p:spPr>
        <p:txBody>
          <a:bodyPr>
            <a:normAutofit/>
          </a:bodyPr>
          <a:lstStyle/>
          <a:p>
            <a:r>
              <a:rPr lang="en-US" sz="2800" dirty="0"/>
              <a:t>Three broad categories: </a:t>
            </a:r>
          </a:p>
          <a:p>
            <a:pPr lvl="1"/>
            <a:r>
              <a:rPr lang="en-US" sz="2400" dirty="0"/>
              <a:t>benign, </a:t>
            </a:r>
          </a:p>
          <a:p>
            <a:pPr lvl="1"/>
            <a:r>
              <a:rPr lang="en-US" sz="2400" dirty="0"/>
              <a:t>precancerous, </a:t>
            </a:r>
          </a:p>
          <a:p>
            <a:pPr lvl="1"/>
            <a:r>
              <a:rPr lang="en-US" sz="2400" dirty="0"/>
              <a:t>cancerous.</a:t>
            </a:r>
          </a:p>
          <a:p>
            <a:r>
              <a:rPr lang="en-US" sz="2800" dirty="0"/>
              <a:t>There are important differences in the management and prognosis of these conditions.</a:t>
            </a:r>
          </a:p>
          <a:p>
            <a:r>
              <a:rPr lang="en-US" sz="2800" dirty="0"/>
              <a:t>Vaginal neoplasia </a:t>
            </a:r>
          </a:p>
          <a:p>
            <a:pPr lvl="1"/>
            <a:r>
              <a:rPr lang="en-US" sz="2400" dirty="0"/>
              <a:t>rare </a:t>
            </a:r>
          </a:p>
          <a:p>
            <a:pPr lvl="1"/>
            <a:r>
              <a:rPr lang="en-US" sz="2400" dirty="0"/>
              <a:t>usually secondary to cx ca or vulvar ca</a:t>
            </a:r>
          </a:p>
          <a:p>
            <a:pPr lvl="1"/>
            <a:r>
              <a:rPr lang="en-US" sz="2400" dirty="0"/>
              <a:t>spread to the vagina from the primary site.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574C68-DFB2-4EFD-97C7-11104A596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68"/>
    </mc:Choice>
    <mc:Fallback xmlns="">
      <p:transition spd="slow" advTm="21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3FBFC-4620-4BB1-90C2-324D15623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37" y="169593"/>
            <a:ext cx="10515600" cy="6470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Benign Vaginal Masses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E4E9A-DFC1-425B-B0F3-E73DA1D79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213" y="885644"/>
            <a:ext cx="11444748" cy="5756695"/>
          </a:xfrm>
        </p:spPr>
        <p:txBody>
          <a:bodyPr>
            <a:noAutofit/>
          </a:bodyPr>
          <a:lstStyle/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Gartner duct cysts </a:t>
            </a:r>
          </a:p>
          <a:p>
            <a:r>
              <a:rPr lang="en-US" sz="2400" dirty="0"/>
              <a:t>arise from vestigial remnants of the Wolffian or mesonephric system</a:t>
            </a:r>
          </a:p>
          <a:p>
            <a:r>
              <a:rPr lang="en-US" sz="2400" dirty="0"/>
              <a:t>course along the outer anterior aspect of the vaginal canal</a:t>
            </a:r>
          </a:p>
          <a:p>
            <a:r>
              <a:rPr lang="en-US" sz="2400" dirty="0"/>
              <a:t>usually small and asymptomatic</a:t>
            </a:r>
          </a:p>
          <a:p>
            <a:r>
              <a:rPr lang="en-US" sz="2400" dirty="0"/>
              <a:t>on occasion, may be larger/ symptomatic so that excision is required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Inclusion cysts </a:t>
            </a:r>
          </a:p>
          <a:p>
            <a:r>
              <a:rPr lang="en-US" sz="2400" dirty="0"/>
              <a:t>usually seen on the posterior lower </a:t>
            </a:r>
            <a:r>
              <a:rPr lang="en-US" sz="2400" dirty="0" err="1"/>
              <a:t>vag</a:t>
            </a:r>
            <a:r>
              <a:rPr lang="en-US" sz="2400" dirty="0"/>
              <a:t> surface, </a:t>
            </a:r>
          </a:p>
          <a:p>
            <a:r>
              <a:rPr lang="en-US" sz="2400" dirty="0"/>
              <a:t>Imperfect approximation of childbirth lacerations or episiotomy. </a:t>
            </a:r>
          </a:p>
          <a:p>
            <a:r>
              <a:rPr lang="en-US" sz="2400" dirty="0"/>
              <a:t>lined with stratified </a:t>
            </a:r>
            <a:r>
              <a:rPr lang="en-US" sz="2400" dirty="0" err="1"/>
              <a:t>sq</a:t>
            </a:r>
            <a:r>
              <a:rPr lang="en-US" sz="2400" dirty="0"/>
              <a:t> epithelium</a:t>
            </a:r>
          </a:p>
          <a:p>
            <a:r>
              <a:rPr lang="en-US" sz="2400" dirty="0"/>
              <a:t>content is usually cheesy, may be excised if symptomatic.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374648F-63F5-4040-B1CB-156C66C43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73"/>
    </mc:Choice>
    <mc:Fallback xmlns="">
      <p:transition spd="slow" advTm="32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9AC7A-E6FE-4166-95E8-A33484760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604"/>
            <a:ext cx="10515600" cy="67004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Vaginal Intraepithelial Neoplasia VAIN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E8BB7-3380-4AC5-A2F5-E93150022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587" y="1025430"/>
            <a:ext cx="11525865" cy="4660073"/>
          </a:xfrm>
        </p:spPr>
        <p:txBody>
          <a:bodyPr>
            <a:noAutofit/>
          </a:bodyPr>
          <a:lstStyle/>
          <a:p>
            <a:r>
              <a:rPr lang="en-US" sz="2800" dirty="0"/>
              <a:t>VAIN 1  the basal epithelial layers</a:t>
            </a:r>
          </a:p>
          <a:p>
            <a:r>
              <a:rPr lang="en-US" sz="2800" dirty="0"/>
              <a:t>VAIN 2  up to 2/3 of the vaginal epithelium</a:t>
            </a:r>
          </a:p>
          <a:p>
            <a:r>
              <a:rPr lang="en-US" sz="2800" dirty="0"/>
              <a:t>VAIN 3  &gt;2/3 of the vaginal epithelium (including CIS)</a:t>
            </a:r>
          </a:p>
          <a:p>
            <a:r>
              <a:rPr lang="en-US" sz="2800" dirty="0"/>
              <a:t>VAIN is most commonly located in the upper 1/3 vagina</a:t>
            </a:r>
          </a:p>
          <a:p>
            <a:pPr lvl="1"/>
            <a:r>
              <a:rPr lang="en-US" sz="2400" dirty="0"/>
              <a:t>partially related to its association with the more common CIN </a:t>
            </a:r>
          </a:p>
          <a:p>
            <a:r>
              <a:rPr lang="en-US" sz="2800" dirty="0"/>
              <a:t>1/2-2/3 of all patients with VAIN have had CIN or VIN </a:t>
            </a:r>
          </a:p>
          <a:p>
            <a:r>
              <a:rPr lang="en-US" sz="2800" dirty="0"/>
              <a:t>In 2012, ASCCP: </a:t>
            </a:r>
            <a:r>
              <a:rPr lang="en-US" sz="2800" dirty="0" err="1"/>
              <a:t>vag</a:t>
            </a:r>
            <a:r>
              <a:rPr lang="en-US" sz="2800" dirty="0"/>
              <a:t> (LSIL) (VAIN 1), (HSIL) (VAIN 2 and 3)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56ED1B-EA7E-4BE4-A72B-E63990F29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2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67"/>
    </mc:Choice>
    <mc:Fallback xmlns="">
      <p:transition spd="slow" advTm="27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275F9-04CA-411E-9DC1-017E15230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15643"/>
          </a:xfrm>
        </p:spPr>
        <p:txBody>
          <a:bodyPr/>
          <a:lstStyle/>
          <a:p>
            <a:pPr algn="ctr"/>
            <a:r>
              <a:rPr lang="en-US" dirty="0"/>
              <a:t>VAIN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DB5FD-FD3D-4A53-BCBB-E16FCD19B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209367"/>
            <a:ext cx="11012489" cy="5316793"/>
          </a:xfrm>
        </p:spPr>
        <p:txBody>
          <a:bodyPr>
            <a:normAutofit/>
          </a:bodyPr>
          <a:lstStyle/>
          <a:p>
            <a:r>
              <a:rPr lang="en-US" sz="2800" dirty="0"/>
              <a:t>VAIN 1 can be monitored and typically will not require therapy</a:t>
            </a:r>
          </a:p>
          <a:p>
            <a:r>
              <a:rPr lang="en-US" sz="2800" dirty="0"/>
              <a:t> </a:t>
            </a:r>
          </a:p>
          <a:p>
            <a:r>
              <a:rPr lang="en-US" sz="2800" dirty="0"/>
              <a:t>Many of these patients have HPV infection &amp; atrophic change of the vagina</a:t>
            </a:r>
          </a:p>
          <a:p>
            <a:endParaRPr lang="en-US" sz="1000" dirty="0"/>
          </a:p>
          <a:p>
            <a:r>
              <a:rPr lang="en-US" sz="2800" dirty="0"/>
              <a:t>Topical estrogen therapy may be useful in some women.</a:t>
            </a:r>
          </a:p>
          <a:p>
            <a:r>
              <a:rPr lang="en-US" sz="2800" dirty="0"/>
              <a:t> </a:t>
            </a:r>
          </a:p>
          <a:p>
            <a:r>
              <a:rPr lang="en-US" sz="2800" dirty="0"/>
              <a:t>VAIN 2 and 3 should be treated. 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E7FCF0-B45B-4113-B1A0-42A24E51C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9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70"/>
    </mc:Choice>
    <mc:Fallback xmlns="">
      <p:transition spd="slow" advTm="20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E6E3-2631-4EA0-B330-D1E3B129A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441" y="146589"/>
            <a:ext cx="10515600" cy="52627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VAIN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5AC5E-DFC1-4CE0-9CCB-934AA926E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25" y="793629"/>
            <a:ext cx="11341509" cy="5917781"/>
          </a:xfrm>
        </p:spPr>
        <p:txBody>
          <a:bodyPr>
            <a:noAutofit/>
          </a:bodyPr>
          <a:lstStyle/>
          <a:p>
            <a:r>
              <a:rPr lang="en-US" sz="2800" dirty="0"/>
              <a:t>more commonly in the 3</a:t>
            </a:r>
            <a:r>
              <a:rPr lang="en-US" sz="2800" baseline="30000" dirty="0"/>
              <a:t>rd</a:t>
            </a:r>
            <a:r>
              <a:rPr lang="en-US" sz="2800" dirty="0"/>
              <a:t> decade of life onward</a:t>
            </a:r>
          </a:p>
          <a:p>
            <a:r>
              <a:rPr lang="en-US" sz="2800" dirty="0"/>
              <a:t>exact incidence is unknown. </a:t>
            </a:r>
          </a:p>
          <a:p>
            <a:r>
              <a:rPr lang="en-US" sz="2800" dirty="0"/>
              <a:t>1-2% of patients who undergo hysterectomy for CIN 3 and many who undergo RT for other gyn-can develop VAIN 3.</a:t>
            </a:r>
          </a:p>
          <a:p>
            <a:r>
              <a:rPr lang="en-US" sz="2800" dirty="0"/>
              <a:t>Vaginal Pap if hysterectomy for CIN, particularly CIN 2/3. </a:t>
            </a:r>
          </a:p>
          <a:p>
            <a:r>
              <a:rPr lang="en-US" sz="2800" dirty="0"/>
              <a:t>VAIN 3 has the potential for progression to invasive vaginal ca</a:t>
            </a:r>
          </a:p>
          <a:p>
            <a:r>
              <a:rPr lang="en-US" sz="2800" dirty="0"/>
              <a:t>lesions are usually asymptomatic with no intrinsic morbidity. 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40A0EA-620C-4CB1-BC5C-AD9FAC5C1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6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32"/>
    </mc:Choice>
    <mc:Fallback xmlns="">
      <p:transition spd="slow" advTm="39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A1BAB-063D-4E17-A706-435F2F1E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45140"/>
          </a:xfrm>
        </p:spPr>
        <p:txBody>
          <a:bodyPr/>
          <a:lstStyle/>
          <a:p>
            <a:pPr algn="ctr"/>
            <a:r>
              <a:rPr lang="en-US" dirty="0"/>
              <a:t>VAIN3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9DB57-2E86-4F43-9C82-A4169B4E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29" y="1297858"/>
            <a:ext cx="11042967" cy="5287297"/>
          </a:xfrm>
        </p:spPr>
        <p:txBody>
          <a:bodyPr>
            <a:normAutofit/>
          </a:bodyPr>
          <a:lstStyle/>
          <a:p>
            <a:r>
              <a:rPr lang="en-US" sz="2800" dirty="0"/>
              <a:t>VAIN 3 must be # from other causes of red, ulcerated, or white hyperplastic lesions of the vagina</a:t>
            </a:r>
          </a:p>
          <a:p>
            <a:r>
              <a:rPr lang="en-US" sz="2800" dirty="0"/>
              <a:t>herpes, </a:t>
            </a:r>
          </a:p>
          <a:p>
            <a:r>
              <a:rPr lang="en-US" sz="2800" dirty="0"/>
              <a:t>traumatic lesions, </a:t>
            </a:r>
          </a:p>
          <a:p>
            <a:r>
              <a:rPr lang="en-US" sz="2800" dirty="0"/>
              <a:t>hyperkeratosis associated with chronic irritation</a:t>
            </a:r>
          </a:p>
          <a:p>
            <a:pPr lvl="1"/>
            <a:r>
              <a:rPr lang="en-US" sz="2600" dirty="0"/>
              <a:t> (e.g. poorly fitting diaphragm), </a:t>
            </a:r>
          </a:p>
          <a:p>
            <a:r>
              <a:rPr lang="en-US" sz="2800" dirty="0"/>
              <a:t>adenosis 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758270-BCA7-4E4E-BCF1-A49DD2CD1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5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00"/>
    </mc:Choice>
    <mc:Fallback xmlns="">
      <p:transition spd="slow" advTm="2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AEB8D-9C38-45AA-91E7-033192DA8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189" y="131762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VAIN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D45CE-5F72-4EDB-B06F-DAC687341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575" y="902897"/>
            <a:ext cx="11304638" cy="5722189"/>
          </a:xfrm>
        </p:spPr>
        <p:txBody>
          <a:bodyPr>
            <a:normAutofit/>
          </a:bodyPr>
          <a:lstStyle/>
          <a:p>
            <a:r>
              <a:rPr lang="en-US" sz="2800" dirty="0"/>
              <a:t>the mainstay of Dx: Inspection and palpation of the vagina</a:t>
            </a:r>
          </a:p>
          <a:p>
            <a:pPr lvl="1"/>
            <a:r>
              <a:rPr lang="en-US" sz="2600" dirty="0"/>
              <a:t>often done in a cursory fashion during the routine pelvic exam</a:t>
            </a:r>
          </a:p>
          <a:p>
            <a:r>
              <a:rPr lang="en-US" sz="2800" dirty="0"/>
              <a:t>Pap tests of the vaginal epithelium can be useful in the Dx</a:t>
            </a:r>
          </a:p>
          <a:p>
            <a:r>
              <a:rPr lang="en-US" sz="2800" dirty="0" err="1"/>
              <a:t>colpo</a:t>
            </a:r>
            <a:r>
              <a:rPr lang="en-US" sz="2800" dirty="0"/>
              <a:t> + directed Bx; definitive method of dx, like CIN</a:t>
            </a:r>
          </a:p>
          <a:p>
            <a:r>
              <a:rPr lang="en-US" sz="2800" dirty="0"/>
              <a:t>The goals of tr of VAIN 3 are</a:t>
            </a:r>
          </a:p>
          <a:p>
            <a:pPr lvl="1"/>
            <a:r>
              <a:rPr lang="en-US" sz="2600" dirty="0"/>
              <a:t> ablation of the SIL</a:t>
            </a:r>
          </a:p>
          <a:p>
            <a:pPr lvl="1"/>
            <a:r>
              <a:rPr lang="en-US" sz="2600" dirty="0"/>
              <a:t> while preserving vaginal depth, caliber, and sexual function.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5B13146-C701-4C8F-8173-B864F6181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1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07"/>
    </mc:Choice>
    <mc:Fallback xmlns="">
      <p:transition spd="slow" advTm="30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EF6E3-7517-4BCC-B56D-B058DBA48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253398"/>
            <a:ext cx="9404723" cy="712405"/>
          </a:xfrm>
        </p:spPr>
        <p:txBody>
          <a:bodyPr/>
          <a:lstStyle/>
          <a:p>
            <a:pPr algn="ctr"/>
            <a:r>
              <a:rPr lang="en-US" dirty="0"/>
              <a:t>VAIN3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ADCDB-FBF3-4604-B62E-086594A42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690" y="1054510"/>
            <a:ext cx="10980175" cy="5193889"/>
          </a:xfrm>
        </p:spPr>
        <p:txBody>
          <a:bodyPr>
            <a:normAutofit/>
          </a:bodyPr>
          <a:lstStyle/>
          <a:p>
            <a:r>
              <a:rPr lang="en-US" sz="2800" dirty="0"/>
              <a:t>limited lesions</a:t>
            </a:r>
          </a:p>
          <a:p>
            <a:pPr lvl="1"/>
            <a:r>
              <a:rPr lang="en-US" sz="2600" dirty="0"/>
              <a:t>Laser ablation, local excision, intracavitary radiation, chemical tr with 5-FU cream </a:t>
            </a:r>
          </a:p>
          <a:p>
            <a:pPr lvl="1"/>
            <a:r>
              <a:rPr lang="en-US" sz="2600" dirty="0"/>
              <a:t>If failed: total or partial vaginectomy with application of a split thickness skin graft </a:t>
            </a:r>
          </a:p>
          <a:p>
            <a:r>
              <a:rPr lang="en-US" sz="2800" dirty="0"/>
              <a:t>Type of the tr is dependent on</a:t>
            </a:r>
          </a:p>
          <a:p>
            <a:pPr lvl="1"/>
            <a:r>
              <a:rPr lang="en-US" sz="2600" dirty="0"/>
              <a:t>the severity of disease, side-effect of tr, exclusion of ca, patient’s health/surgical risks, patient’s sexual functioning.</a:t>
            </a:r>
          </a:p>
          <a:p>
            <a:r>
              <a:rPr lang="en-US" sz="2800" dirty="0"/>
              <a:t> Cure rates of 80% to 95% may be expected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6850F4-E1DA-4BC5-BAAB-9D0942A75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6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12"/>
    </mc:Choice>
    <mc:Fallback xmlns="">
      <p:transition spd="slow" advTm="34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6CEFC-E184-45FA-9093-DAD0DCC1C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502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Vaginal Cancer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4F36A-D3D2-42E3-A5A4-A5B25F3A1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452" y="1069674"/>
            <a:ext cx="11216148" cy="5503653"/>
          </a:xfrm>
        </p:spPr>
        <p:txBody>
          <a:bodyPr>
            <a:normAutofit/>
          </a:bodyPr>
          <a:lstStyle/>
          <a:p>
            <a:r>
              <a:rPr lang="en-US" sz="2800" dirty="0"/>
              <a:t>1-3% of gyn-ca</a:t>
            </a:r>
          </a:p>
          <a:p>
            <a:r>
              <a:rPr lang="en-US" sz="2800" dirty="0"/>
              <a:t>SCC: 80-90% ; </a:t>
            </a:r>
          </a:p>
          <a:p>
            <a:pPr lvl="1"/>
            <a:r>
              <a:rPr lang="en-US" sz="2600" dirty="0"/>
              <a:t>then </a:t>
            </a:r>
            <a:r>
              <a:rPr lang="en-US" sz="2600" dirty="0" err="1"/>
              <a:t>Adenoca</a:t>
            </a:r>
            <a:r>
              <a:rPr lang="en-US" sz="2600" dirty="0"/>
              <a:t> of the vagina, vaginal melanoma, sarcoma </a:t>
            </a:r>
          </a:p>
          <a:p>
            <a:pPr lvl="1"/>
            <a:r>
              <a:rPr lang="en-US" sz="2600" dirty="0"/>
              <a:t>1% Small cell ca, lymphoma, carcinoid ca </a:t>
            </a:r>
          </a:p>
          <a:p>
            <a:r>
              <a:rPr lang="en-US" sz="2800" dirty="0"/>
              <a:t>Women≥ 55 </a:t>
            </a:r>
            <a:r>
              <a:rPr lang="en-US" sz="2800" dirty="0" err="1"/>
              <a:t>yrs</a:t>
            </a:r>
            <a:endParaRPr lang="en-US" sz="2800" dirty="0"/>
          </a:p>
          <a:p>
            <a:r>
              <a:rPr lang="en-US" sz="2800" dirty="0"/>
              <a:t>Surgery, radiation, </a:t>
            </a:r>
            <a:r>
              <a:rPr lang="en-US" sz="2800" dirty="0" err="1"/>
              <a:t>neoadj</a:t>
            </a:r>
            <a:r>
              <a:rPr lang="en-US" sz="2800" dirty="0"/>
              <a:t> CT are potential tr</a:t>
            </a:r>
          </a:p>
          <a:p>
            <a:r>
              <a:rPr lang="en-US" sz="2800" dirty="0"/>
              <a:t>The patient’s sexual functioning and exact anatomic location need to be considered. 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DD36366-959B-423A-AF57-C49D3EA5A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3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36"/>
    </mc:Choice>
    <mc:Fallback xmlns="">
      <p:transition spd="slow" advTm="24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D1F35-A251-4710-9C4B-4D05987AE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67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Lichen </a:t>
            </a:r>
            <a:r>
              <a:rPr lang="en-US" dirty="0" err="1"/>
              <a:t>Sclerosus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4A2DF-5E20-4B9B-B750-6E62349FB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36453"/>
            <a:ext cx="11567160" cy="5428890"/>
          </a:xfrm>
        </p:spPr>
        <p:txBody>
          <a:bodyPr>
            <a:normAutofit/>
          </a:bodyPr>
          <a:lstStyle/>
          <a:p>
            <a:r>
              <a:rPr lang="en-US" sz="2400" dirty="0"/>
              <a:t>Lichen sclerosis has confused clinicians and pathologists</a:t>
            </a:r>
          </a:p>
          <a:p>
            <a:pPr lvl="1"/>
            <a:r>
              <a:rPr lang="en-US" sz="2400" dirty="0"/>
              <a:t>Because of inconsistent terminology</a:t>
            </a:r>
          </a:p>
          <a:p>
            <a:pPr lvl="1"/>
            <a:r>
              <a:rPr lang="en-US" sz="2400" dirty="0"/>
              <a:t>Frequent association with other types of vulvar pathology</a:t>
            </a:r>
          </a:p>
          <a:p>
            <a:pPr lvl="2"/>
            <a:r>
              <a:rPr lang="en-US" sz="2400" dirty="0"/>
              <a:t>Including those of the acanthotic variety. </a:t>
            </a:r>
          </a:p>
          <a:p>
            <a:pPr lvl="2"/>
            <a:endParaRPr lang="en-US" sz="2400" dirty="0"/>
          </a:p>
          <a:p>
            <a:r>
              <a:rPr lang="en-US" sz="2400" dirty="0"/>
              <a:t>Chronic vulvar pruritus occurs in most patients.</a:t>
            </a:r>
          </a:p>
          <a:p>
            <a:endParaRPr lang="en-US" sz="2400" dirty="0"/>
          </a:p>
          <a:p>
            <a:r>
              <a:rPr lang="en-US" sz="2400" dirty="0"/>
              <a:t>Vulva is diffusely involved, with very thin, whitish epithelial areas, termed “onion skin” epithelium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2A5128-FE8B-435E-8B61-318A259C7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5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84"/>
    </mc:Choice>
    <mc:Fallback xmlns="">
      <p:transition spd="slow" advTm="34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CFBC1-FC85-48F3-993E-A566D562A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50376"/>
            <a:ext cx="9972728" cy="697656"/>
          </a:xfrm>
        </p:spPr>
        <p:txBody>
          <a:bodyPr/>
          <a:lstStyle/>
          <a:p>
            <a:pPr algn="ctr"/>
            <a:r>
              <a:rPr lang="en-US" dirty="0"/>
              <a:t>Vaginal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C1BBE-5C8D-4058-96EC-D6532F369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9" y="1061884"/>
            <a:ext cx="11459496" cy="5486400"/>
          </a:xfrm>
        </p:spPr>
        <p:txBody>
          <a:bodyPr>
            <a:normAutofit/>
          </a:bodyPr>
          <a:lstStyle/>
          <a:p>
            <a:r>
              <a:rPr lang="en-US" sz="2800" dirty="0"/>
              <a:t>RT not be appropriate if close to radiation-sensitive tissues. </a:t>
            </a:r>
          </a:p>
          <a:p>
            <a:r>
              <a:rPr lang="en-US" sz="2800" dirty="0"/>
              <a:t>surgery not be appropriate if not a safe margin of resection; </a:t>
            </a:r>
          </a:p>
          <a:p>
            <a:r>
              <a:rPr lang="en-US" sz="2800" dirty="0"/>
              <a:t>The overall 5-yr survival rate</a:t>
            </a:r>
          </a:p>
          <a:p>
            <a:pPr lvl="1"/>
            <a:r>
              <a:rPr lang="en-US" sz="2600" dirty="0"/>
              <a:t> for SCC of the vagina; 42%, </a:t>
            </a:r>
          </a:p>
          <a:p>
            <a:pPr lvl="1"/>
            <a:r>
              <a:rPr lang="en-US" sz="2600" dirty="0"/>
              <a:t>for clear cell </a:t>
            </a:r>
            <a:r>
              <a:rPr lang="en-US" sz="2600" dirty="0" err="1"/>
              <a:t>adenoca</a:t>
            </a:r>
            <a:r>
              <a:rPr lang="en-US" sz="2600" dirty="0"/>
              <a:t> of the vagina, 78%, </a:t>
            </a:r>
          </a:p>
          <a:p>
            <a:r>
              <a:rPr lang="en-US" sz="2800" dirty="0"/>
              <a:t>The best prognosis: stage I &amp; II. </a:t>
            </a:r>
          </a:p>
          <a:p>
            <a:r>
              <a:rPr lang="en-US" sz="2800" dirty="0"/>
              <a:t>Melanoma</a:t>
            </a:r>
          </a:p>
          <a:p>
            <a:pPr lvl="1"/>
            <a:r>
              <a:rPr lang="en-US" sz="2600" dirty="0"/>
              <a:t>radical surgery; </a:t>
            </a:r>
          </a:p>
          <a:p>
            <a:pPr lvl="1"/>
            <a:r>
              <a:rPr lang="en-US" sz="2600" dirty="0"/>
              <a:t>RT: an alternative or adj therapy for specific clinical situations</a:t>
            </a:r>
          </a:p>
          <a:p>
            <a:endParaRPr lang="en-US" sz="2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23BAA4C-16A9-4C0F-B3B5-33F627E9B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44"/>
    </mc:Choice>
    <mc:Fallback xmlns="">
      <p:transition spd="slow" advTm="36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7CD40-7555-431D-A5D0-415C118D4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342"/>
            <a:ext cx="10515600" cy="727554"/>
          </a:xfrm>
        </p:spPr>
        <p:txBody>
          <a:bodyPr/>
          <a:lstStyle/>
          <a:p>
            <a:pPr algn="ctr"/>
            <a:r>
              <a:rPr lang="en-US" dirty="0"/>
              <a:t>Sarcoma botryoides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07D6E-FD7F-4A54-BDCF-CED43BBAF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09932"/>
            <a:ext cx="11216148" cy="5509404"/>
          </a:xfrm>
        </p:spPr>
        <p:txBody>
          <a:bodyPr>
            <a:noAutofit/>
          </a:bodyPr>
          <a:lstStyle/>
          <a:p>
            <a:r>
              <a:rPr lang="en-US" sz="2800" dirty="0"/>
              <a:t>embryonal rhabdomyosarcoma</a:t>
            </a:r>
          </a:p>
          <a:p>
            <a:r>
              <a:rPr lang="en-US" sz="2800" dirty="0"/>
              <a:t>rare tumor</a:t>
            </a:r>
          </a:p>
          <a:p>
            <a:r>
              <a:rPr lang="en-US" sz="2800" dirty="0"/>
              <a:t>mass of grape-like polyps protruding from the introitus of pediatric age patients. </a:t>
            </a:r>
          </a:p>
          <a:p>
            <a:r>
              <a:rPr lang="en-US" sz="2800" dirty="0"/>
              <a:t>It arises from the undifferentiated mesenchyme of the lamina propria of the anterior vaginal wall. </a:t>
            </a:r>
          </a:p>
          <a:p>
            <a:r>
              <a:rPr lang="en-US" sz="2800" dirty="0"/>
              <a:t>Bloody discharge is an associated symptom in these tumors. </a:t>
            </a:r>
          </a:p>
          <a:p>
            <a:r>
              <a:rPr lang="en-US" sz="2800" dirty="0"/>
              <a:t>The tumor spreads locally, although it may have distant </a:t>
            </a:r>
            <a:r>
              <a:rPr lang="en-US" sz="2800" dirty="0" err="1"/>
              <a:t>hematogeneous</a:t>
            </a:r>
            <a:r>
              <a:rPr lang="en-US" sz="2800" dirty="0"/>
              <a:t> metastases. </a:t>
            </a:r>
          </a:p>
          <a:p>
            <a:endParaRPr lang="en-US" sz="2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48C1867-1E8C-46DB-A8BB-B46F6B2B1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8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5"/>
    </mc:Choice>
    <mc:Fallback xmlns="">
      <p:transition spd="slow" advTm="27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E0380-BF6A-4171-8829-B0BAC00C8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234963"/>
            <a:ext cx="9404723" cy="749276"/>
          </a:xfrm>
        </p:spPr>
        <p:txBody>
          <a:bodyPr/>
          <a:lstStyle/>
          <a:p>
            <a:pPr algn="ctr"/>
            <a:r>
              <a:rPr lang="en-US" dirty="0"/>
              <a:t>Sarcoma botryoides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741CA-7713-4B0F-8856-22CE9D95C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42" y="1143000"/>
            <a:ext cx="11164529" cy="5368413"/>
          </a:xfrm>
        </p:spPr>
        <p:txBody>
          <a:bodyPr/>
          <a:lstStyle/>
          <a:p>
            <a:r>
              <a:rPr lang="en-US" sz="2800" dirty="0"/>
              <a:t>Combination CT prior to surgery appears to be effective</a:t>
            </a:r>
          </a:p>
          <a:p>
            <a:pPr lvl="1"/>
            <a:endParaRPr lang="en-US" sz="1000" dirty="0"/>
          </a:p>
          <a:p>
            <a:pPr lvl="1"/>
            <a:r>
              <a:rPr lang="en-US" sz="2400" dirty="0"/>
              <a:t>resulting in a marked reduction in tumor size</a:t>
            </a:r>
          </a:p>
          <a:p>
            <a:pPr lvl="1"/>
            <a:endParaRPr lang="en-US" sz="1000" dirty="0"/>
          </a:p>
          <a:p>
            <a:pPr lvl="1"/>
            <a:r>
              <a:rPr lang="en-US" sz="2400" dirty="0"/>
              <a:t>permits more conservative surgery </a:t>
            </a:r>
          </a:p>
          <a:p>
            <a:pPr lvl="1"/>
            <a:endParaRPr lang="en-US" sz="1000" dirty="0"/>
          </a:p>
          <a:p>
            <a:pPr lvl="1"/>
            <a:r>
              <a:rPr lang="en-US" sz="2400" dirty="0"/>
              <a:t>preserving as much bowel and bladder function as possible.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FD08CD-686D-413E-9DB8-209EDA9C4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7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32"/>
    </mc:Choice>
    <mc:Fallback xmlns="">
      <p:transition spd="slow" advTm="18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A29DC-7B8A-416A-B70D-35783C6E8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1" y="483080"/>
            <a:ext cx="11036059" cy="5946476"/>
          </a:xfrm>
        </p:spPr>
        <p:txBody>
          <a:bodyPr>
            <a:normAutofit/>
          </a:bodyPr>
          <a:lstStyle/>
          <a:p>
            <a:r>
              <a:rPr lang="en-US" sz="2800" dirty="0"/>
              <a:t>CLINICAL CASE</a:t>
            </a:r>
          </a:p>
          <a:p>
            <a:pPr lvl="1"/>
            <a:r>
              <a:rPr lang="en-US" sz="2400" dirty="0"/>
              <a:t>A 51-yr-old patient comes to see you secondary to vulvar itching. </a:t>
            </a:r>
          </a:p>
          <a:p>
            <a:pPr lvl="1"/>
            <a:r>
              <a:rPr lang="en-US" sz="2400" dirty="0"/>
              <a:t>She reports that it has been going on for about 5 months</a:t>
            </a:r>
          </a:p>
          <a:p>
            <a:pPr lvl="1"/>
            <a:r>
              <a:rPr lang="en-US" sz="2400" dirty="0"/>
              <a:t>she has tried over-the-counter vaginal preparations for yeast, but not helped </a:t>
            </a:r>
          </a:p>
          <a:p>
            <a:pPr lvl="1"/>
            <a:r>
              <a:rPr lang="en-US" sz="2400" dirty="0"/>
              <a:t>She even went to an urgent care clinic and obtained a prescription for metronidazole for bacterial vaginosis, but that too did not help. </a:t>
            </a:r>
          </a:p>
          <a:p>
            <a:pPr lvl="1"/>
            <a:r>
              <a:rPr lang="en-US" sz="2400" dirty="0"/>
              <a:t>On exam, you notice some erythema with a keyhole lesion on the perineal body</a:t>
            </a:r>
          </a:p>
          <a:p>
            <a:pPr lvl="1"/>
            <a:endParaRPr lang="en-US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B481C3-8CD9-4358-B28F-94F4D02F4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3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08"/>
    </mc:Choice>
    <mc:Fallback xmlns="">
      <p:transition spd="slow" advTm="25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B2441-65C3-46A5-BA67-3DC723090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052" y="789040"/>
            <a:ext cx="10950677" cy="5459360"/>
          </a:xfrm>
        </p:spPr>
        <p:txBody>
          <a:bodyPr>
            <a:normAutofit/>
          </a:bodyPr>
          <a:lstStyle/>
          <a:p>
            <a:r>
              <a:rPr lang="en-US" sz="2800" dirty="0"/>
              <a:t>CLINICAL FOLLOW-UP </a:t>
            </a:r>
          </a:p>
          <a:p>
            <a:pPr lvl="1"/>
            <a:r>
              <a:rPr lang="en-US" sz="2400" dirty="0"/>
              <a:t>You perform a vulvar biopsy, which shows lichen </a:t>
            </a:r>
            <a:r>
              <a:rPr lang="en-US" sz="2400" dirty="0" err="1"/>
              <a:t>sclerosus</a:t>
            </a:r>
            <a:r>
              <a:rPr lang="en-US" sz="2400" dirty="0"/>
              <a:t>. </a:t>
            </a:r>
          </a:p>
          <a:p>
            <a:pPr lvl="1"/>
            <a:r>
              <a:rPr lang="en-US" sz="2400" dirty="0"/>
              <a:t>You treat her with high-potency steroids for 3 months. </a:t>
            </a:r>
          </a:p>
          <a:p>
            <a:pPr lvl="1"/>
            <a:r>
              <a:rPr lang="en-US" sz="2400" dirty="0"/>
              <a:t>At that time, her symptoms have improved and her vulvar examination appears more normal.</a:t>
            </a:r>
          </a:p>
          <a:p>
            <a:r>
              <a:rPr lang="en-US" sz="2400" dirty="0"/>
              <a:t> </a:t>
            </a:r>
          </a:p>
          <a:p>
            <a:endParaRPr lang="en-US" sz="24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83F3AC-5737-4F96-B70E-8505ABCEE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2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44"/>
    </mc:Choice>
    <mc:Fallback xmlns="">
      <p:transition spd="slow" advTm="15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2A7C-2DFB-43E3-8C06-73D3DCC96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38773"/>
          </a:xfrm>
        </p:spPr>
        <p:txBody>
          <a:bodyPr/>
          <a:lstStyle/>
          <a:p>
            <a:pPr algn="ctr"/>
            <a:r>
              <a:rPr lang="en-US" dirty="0"/>
              <a:t>Abbreviations: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4286C-5198-4ED0-B33C-6CEB26817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Ph/Ex: Physical Exam</a:t>
            </a:r>
          </a:p>
          <a:p>
            <a:r>
              <a:rPr lang="en-US" dirty="0"/>
              <a:t>RF: risk factors</a:t>
            </a:r>
          </a:p>
          <a:p>
            <a:r>
              <a:rPr lang="en-US" dirty="0"/>
              <a:t>Tr: treatment</a:t>
            </a:r>
          </a:p>
          <a:p>
            <a:r>
              <a:rPr lang="en-US" dirty="0"/>
              <a:t>Ca: Cancer</a:t>
            </a:r>
          </a:p>
          <a:p>
            <a:r>
              <a:rPr lang="en-US" dirty="0"/>
              <a:t>Dx: Diagnosis</a:t>
            </a:r>
          </a:p>
          <a:p>
            <a:r>
              <a:rPr lang="en-US" dirty="0"/>
              <a:t>F/U: follow up</a:t>
            </a:r>
          </a:p>
          <a:p>
            <a:r>
              <a:rPr lang="en-US" dirty="0" err="1"/>
              <a:t>Cx</a:t>
            </a:r>
            <a:r>
              <a:rPr lang="en-US" dirty="0"/>
              <a:t>: cervix</a:t>
            </a:r>
          </a:p>
          <a:p>
            <a:r>
              <a:rPr lang="en-US" dirty="0"/>
              <a:t>Br: Breast</a:t>
            </a:r>
          </a:p>
          <a:p>
            <a:r>
              <a:rPr lang="en-US" dirty="0"/>
              <a:t>NML: normal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921BF90-4BF4-473D-8103-56FF0C326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4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5"/>
    </mc:Choice>
    <mc:Fallback xmlns="">
      <p:transition spd="slow" advTm="17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76AFCC-C366-4A90-BA2D-F2F3CC4B4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411" y="666899"/>
            <a:ext cx="6820619" cy="5002381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75FA6D-AC77-4AD1-B85F-ACCD618C2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6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95"/>
    </mc:Choice>
    <mc:Fallback>
      <p:transition spd="slow" advTm="16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7A43DE-9FFC-4165-8F00-2B961127A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8612" y="130482"/>
            <a:ext cx="10817524" cy="663262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77F08D-B23F-41A0-9A6F-DFF106E77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6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5"/>
    </mc:Choice>
    <mc:Fallback xmlns="">
      <p:transition spd="slow" advTm="14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10511</TotalTime>
  <Words>4853</Words>
  <Application>Microsoft Office PowerPoint</Application>
  <PresentationFormat>Widescreen</PresentationFormat>
  <Paragraphs>642</Paragraphs>
  <Slides>86</Slides>
  <Notes>0</Notes>
  <HiddenSlides>0</HiddenSlides>
  <MMClips>86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0" baseType="lpstr">
      <vt:lpstr>Arial</vt:lpstr>
      <vt:lpstr>Century Gothic</vt:lpstr>
      <vt:lpstr>Wingdings 3</vt:lpstr>
      <vt:lpstr>Ion</vt:lpstr>
      <vt:lpstr>Vulvar and vaginal neoplasia</vt:lpstr>
      <vt:lpstr>VULVAR NEOPLASMS </vt:lpstr>
      <vt:lpstr>Introduction</vt:lpstr>
      <vt:lpstr>Introduction</vt:lpstr>
      <vt:lpstr>Introduction</vt:lpstr>
      <vt:lpstr>Benign Vulvar Disease</vt:lpstr>
      <vt:lpstr>PowerPoint Presentation</vt:lpstr>
      <vt:lpstr>Lichen Sclerosus</vt:lpstr>
      <vt:lpstr>PowerPoint Presentation</vt:lpstr>
      <vt:lpstr>Lichen sclerosis…</vt:lpstr>
      <vt:lpstr>Lichen Sclerosis…</vt:lpstr>
      <vt:lpstr>Lichen Sclerosis…</vt:lpstr>
      <vt:lpstr>Lichen Sclerosis Treatment</vt:lpstr>
      <vt:lpstr>Lichen Simplex Chronicus </vt:lpstr>
      <vt:lpstr>Lichen Simplex Chronicus… </vt:lpstr>
      <vt:lpstr>Lichen Simplex Chronicus… </vt:lpstr>
      <vt:lpstr>Lichen Simplex Chronicus… </vt:lpstr>
      <vt:lpstr>Lichen Simplex Chronicus… </vt:lpstr>
      <vt:lpstr>Lichen planus</vt:lpstr>
      <vt:lpstr>Lichen planus</vt:lpstr>
      <vt:lpstr>Lichen planus</vt:lpstr>
      <vt:lpstr>Psoriasis</vt:lpstr>
      <vt:lpstr>Psoriasis</vt:lpstr>
      <vt:lpstr>Psoriasis Treatment</vt:lpstr>
      <vt:lpstr>Dermatitis</vt:lpstr>
      <vt:lpstr>Vulvar Dermatitis: (1-eczema)</vt:lpstr>
      <vt:lpstr>Vulvar Dermatitis: (1-eczema)</vt:lpstr>
      <vt:lpstr>Vulvar dermatitis: (2-seborrheic dermatitis)</vt:lpstr>
      <vt:lpstr>Vulvar dermatitis: (2-seborrheic dermatitis)</vt:lpstr>
      <vt:lpstr>Vulvar dermatitis: (2-seborrheic dermatitis)</vt:lpstr>
      <vt:lpstr>Vulvar Dermatitis Treatment</vt:lpstr>
      <vt:lpstr>PowerPoint Presentation</vt:lpstr>
      <vt:lpstr>Localized Vulvodynia </vt:lpstr>
      <vt:lpstr>Localized Vulvodynia </vt:lpstr>
      <vt:lpstr>Vestibular Glands</vt:lpstr>
      <vt:lpstr>Localized Vulvodynia </vt:lpstr>
      <vt:lpstr>Localized Vulvodynia treatment…</vt:lpstr>
      <vt:lpstr>Localized Vulvodynia treatment…</vt:lpstr>
      <vt:lpstr>Localized Vulvodynia treatment…</vt:lpstr>
      <vt:lpstr>Vulvar lesions:</vt:lpstr>
      <vt:lpstr>Vulvar lesions</vt:lpstr>
      <vt:lpstr>Vulvar lesions</vt:lpstr>
      <vt:lpstr>Vulvar lesions</vt:lpstr>
      <vt:lpstr>Vulvar lesions</vt:lpstr>
      <vt:lpstr>Vulvar lesions</vt:lpstr>
      <vt:lpstr>Vulvar lesions</vt:lpstr>
      <vt:lpstr>VIN</vt:lpstr>
      <vt:lpstr>Variation in appearance of VIN (A) Large, hypertrophic, pigmented lesion  (B) associated with erosive lichen planus  (C) isolated to the clitoris</vt:lpstr>
      <vt:lpstr>(Vulvar LSIL)</vt:lpstr>
      <vt:lpstr>Vulvar LSIL</vt:lpstr>
      <vt:lpstr>vulvar HSIL </vt:lpstr>
      <vt:lpstr>vulvar HSIL</vt:lpstr>
      <vt:lpstr>Vulvar HSIL</vt:lpstr>
      <vt:lpstr>Vulvar HSIL</vt:lpstr>
      <vt:lpstr>vulvar HSIL treatment</vt:lpstr>
      <vt:lpstr>VIN, Differentiated Type </vt:lpstr>
      <vt:lpstr>VIN, Differentiated Type </vt:lpstr>
      <vt:lpstr>Grading systems for VIN lesions</vt:lpstr>
      <vt:lpstr>PAGET DISEASE </vt:lpstr>
      <vt:lpstr>Paget disease of the vulva</vt:lpstr>
      <vt:lpstr>Paget disease. Large, pale cells of apocrine origin involving the surface epithelium</vt:lpstr>
      <vt:lpstr>Vulvar cancer </vt:lpstr>
      <vt:lpstr>Vulvar cancer</vt:lpstr>
      <vt:lpstr>Vulvar cancer</vt:lpstr>
      <vt:lpstr>Vulvar cancer</vt:lpstr>
      <vt:lpstr>FIGO 2009 staging of vulvar cancer</vt:lpstr>
      <vt:lpstr>Vulvar cancer</vt:lpstr>
      <vt:lpstr>Vulvar cancer</vt:lpstr>
      <vt:lpstr>Vulvar melanoma </vt:lpstr>
      <vt:lpstr>Carcinoma of the Bartholin Gland </vt:lpstr>
      <vt:lpstr>Vaginal disease</vt:lpstr>
      <vt:lpstr>Benign Vaginal Masses </vt:lpstr>
      <vt:lpstr>Vaginal Intraepithelial Neoplasia VAIN </vt:lpstr>
      <vt:lpstr>VAIN</vt:lpstr>
      <vt:lpstr>VAIN 3</vt:lpstr>
      <vt:lpstr>VAIN3</vt:lpstr>
      <vt:lpstr>VAIN 3</vt:lpstr>
      <vt:lpstr>VAIN3</vt:lpstr>
      <vt:lpstr>Vaginal Cancer </vt:lpstr>
      <vt:lpstr>Vaginal Cancer</vt:lpstr>
      <vt:lpstr>Sarcoma botryoides </vt:lpstr>
      <vt:lpstr>Sarcoma botryoides </vt:lpstr>
      <vt:lpstr>PowerPoint Presentation</vt:lpstr>
      <vt:lpstr>PowerPoint Presentation</vt:lpstr>
      <vt:lpstr>Abbreviations: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Vulvar and vaginal neoplasia</dc:title>
  <dc:creator>Farah Farzaneh</dc:creator>
  <cp:lastModifiedBy>Farah Farzaneh</cp:lastModifiedBy>
  <cp:revision>146</cp:revision>
  <dcterms:created xsi:type="dcterms:W3CDTF">2020-03-26T12:49:22Z</dcterms:created>
  <dcterms:modified xsi:type="dcterms:W3CDTF">2020-05-01T14:06:56Z</dcterms:modified>
</cp:coreProperties>
</file>