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19" r:id="rId3"/>
    <p:sldId id="257" r:id="rId4"/>
    <p:sldId id="303" r:id="rId5"/>
    <p:sldId id="305" r:id="rId6"/>
    <p:sldId id="258" r:id="rId7"/>
    <p:sldId id="306" r:id="rId8"/>
    <p:sldId id="261" r:id="rId9"/>
    <p:sldId id="259" r:id="rId10"/>
    <p:sldId id="307" r:id="rId11"/>
    <p:sldId id="320" r:id="rId12"/>
    <p:sldId id="308" r:id="rId13"/>
    <p:sldId id="260" r:id="rId14"/>
    <p:sldId id="309" r:id="rId15"/>
    <p:sldId id="263" r:id="rId16"/>
    <p:sldId id="262" r:id="rId17"/>
    <p:sldId id="310" r:id="rId18"/>
    <p:sldId id="280" r:id="rId19"/>
    <p:sldId id="265" r:id="rId20"/>
    <p:sldId id="267" r:id="rId21"/>
    <p:sldId id="288" r:id="rId22"/>
    <p:sldId id="311" r:id="rId23"/>
    <p:sldId id="312" r:id="rId24"/>
    <p:sldId id="321" r:id="rId25"/>
    <p:sldId id="270" r:id="rId26"/>
    <p:sldId id="271" r:id="rId27"/>
    <p:sldId id="274" r:id="rId28"/>
    <p:sldId id="275" r:id="rId29"/>
    <p:sldId id="277" r:id="rId30"/>
    <p:sldId id="278" r:id="rId31"/>
    <p:sldId id="279" r:id="rId32"/>
    <p:sldId id="281" r:id="rId33"/>
    <p:sldId id="282" r:id="rId34"/>
    <p:sldId id="302" r:id="rId35"/>
    <p:sldId id="283" r:id="rId36"/>
    <p:sldId id="284" r:id="rId37"/>
    <p:sldId id="313" r:id="rId38"/>
    <p:sldId id="286" r:id="rId39"/>
    <p:sldId id="289" r:id="rId40"/>
    <p:sldId id="314" r:id="rId41"/>
    <p:sldId id="315" r:id="rId42"/>
    <p:sldId id="290" r:id="rId43"/>
    <p:sldId id="287" r:id="rId44"/>
    <p:sldId id="317" r:id="rId45"/>
    <p:sldId id="285" r:id="rId46"/>
    <p:sldId id="292" r:id="rId47"/>
    <p:sldId id="293" r:id="rId48"/>
    <p:sldId id="294" r:id="rId49"/>
    <p:sldId id="296" r:id="rId50"/>
    <p:sldId id="322" r:id="rId51"/>
    <p:sldId id="297" r:id="rId52"/>
    <p:sldId id="298" r:id="rId53"/>
    <p:sldId id="299" r:id="rId54"/>
    <p:sldId id="300" r:id="rId55"/>
    <p:sldId id="318" r:id="rId56"/>
    <p:sldId id="304" r:id="rId57"/>
    <p:sldId id="301" r:id="rId58"/>
    <p:sldId id="32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3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1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612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2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13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4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6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6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0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0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C5C81F0-D106-4529-BB1C-5875C77415C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C1DDD-B4EF-450B-A52F-CAE9D4A1F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37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7BB9-7619-4078-949E-737C3DDD3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31520"/>
            <a:ext cx="8825658" cy="2460567"/>
          </a:xfrm>
        </p:spPr>
        <p:txBody>
          <a:bodyPr/>
          <a:lstStyle/>
          <a:p>
            <a:r>
              <a:rPr lang="en-US" dirty="0"/>
              <a:t>Cervical Neoplasia and Carcinoma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FBBF9-E7AB-4228-A1EF-CC795439E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219" y="3812628"/>
            <a:ext cx="9144000" cy="2460566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Dr Farah Farzaneh </a:t>
            </a:r>
          </a:p>
          <a:p>
            <a:r>
              <a:rPr lang="en-US" sz="1400" b="1" i="1" dirty="0">
                <a:solidFill>
                  <a:schemeClr val="tx1"/>
                </a:solidFill>
              </a:rPr>
              <a:t>OB &amp; Gyn, </a:t>
            </a:r>
          </a:p>
          <a:p>
            <a:r>
              <a:rPr lang="en-US" sz="1400" b="1" i="1" dirty="0">
                <a:solidFill>
                  <a:schemeClr val="tx1"/>
                </a:solidFill>
              </a:rPr>
              <a:t>Gyn-</a:t>
            </a:r>
            <a:r>
              <a:rPr lang="en-US" sz="1400" b="1" i="1" dirty="0" err="1">
                <a:solidFill>
                  <a:schemeClr val="tx1"/>
                </a:solidFill>
              </a:rPr>
              <a:t>ocology</a:t>
            </a:r>
            <a:r>
              <a:rPr lang="en-US" sz="1400" b="1" i="1" dirty="0">
                <a:solidFill>
                  <a:schemeClr val="tx1"/>
                </a:solidFill>
              </a:rPr>
              <a:t> Fellowship</a:t>
            </a:r>
          </a:p>
          <a:p>
            <a:r>
              <a:rPr lang="en-US" sz="1400" b="1" i="1" dirty="0">
                <a:solidFill>
                  <a:schemeClr val="tx1"/>
                </a:solidFill>
              </a:rPr>
              <a:t>SBMU/PGRC</a:t>
            </a:r>
          </a:p>
          <a:p>
            <a:r>
              <a:rPr lang="en-US" sz="1400" b="1" i="1" dirty="0">
                <a:solidFill>
                  <a:schemeClr val="tx1"/>
                </a:solidFill>
              </a:rPr>
              <a:t>Beckmann and Ling’s Ob &amp;Gyn 2019</a:t>
            </a:r>
          </a:p>
          <a:p>
            <a:r>
              <a:rPr lang="en-US" sz="1400" b="1" i="1" dirty="0" err="1">
                <a:solidFill>
                  <a:schemeClr val="tx1"/>
                </a:solidFill>
              </a:rPr>
              <a:t>CHAPTEr</a:t>
            </a:r>
            <a:r>
              <a:rPr lang="en-US" sz="1400" b="1" i="1" dirty="0">
                <a:solidFill>
                  <a:schemeClr val="tx1"/>
                </a:solidFill>
              </a:rPr>
              <a:t> 47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77CC9A-6375-4995-A43F-7FDA47F03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3"/>
    </mc:Choice>
    <mc:Fallback xmlns="">
      <p:transition spd="slow" advTm="2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88C83-5A61-4730-84E9-793D618B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15" y="171162"/>
            <a:ext cx="10515600" cy="5548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90D-3FC1-4AE6-91DD-9A9FE5DDB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48" y="809105"/>
            <a:ext cx="11781904" cy="5401137"/>
          </a:xfrm>
        </p:spPr>
        <p:txBody>
          <a:bodyPr>
            <a:noAutofit/>
          </a:bodyPr>
          <a:lstStyle/>
          <a:p>
            <a:r>
              <a:rPr lang="en-US" sz="2800" dirty="0"/>
              <a:t>Clinically important,</a:t>
            </a:r>
          </a:p>
          <a:p>
            <a:r>
              <a:rPr lang="en-US" sz="2800" dirty="0"/>
              <a:t>The site of &gt; 90% CIN </a:t>
            </a:r>
          </a:p>
          <a:p>
            <a:r>
              <a:rPr lang="en-US" sz="2800" dirty="0"/>
              <a:t>During childhood: </a:t>
            </a:r>
          </a:p>
          <a:p>
            <a:pPr lvl="1"/>
            <a:r>
              <a:rPr lang="en-US" sz="2600" dirty="0"/>
              <a:t>located just inside the ex </a:t>
            </a:r>
            <a:r>
              <a:rPr lang="en-US" sz="2600" dirty="0" err="1"/>
              <a:t>os</a:t>
            </a:r>
            <a:r>
              <a:rPr lang="en-US" sz="2600" dirty="0"/>
              <a:t>.</a:t>
            </a:r>
          </a:p>
          <a:p>
            <a:r>
              <a:rPr lang="en-US" sz="2800" dirty="0"/>
              <a:t>During puberty: </a:t>
            </a:r>
          </a:p>
          <a:p>
            <a:pPr lvl="1"/>
            <a:r>
              <a:rPr lang="en-US" sz="2600" dirty="0"/>
              <a:t>Influence of hormones&amp; the acidification of the vaginal environment</a:t>
            </a:r>
          </a:p>
          <a:p>
            <a:pPr lvl="2"/>
            <a:r>
              <a:rPr lang="en-US" sz="2400" dirty="0" err="1"/>
              <a:t>subcolumnar</a:t>
            </a:r>
            <a:r>
              <a:rPr lang="en-US" sz="2400" dirty="0"/>
              <a:t> cells undergo metaplasia, a process of transformation</a:t>
            </a:r>
          </a:p>
          <a:p>
            <a:endParaRPr lang="en-US" sz="2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CEC350-BFC1-4DBD-B902-AE4B499A7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0"/>
    </mc:Choice>
    <mc:Fallback xmlns="">
      <p:transition spd="slow" advTm="6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57D9-C09D-4064-9C26-18990186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93" y="159002"/>
            <a:ext cx="9839009" cy="727689"/>
          </a:xfrm>
        </p:spPr>
        <p:txBody>
          <a:bodyPr/>
          <a:lstStyle/>
          <a:p>
            <a:pPr algn="ctr"/>
            <a:r>
              <a:rPr lang="en-US" dirty="0"/>
              <a:t>SCJ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3D2C-EE98-4A79-889B-7DC11C6A2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958734"/>
            <a:ext cx="11405062" cy="5636029"/>
          </a:xfrm>
        </p:spPr>
        <p:txBody>
          <a:bodyPr>
            <a:normAutofit/>
          </a:bodyPr>
          <a:lstStyle/>
          <a:p>
            <a:r>
              <a:rPr lang="en-US" sz="2800" dirty="0"/>
              <a:t>The metaplasia of </a:t>
            </a:r>
            <a:r>
              <a:rPr lang="en-US" sz="2800" dirty="0" err="1"/>
              <a:t>subcolumnar</a:t>
            </a:r>
            <a:r>
              <a:rPr lang="en-US" sz="2800" dirty="0"/>
              <a:t> cells </a:t>
            </a:r>
          </a:p>
          <a:p>
            <a:pPr lvl="1"/>
            <a:r>
              <a:rPr lang="en-US" sz="2600" dirty="0"/>
              <a:t>causes the SCJ to “roll out,” or evert, from its prepubertal position inside the ex </a:t>
            </a:r>
            <a:r>
              <a:rPr lang="en-US" sz="2600" dirty="0" err="1"/>
              <a:t>os</a:t>
            </a:r>
            <a:r>
              <a:rPr lang="en-US" sz="2600" dirty="0"/>
              <a:t> to a position on the enlarged cx surface</a:t>
            </a:r>
          </a:p>
          <a:p>
            <a:pPr lvl="1"/>
            <a:endParaRPr lang="en-US" sz="2600" dirty="0"/>
          </a:p>
          <a:p>
            <a:r>
              <a:rPr lang="en-US" sz="2800" dirty="0"/>
              <a:t>Columnar epithelium is also rolled onto the cervical surface,</a:t>
            </a:r>
          </a:p>
          <a:p>
            <a:pPr lvl="1"/>
            <a:r>
              <a:rPr lang="en-US" sz="2600" dirty="0"/>
              <a:t> where it is exposed to vaginal secretions, irritants, and a changing hormonal milieu. </a:t>
            </a:r>
          </a:p>
          <a:p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E5E8DF-290A-4893-A67D-D6885B4CF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3"/>
    </mc:Choice>
    <mc:Fallback xmlns="">
      <p:transition spd="slow" advTm="2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BEE9-BA24-488D-AD03-F39B62EC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86" y="136834"/>
            <a:ext cx="9404723" cy="783107"/>
          </a:xfrm>
        </p:spPr>
        <p:txBody>
          <a:bodyPr/>
          <a:lstStyle/>
          <a:p>
            <a:pPr algn="ctr"/>
            <a:r>
              <a:rPr lang="en-US" dirty="0"/>
              <a:t>TZ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12C5-E8F7-49A4-A3C1-899290557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57" y="919941"/>
            <a:ext cx="11715404" cy="5514110"/>
          </a:xfrm>
        </p:spPr>
        <p:txBody>
          <a:bodyPr>
            <a:noAutofit/>
          </a:bodyPr>
          <a:lstStyle/>
          <a:p>
            <a:r>
              <a:rPr lang="en-US" sz="2400" dirty="0"/>
              <a:t>The area between the original SCJ (on ectocervix) and the active SCJ</a:t>
            </a:r>
          </a:p>
          <a:p>
            <a:pPr lvl="1"/>
            <a:r>
              <a:rPr lang="en-US" sz="2200" dirty="0"/>
              <a:t>As metaplasia continues, the metaplastic epithelium covers and eventually becomes indistinguishable from the original squamous  epithelium </a:t>
            </a:r>
          </a:p>
          <a:p>
            <a:r>
              <a:rPr lang="en-US" sz="2400" dirty="0"/>
              <a:t>Nabothian cysts:</a:t>
            </a:r>
          </a:p>
          <a:p>
            <a:pPr lvl="1"/>
            <a:r>
              <a:rPr lang="en-US" sz="2000" dirty="0"/>
              <a:t>Glands in the columnar epithelium trapped during this metaplastic activity by </a:t>
            </a:r>
            <a:r>
              <a:rPr lang="en-US" sz="2000" dirty="0" err="1"/>
              <a:t>sq</a:t>
            </a:r>
            <a:r>
              <a:rPr lang="en-US" sz="2000" dirty="0"/>
              <a:t> ep</a:t>
            </a:r>
          </a:p>
          <a:p>
            <a:pPr lvl="1"/>
            <a:r>
              <a:rPr lang="en-US" sz="2000" dirty="0"/>
              <a:t>No pathologic but, a normal consequence of the dynamic histology of the cx</a:t>
            </a:r>
            <a:r>
              <a:rPr lang="en-US" sz="2400" dirty="0"/>
              <a:t>.</a:t>
            </a:r>
          </a:p>
          <a:p>
            <a:r>
              <a:rPr lang="en-US" sz="2400" dirty="0"/>
              <a:t>The metaplastic cells within the TZ represent the newest and least mature cells in the cx, </a:t>
            </a:r>
          </a:p>
          <a:p>
            <a:pPr lvl="1"/>
            <a:r>
              <a:rPr lang="en-US" sz="2200" dirty="0"/>
              <a:t>most vulnerable to oncogenic change. </a:t>
            </a:r>
          </a:p>
          <a:p>
            <a:r>
              <a:rPr lang="en-US" sz="2400" dirty="0"/>
              <a:t>The rate of metaplasia is highest during adolescence and early pregnancy.</a:t>
            </a:r>
          </a:p>
          <a:p>
            <a:r>
              <a:rPr lang="en-US" sz="2400" dirty="0"/>
              <a:t> During perimenopause</a:t>
            </a:r>
          </a:p>
          <a:p>
            <a:pPr lvl="1"/>
            <a:r>
              <a:rPr lang="en-US" sz="2200" dirty="0"/>
              <a:t>the new SCJ recedes upward into the </a:t>
            </a:r>
            <a:r>
              <a:rPr lang="en-US" sz="2200" dirty="0" err="1"/>
              <a:t>endocx</a:t>
            </a:r>
            <a:r>
              <a:rPr lang="en-US" sz="2200" dirty="0"/>
              <a:t> canal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2E6E42-6B90-4A8E-96A5-F4901D706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64"/>
    </mc:Choice>
    <mc:Fallback xmlns="">
      <p:transition spd="slow" advTm="7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EE07-918B-4214-A612-FB9CF1C3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86" y="103584"/>
            <a:ext cx="9404723" cy="977071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locations of the TZ, the SCJ, during a woman’s lifetime. </a:t>
            </a:r>
            <a:r>
              <a:rPr lang="en-US" sz="2000" dirty="0"/>
              <a:t>The arrows: the active TZ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ADDFEC-68C4-459B-BF52-117896530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9" y="1479664"/>
            <a:ext cx="11431361" cy="503197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BFF3A8-0BB5-4E86-8DE3-D92EBD01B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6"/>
    </mc:Choice>
    <mc:Fallback xmlns="">
      <p:transition spd="slow" advTm="4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2886-1E7C-46F6-B094-822A946F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319"/>
          </a:xfrm>
        </p:spPr>
        <p:txBody>
          <a:bodyPr>
            <a:normAutofit fontScale="90000"/>
          </a:bodyPr>
          <a:lstStyle/>
          <a:p>
            <a:r>
              <a:rPr lang="en-US" dirty="0"/>
              <a:t>HPV infection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F3A6F-9EE9-44FE-BCD4-65674214B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654"/>
            <a:ext cx="10515600" cy="5412221"/>
          </a:xfrm>
        </p:spPr>
        <p:txBody>
          <a:bodyPr>
            <a:noAutofit/>
          </a:bodyPr>
          <a:lstStyle/>
          <a:p>
            <a:r>
              <a:rPr lang="en-US" sz="2800" dirty="0"/>
              <a:t>of cx cells may or may not result in neoplastic change</a:t>
            </a:r>
          </a:p>
          <a:p>
            <a:r>
              <a:rPr lang="en-US" sz="2800" dirty="0"/>
              <a:t>Most HPV infections are transient</a:t>
            </a:r>
          </a:p>
          <a:p>
            <a:pPr lvl="1"/>
            <a:r>
              <a:rPr lang="en-US" sz="2400" dirty="0"/>
              <a:t>The host’s immune system is able to eradicate the virus before it can cause neoplastic changes in cx cells</a:t>
            </a:r>
          </a:p>
          <a:p>
            <a:pPr lvl="1"/>
            <a:r>
              <a:rPr lang="en-US" sz="2400" dirty="0"/>
              <a:t>Several host or environmental factors act as cofactors.</a:t>
            </a:r>
          </a:p>
          <a:p>
            <a:pPr lvl="1"/>
            <a:r>
              <a:rPr lang="en-US" sz="2400" dirty="0"/>
              <a:t>If the HPV DNA is not integrated into the host genome</a:t>
            </a:r>
          </a:p>
          <a:p>
            <a:pPr lvl="2"/>
            <a:r>
              <a:rPr lang="en-US" sz="2000" dirty="0"/>
              <a:t>encapsulated virions are produced; histologically “</a:t>
            </a:r>
            <a:r>
              <a:rPr lang="en-US" sz="2000" dirty="0" err="1"/>
              <a:t>koilocytes</a:t>
            </a:r>
            <a:r>
              <a:rPr lang="en-US" sz="2000" dirty="0"/>
              <a:t>,” cells: </a:t>
            </a:r>
          </a:p>
          <a:p>
            <a:pPr lvl="3"/>
            <a:r>
              <a:rPr lang="en-US" sz="1800" dirty="0"/>
              <a:t>shrunken or withered-appearing nuclei surrounded by perinuclear clearing. </a:t>
            </a:r>
          </a:p>
          <a:p>
            <a:pPr lvl="1"/>
            <a:r>
              <a:rPr lang="en-US" sz="2400" dirty="0"/>
              <a:t>If HPV DNA is integrated into the host DNA</a:t>
            </a:r>
          </a:p>
          <a:p>
            <a:pPr lvl="2"/>
            <a:r>
              <a:rPr lang="en-US" sz="2000" dirty="0"/>
              <a:t>the expression of the cell’s regulatory genes may be altered, </a:t>
            </a:r>
          </a:p>
          <a:p>
            <a:pPr lvl="2"/>
            <a:r>
              <a:rPr lang="en-US" sz="2000" dirty="0"/>
              <a:t>leading to the transformation of the cells into intraepithelial lesions or ca</a:t>
            </a:r>
          </a:p>
          <a:p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762589-382F-4C29-BD60-733C1EE3C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42"/>
    </mc:Choice>
    <mc:Fallback xmlns="">
      <p:transition spd="slow" advTm="5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4CB6-EB78-4C65-9885-7F939945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5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Risk Factors for Cervical Neoplasia…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07350-DBD8-4FD3-A294-A54DCC47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224742"/>
            <a:ext cx="11377352" cy="5491942"/>
          </a:xfrm>
        </p:spPr>
        <p:txBody>
          <a:bodyPr>
            <a:noAutofit/>
          </a:bodyPr>
          <a:lstStyle/>
          <a:p>
            <a:r>
              <a:rPr lang="en-US" sz="2400" dirty="0"/>
              <a:t>&gt; 1 sexual P or a male sexual P who has had sex with&gt;1 p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intercourse at an early age (&lt;18 </a:t>
            </a:r>
            <a:r>
              <a:rPr lang="en-US" sz="2400" dirty="0" err="1"/>
              <a:t>yrs</a:t>
            </a:r>
            <a:r>
              <a:rPr lang="en-US" sz="2400" dirty="0"/>
              <a:t>) </a:t>
            </a:r>
          </a:p>
          <a:p>
            <a:r>
              <a:rPr lang="en-US" sz="2400" dirty="0"/>
              <a:t>Male sexual P who has had a sexual P with cx ca </a:t>
            </a:r>
          </a:p>
          <a:p>
            <a:r>
              <a:rPr lang="en-US" sz="2400" dirty="0"/>
              <a:t>Smoking </a:t>
            </a:r>
          </a:p>
          <a:p>
            <a:r>
              <a:rPr lang="en-US" sz="2400" dirty="0"/>
              <a:t>HIV infection</a:t>
            </a:r>
          </a:p>
          <a:p>
            <a:r>
              <a:rPr lang="en-US" sz="2400" dirty="0"/>
              <a:t>Organ (especially kidney) transplant </a:t>
            </a:r>
          </a:p>
          <a:p>
            <a:r>
              <a:rPr lang="en-US" sz="2400" dirty="0"/>
              <a:t>STI </a:t>
            </a:r>
          </a:p>
          <a:p>
            <a:r>
              <a:rPr lang="en-US" sz="2400" dirty="0"/>
              <a:t>DES exposure </a:t>
            </a:r>
          </a:p>
          <a:p>
            <a:r>
              <a:rPr lang="en-US" sz="2400" dirty="0"/>
              <a:t>Hx of cx ca or HG SIL</a:t>
            </a:r>
          </a:p>
          <a:p>
            <a:r>
              <a:rPr lang="en-US" sz="2400" dirty="0"/>
              <a:t>Infrequent or absent cx cytology screening tests</a:t>
            </a:r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DF6E8A-5ADB-49EC-AFA6-FD318A05E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2"/>
    </mc:Choice>
    <mc:Fallback xmlns="">
      <p:transition spd="slow" advTm="6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3164-9806-49B3-B6AC-28B9612E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28"/>
            <a:ext cx="10515600" cy="748780"/>
          </a:xfrm>
        </p:spPr>
        <p:txBody>
          <a:bodyPr/>
          <a:lstStyle/>
          <a:p>
            <a:pPr algn="ctr"/>
            <a:r>
              <a:rPr lang="en-US" dirty="0"/>
              <a:t>Risk Factors for cervical neoplasia…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E24E-9969-4804-BB3F-FF245C6E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953194"/>
            <a:ext cx="11260974" cy="5619402"/>
          </a:xfrm>
        </p:spPr>
        <p:txBody>
          <a:bodyPr>
            <a:noAutofit/>
          </a:bodyPr>
          <a:lstStyle/>
          <a:p>
            <a:r>
              <a:rPr lang="en-US" sz="2800" dirty="0"/>
              <a:t>immunosuppressed patients</a:t>
            </a:r>
          </a:p>
          <a:p>
            <a:pPr lvl="1"/>
            <a:r>
              <a:rPr lang="en-US" sz="2400" dirty="0"/>
              <a:t>HIV, organ transplant recipients, CRF, Hodgkin lymphoma</a:t>
            </a:r>
          </a:p>
          <a:p>
            <a:pPr lvl="1"/>
            <a:r>
              <a:rPr lang="en-US" sz="2400" dirty="0"/>
              <a:t>immunosuppressive therapy for other reasons. </a:t>
            </a:r>
          </a:p>
          <a:p>
            <a:r>
              <a:rPr lang="en-US" sz="2800" dirty="0"/>
              <a:t>Cigarette smoking</a:t>
            </a:r>
          </a:p>
          <a:p>
            <a:pPr lvl="1"/>
            <a:r>
              <a:rPr lang="en-US" sz="2400" dirty="0"/>
              <a:t>3.5 X among smokers vs nonsmokers</a:t>
            </a:r>
          </a:p>
          <a:p>
            <a:pPr lvl="2"/>
            <a:r>
              <a:rPr lang="en-US" sz="2000" dirty="0"/>
              <a:t>Carcinogens from cigarette smoke have been found in high concentrations in the cervical mucus of smokers: plausible biologic explanation for this association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intercourse at a young age </a:t>
            </a:r>
          </a:p>
          <a:p>
            <a:pPr lvl="1"/>
            <a:r>
              <a:rPr lang="en-US" sz="2400" dirty="0"/>
              <a:t>high rate of metaplasia that occurs in the TZ during adolescence</a:t>
            </a:r>
          </a:p>
          <a:p>
            <a:pPr lvl="1"/>
            <a:r>
              <a:rPr lang="en-US" sz="2400" dirty="0"/>
              <a:t>higher proportion of new or immature cervical cells in this region</a:t>
            </a:r>
          </a:p>
          <a:p>
            <a:pPr lvl="1"/>
            <a:r>
              <a:rPr lang="en-US" sz="2400" dirty="0"/>
              <a:t>Age of onset of screening is not affected by age of 1st intercourse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DFA3BC-EFDE-40CA-BE4D-943BAE5AA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4"/>
    </mc:Choice>
    <mc:Fallback xmlns="">
      <p:transition spd="slow" advTm="5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1D1FD-D066-49CE-A983-20AE994F2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71" y="598516"/>
            <a:ext cx="11283142" cy="5868786"/>
          </a:xfrm>
        </p:spPr>
        <p:txBody>
          <a:bodyPr>
            <a:noAutofit/>
          </a:bodyPr>
          <a:lstStyle/>
          <a:p>
            <a:r>
              <a:rPr lang="en-US" sz="2400" dirty="0"/>
              <a:t>Persistent HPV infection increases the risk of persistent or progressive cx dysplasia</a:t>
            </a:r>
          </a:p>
          <a:p>
            <a:r>
              <a:rPr lang="en-US" sz="2400" dirty="0"/>
              <a:t>HPV 16 is more likely to be persistent than other oncogenic HPV types.</a:t>
            </a:r>
          </a:p>
          <a:p>
            <a:r>
              <a:rPr lang="en-US" sz="2400" dirty="0"/>
              <a:t>the relative risks of genetic susceptibility to cx ca, are small.</a:t>
            </a:r>
          </a:p>
          <a:p>
            <a:r>
              <a:rPr lang="en-US" sz="2400" dirty="0"/>
              <a:t>the natural history of CIN still not completely understood. </a:t>
            </a:r>
          </a:p>
          <a:p>
            <a:r>
              <a:rPr lang="en-US" sz="2400" dirty="0"/>
              <a:t>LG lesions are necessary precursors to the HG lesions?</a:t>
            </a:r>
          </a:p>
          <a:p>
            <a:r>
              <a:rPr lang="en-US" sz="2400" dirty="0"/>
              <a:t>Many with CIN 2/3 without prior CIN 1 lesions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2D6E70-882C-4AE0-8388-3C58F4C97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60"/>
    </mc:Choice>
    <mc:Fallback xmlns="">
      <p:transition spd="slow" advTm="5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C319-E99D-4DB3-89C6-BA068399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2"/>
            <a:ext cx="10515600" cy="632403"/>
          </a:xfrm>
        </p:spPr>
        <p:txBody>
          <a:bodyPr/>
          <a:lstStyle/>
          <a:p>
            <a:pPr algn="ctr"/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438C7-E2C4-43FD-9528-D633C073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22" y="1014153"/>
            <a:ext cx="11393978" cy="5641571"/>
          </a:xfrm>
        </p:spPr>
        <p:txBody>
          <a:bodyPr>
            <a:normAutofit/>
          </a:bodyPr>
          <a:lstStyle/>
          <a:p>
            <a:r>
              <a:rPr lang="en-US" sz="2800" dirty="0"/>
              <a:t>To establish management guidelines that decrease the likelihood of progression of precursor lesions to more advanced lesions. </a:t>
            </a:r>
          </a:p>
          <a:p>
            <a:r>
              <a:rPr lang="en-US" sz="2800" dirty="0"/>
              <a:t>Established in 1988 and updated in 1991, 2001, and 2014, the Bethesda Classification outlines the various possible results of the cervical cytology test.</a:t>
            </a:r>
          </a:p>
          <a:p>
            <a:r>
              <a:rPr lang="en-US" sz="2800" dirty="0"/>
              <a:t>The Lower Anogenital Tract Squamous Terminology  (LATS) consensus  uses terminology similar to Bethesda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9B6CD1-E130-48A1-8D58-08B086C5A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6"/>
    </mc:Choice>
    <mc:Fallback xmlns="">
      <p:transition spd="slow" advTm="19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BEB728-2A14-459A-8750-2F8D58EFB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5"/>
            <a:ext cx="5913120" cy="6806249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393B427-3E1F-4A4A-B4B1-37C337216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01599"/>
            <a:ext cx="5913119" cy="6806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05483F-A31F-44ED-BA53-E93F5AFEE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9"/>
    </mc:Choice>
    <mc:Fallback xmlns="">
      <p:transition spd="slow" advTm="1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2A7C-2DFB-43E3-8C06-73D3DCC9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8773"/>
          </a:xfrm>
        </p:spPr>
        <p:txBody>
          <a:bodyPr/>
          <a:lstStyle/>
          <a:p>
            <a:pPr algn="ctr"/>
            <a:r>
              <a:rPr lang="en-US" dirty="0"/>
              <a:t>Abbreviations: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286C-5198-4ED0-B33C-6CEB26817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Ph/Ex: Physical Exam</a:t>
            </a:r>
          </a:p>
          <a:p>
            <a:r>
              <a:rPr lang="en-US" dirty="0"/>
              <a:t>RF: risk factors</a:t>
            </a:r>
          </a:p>
          <a:p>
            <a:r>
              <a:rPr lang="en-US" dirty="0"/>
              <a:t>Tr: treatment</a:t>
            </a:r>
          </a:p>
          <a:p>
            <a:r>
              <a:rPr lang="en-US" dirty="0"/>
              <a:t>Ca: Cancer</a:t>
            </a:r>
          </a:p>
          <a:p>
            <a:r>
              <a:rPr lang="en-US" dirty="0"/>
              <a:t>Dx: Diagnosis</a:t>
            </a:r>
          </a:p>
          <a:p>
            <a:r>
              <a:rPr lang="en-US" dirty="0"/>
              <a:t>F/U: follow up</a:t>
            </a:r>
          </a:p>
          <a:p>
            <a:r>
              <a:rPr lang="en-US" dirty="0" err="1"/>
              <a:t>Cx</a:t>
            </a:r>
            <a:r>
              <a:rPr lang="en-US" dirty="0"/>
              <a:t>: cervix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21BF90-4BF4-473D-8103-56FF0C326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5"/>
    </mc:Choice>
    <mc:Fallback xmlns="">
      <p:transition spd="slow" advTm="17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D886-ECCA-46D7-BDFA-5DD3725F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462" y="126827"/>
            <a:ext cx="11339212" cy="758451"/>
          </a:xfrm>
        </p:spPr>
        <p:txBody>
          <a:bodyPr/>
          <a:lstStyle/>
          <a:p>
            <a:pPr algn="ctr"/>
            <a:r>
              <a:rPr lang="en-US" sz="3600" dirty="0"/>
              <a:t>The classification used by the Bethesda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94892-C348-4C64-A818-B17506F9C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93" y="770314"/>
            <a:ext cx="11131475" cy="586324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Two epithelial lesions categories precancerous or cancerous</a:t>
            </a:r>
          </a:p>
          <a:p>
            <a:pPr lvl="1"/>
            <a:r>
              <a:rPr lang="en-US" sz="2400" dirty="0"/>
              <a:t>squamous lesions </a:t>
            </a:r>
          </a:p>
          <a:p>
            <a:pPr lvl="2"/>
            <a:r>
              <a:rPr lang="en-US" sz="2000" dirty="0"/>
              <a:t>Precancerous: </a:t>
            </a:r>
          </a:p>
          <a:p>
            <a:pPr lvl="3"/>
            <a:r>
              <a:rPr lang="en-US" sz="1800" dirty="0"/>
              <a:t>ASCs (ASC-US / ASC-H), LSILs, or HSILs</a:t>
            </a:r>
          </a:p>
          <a:p>
            <a:pPr lvl="2"/>
            <a:r>
              <a:rPr lang="en-US" sz="2000" dirty="0"/>
              <a:t>Cancerous: </a:t>
            </a:r>
          </a:p>
          <a:p>
            <a:pPr lvl="3"/>
            <a:r>
              <a:rPr lang="en-US" sz="1800" dirty="0"/>
              <a:t>invasive SCC</a:t>
            </a:r>
          </a:p>
          <a:p>
            <a:pPr lvl="1"/>
            <a:r>
              <a:rPr lang="en-US" sz="2400" dirty="0"/>
              <a:t>glandular lesions </a:t>
            </a:r>
          </a:p>
          <a:p>
            <a:pPr lvl="2"/>
            <a:r>
              <a:rPr lang="en-US" sz="2000" dirty="0"/>
              <a:t>Precancerous: </a:t>
            </a:r>
          </a:p>
          <a:p>
            <a:pPr lvl="3"/>
            <a:r>
              <a:rPr lang="en-US" sz="1800" dirty="0"/>
              <a:t>AGCs (</a:t>
            </a:r>
            <a:r>
              <a:rPr lang="en-US" sz="1800" dirty="0" err="1"/>
              <a:t>endocx</a:t>
            </a:r>
            <a:r>
              <a:rPr lang="en-US" sz="1800" dirty="0"/>
              <a:t>, endometrial, NOS); atypical, favor neoplastic; endocervical AIS</a:t>
            </a:r>
          </a:p>
          <a:p>
            <a:pPr lvl="2"/>
            <a:r>
              <a:rPr lang="en-US" sz="2000" dirty="0"/>
              <a:t>Cancerous:  </a:t>
            </a:r>
          </a:p>
          <a:p>
            <a:pPr lvl="3"/>
            <a:r>
              <a:rPr lang="en-US" sz="1800" dirty="0"/>
              <a:t>adenocarcinoma</a:t>
            </a:r>
          </a:p>
          <a:p>
            <a:r>
              <a:rPr lang="en-US" sz="2800" dirty="0"/>
              <a:t>LSIL encompasses HPV infection, mild dysplasia, or CIN 1. </a:t>
            </a:r>
          </a:p>
          <a:p>
            <a:r>
              <a:rPr lang="en-US" sz="2800" dirty="0"/>
              <a:t>HSIL encompasses CIN 2 and CIN 3(also designated CIS) </a:t>
            </a:r>
          </a:p>
          <a:p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8B81D6-1D2C-4DAA-8DFA-7206A210E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"/>
    </mc:Choice>
    <mc:Fallback xmlns="">
      <p:transition spd="slow" advTm="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0FC2-CDCB-4E67-9A8A-CBCECC39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451"/>
          </a:xfrm>
        </p:spPr>
        <p:txBody>
          <a:bodyPr/>
          <a:lstStyle/>
          <a:p>
            <a:pPr algn="ctr"/>
            <a:r>
              <a:rPr lang="en-US" sz="3200" dirty="0"/>
              <a:t>Comparison of </a:t>
            </a:r>
            <a:r>
              <a:rPr lang="en-US" sz="3200" dirty="0" err="1"/>
              <a:t>Cx</a:t>
            </a:r>
            <a:r>
              <a:rPr lang="en-US" sz="3200" dirty="0"/>
              <a:t> cytology descriptive </a:t>
            </a:r>
            <a:r>
              <a:rPr lang="en-US" sz="3200" dirty="0" err="1"/>
              <a:t>convenions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D031B3-1496-4C18-9C5A-EE3C45F70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" y="1123576"/>
            <a:ext cx="11194473" cy="562635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1AF349-64E7-4646-A30C-81BA0B101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6"/>
    </mc:Choice>
    <mc:Fallback xmlns="">
      <p:transition spd="slow" advTm="2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C3B1-81C1-47E4-95DC-8267A298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8804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of Ab </a:t>
            </a:r>
            <a:r>
              <a:rPr lang="en-US" dirty="0" err="1"/>
              <a:t>Cx</a:t>
            </a:r>
            <a:r>
              <a:rPr lang="en-US" dirty="0"/>
              <a:t> Cytology Test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5EE2-60F3-46B3-A469-E9BD1C8E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69" y="1374588"/>
            <a:ext cx="11388435" cy="5118286"/>
          </a:xfrm>
        </p:spPr>
        <p:txBody>
          <a:bodyPr>
            <a:normAutofit/>
          </a:bodyPr>
          <a:lstStyle/>
          <a:p>
            <a:r>
              <a:rPr lang="en-US" sz="2800" dirty="0"/>
              <a:t>If an abnormal cervical cytologic</a:t>
            </a:r>
          </a:p>
          <a:p>
            <a:pPr lvl="1"/>
            <a:r>
              <a:rPr lang="en-US" sz="2600" dirty="0"/>
              <a:t>Then vagina&amp; bimanual exam</a:t>
            </a:r>
          </a:p>
          <a:p>
            <a:pPr lvl="1"/>
            <a:r>
              <a:rPr lang="en-US" sz="2600" dirty="0"/>
              <a:t>To exclude the presence of invasive ca </a:t>
            </a:r>
          </a:p>
          <a:p>
            <a:r>
              <a:rPr lang="en-US" sz="2800" dirty="0"/>
              <a:t>For grading &amp; distribution of the abnormal SIL:</a:t>
            </a:r>
          </a:p>
          <a:p>
            <a:pPr lvl="1"/>
            <a:r>
              <a:rPr lang="en-US" sz="2600" dirty="0"/>
              <a:t>Or repeat cytology, </a:t>
            </a:r>
          </a:p>
          <a:p>
            <a:pPr lvl="1"/>
            <a:r>
              <a:rPr lang="en-US" sz="2600" dirty="0"/>
              <a:t>Or HR- HPV testing, </a:t>
            </a:r>
          </a:p>
          <a:p>
            <a:pPr lvl="1"/>
            <a:r>
              <a:rPr lang="en-US" sz="2600" dirty="0"/>
              <a:t>Or colposcopy with directed bx, </a:t>
            </a:r>
            <a:r>
              <a:rPr lang="en-US" sz="2600" dirty="0" err="1"/>
              <a:t>endocx</a:t>
            </a:r>
            <a:r>
              <a:rPr lang="en-US" sz="2600" dirty="0"/>
              <a:t> assessment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08663F-B766-4234-AE38-64046B65A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6"/>
    </mc:Choice>
    <mc:Fallback xmlns="">
      <p:transition spd="slow" advTm="3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0607-E464-4CCC-8EE6-029291DD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51" y="154536"/>
            <a:ext cx="10906297" cy="63240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Colposcopy+directed</a:t>
            </a:r>
            <a:r>
              <a:rPr lang="en-US" dirty="0"/>
              <a:t> </a:t>
            </a:r>
            <a:r>
              <a:rPr lang="en-US" dirty="0" err="1"/>
              <a:t>bx+endocx</a:t>
            </a:r>
            <a:r>
              <a:rPr lang="en-US" dirty="0"/>
              <a:t> assessment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239FE-4A06-4051-8F87-0ED35016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03" y="1064029"/>
            <a:ext cx="11262359" cy="5536276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standard of care &amp; the technique of choice for tr decisions</a:t>
            </a:r>
          </a:p>
          <a:p>
            <a:pPr lvl="1"/>
            <a:r>
              <a:rPr lang="en-US" sz="2800" dirty="0"/>
              <a:t>A colposcope is a binocular stereomicroscope </a:t>
            </a:r>
          </a:p>
          <a:p>
            <a:pPr lvl="1"/>
            <a:r>
              <a:rPr lang="en-US" sz="2800" dirty="0"/>
              <a:t>Variable magnification (usually 7× to 15×)</a:t>
            </a:r>
          </a:p>
          <a:p>
            <a:pPr lvl="1"/>
            <a:r>
              <a:rPr lang="en-US" sz="2800" dirty="0"/>
              <a:t>light source + a green filter to aid in the identification of ab-appearing blood vessels</a:t>
            </a:r>
          </a:p>
          <a:p>
            <a:pPr lvl="1"/>
            <a:r>
              <a:rPr lang="en-US" sz="2800" dirty="0"/>
              <a:t>Areas with changes consistent with dysplasia are identified, allowing directed bx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76CF9E-6659-4C4B-BB22-74D0A006A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5"/>
    </mc:Choice>
    <mc:Fallback xmlns="">
      <p:transition spd="slow" advTm="3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1DB8-65C3-4DBB-B98E-BD61EFD8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00" y="164543"/>
            <a:ext cx="10853162" cy="683355"/>
          </a:xfrm>
        </p:spPr>
        <p:txBody>
          <a:bodyPr/>
          <a:lstStyle/>
          <a:p>
            <a:pPr algn="ctr"/>
            <a:r>
              <a:rPr lang="en-US" sz="3600" dirty="0" err="1"/>
              <a:t>Colposcopy+directed</a:t>
            </a:r>
            <a:r>
              <a:rPr lang="en-US" sz="3600" dirty="0"/>
              <a:t> </a:t>
            </a:r>
            <a:r>
              <a:rPr lang="en-US" sz="3600" dirty="0" err="1"/>
              <a:t>bx+endocx</a:t>
            </a:r>
            <a:r>
              <a:rPr lang="en-US" sz="3600" dirty="0"/>
              <a:t>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24BF-99F6-4773-917A-06A0C121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03" y="1091738"/>
            <a:ext cx="11482646" cy="5486399"/>
          </a:xfrm>
        </p:spPr>
        <p:txBody>
          <a:bodyPr>
            <a:normAutofit/>
          </a:bodyPr>
          <a:lstStyle/>
          <a:p>
            <a:pPr lvl="1"/>
            <a:r>
              <a:rPr lang="en-US" sz="2800" dirty="0" err="1"/>
              <a:t>Colpo</a:t>
            </a:r>
            <a:r>
              <a:rPr lang="en-US" sz="2800" dirty="0"/>
              <a:t> criteria, such as white epithelium, abnormal vascular patterns, punctate lesions </a:t>
            </a:r>
          </a:p>
          <a:p>
            <a:pPr lvl="1"/>
            <a:r>
              <a:rPr lang="en-US" sz="2800" dirty="0"/>
              <a:t>To facilitate the exam, the cx is washed with a 3- 4% AA </a:t>
            </a:r>
          </a:p>
          <a:p>
            <a:pPr lvl="2"/>
            <a:r>
              <a:rPr lang="en-US" sz="2800" dirty="0"/>
              <a:t>dehydrates cells, so those with large nuclei (metaplasia, dysplasia, or HPV infection) to appear white. </a:t>
            </a:r>
          </a:p>
          <a:p>
            <a:pPr lvl="1"/>
            <a:r>
              <a:rPr lang="en-US" sz="2800" dirty="0"/>
              <a:t>Lesions usually appear with relatively discrete borders near the SCJ within 10-90 sec of AA application. </a:t>
            </a:r>
          </a:p>
          <a:p>
            <a:pPr lvl="1"/>
            <a:r>
              <a:rPr lang="en-US" sz="2800" dirty="0"/>
              <a:t>Tissue samples for bx can be collected; </a:t>
            </a:r>
          </a:p>
          <a:p>
            <a:pPr lvl="1"/>
            <a:r>
              <a:rPr lang="en-US" sz="2800" dirty="0"/>
              <a:t>N0. of samples obtained varying depending on the N0.&amp; severity of abnormal areas found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8202BF-974D-4BD4-8361-8EC6577C5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9"/>
    </mc:Choice>
    <mc:Fallback xmlns="">
      <p:transition spd="slow" advTm="2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91A6-0056-4586-8E48-E9AA9145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2296"/>
            <a:ext cx="11080376" cy="9471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Colposcopic</a:t>
            </a:r>
            <a:r>
              <a:rPr lang="en-US" sz="2800" dirty="0"/>
              <a:t> image of the cx. The white epithelium +coarse mosaic pattern of the underlying capillaries in this </a:t>
            </a:r>
            <a:r>
              <a:rPr lang="en-US" sz="2800" dirty="0" err="1"/>
              <a:t>colpophotograph</a:t>
            </a:r>
            <a:r>
              <a:rPr lang="en-US" sz="2800" dirty="0"/>
              <a:t>: CIN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2E988-88FD-47B8-AA74-BE230DC53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1246909"/>
            <a:ext cx="8490066" cy="543879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CC9852-08A7-4ECA-857A-C0099BA1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6"/>
    </mc:Choice>
    <mc:Fallback xmlns="">
      <p:transition spd="slow" advTm="1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35E1-F95E-4742-86D6-87BBC1E2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9001"/>
            <a:ext cx="9404723" cy="711064"/>
          </a:xfrm>
        </p:spPr>
        <p:txBody>
          <a:bodyPr/>
          <a:lstStyle/>
          <a:p>
            <a:pPr algn="ctr"/>
            <a:r>
              <a:rPr lang="en-US" dirty="0"/>
              <a:t>Colposcopy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49FEC-CFC1-4F79-AFEF-2D577991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88" y="1041862"/>
            <a:ext cx="11349644" cy="5569527"/>
          </a:xfrm>
        </p:spPr>
        <p:txBody>
          <a:bodyPr>
            <a:normAutofit/>
          </a:bodyPr>
          <a:lstStyle/>
          <a:p>
            <a:r>
              <a:rPr lang="en-US" sz="2800" dirty="0"/>
              <a:t>Satisfactory</a:t>
            </a:r>
          </a:p>
          <a:p>
            <a:pPr lvl="1"/>
            <a:r>
              <a:rPr lang="en-US" sz="2400" dirty="0"/>
              <a:t>Visualization of the entire SCJ</a:t>
            </a:r>
          </a:p>
          <a:p>
            <a:r>
              <a:rPr lang="en-US" sz="2800" dirty="0"/>
              <a:t>Unsatisfactory</a:t>
            </a:r>
          </a:p>
          <a:p>
            <a:pPr lvl="1"/>
            <a:r>
              <a:rPr lang="en-US" sz="2400" dirty="0"/>
              <a:t>If the SCJ is not visualized in its entirety</a:t>
            </a:r>
          </a:p>
          <a:p>
            <a:pPr lvl="1"/>
            <a:r>
              <a:rPr lang="en-US" sz="2400" dirty="0"/>
              <a:t>or if the margins of abnormal areas are not seen entirety</a:t>
            </a:r>
          </a:p>
          <a:p>
            <a:r>
              <a:rPr lang="en-US" sz="2800" dirty="0"/>
              <a:t>ECC: </a:t>
            </a:r>
          </a:p>
          <a:p>
            <a:pPr lvl="1"/>
            <a:r>
              <a:rPr lang="en-US" sz="2400" dirty="0"/>
              <a:t>a small curette to collect cells from the </a:t>
            </a:r>
            <a:r>
              <a:rPr lang="en-US" sz="2400" dirty="0" err="1"/>
              <a:t>endocx</a:t>
            </a:r>
            <a:r>
              <a:rPr lang="en-US" sz="2400" dirty="0"/>
              <a:t> canal. </a:t>
            </a:r>
          </a:p>
          <a:p>
            <a:pPr lvl="1"/>
            <a:r>
              <a:rPr lang="en-US" sz="2400" dirty="0"/>
              <a:t>An </a:t>
            </a:r>
            <a:r>
              <a:rPr lang="en-US" sz="2400" dirty="0" err="1"/>
              <a:t>endocx</a:t>
            </a:r>
            <a:r>
              <a:rPr lang="en-US" sz="2400" dirty="0"/>
              <a:t> brush can be used to retrieve additional cells dislodged in the curette specimen.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698FA3-DDD9-48A2-AD2E-D38A3748C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1"/>
    </mc:Choice>
    <mc:Fallback xmlns="">
      <p:transition spd="slow" advTm="3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1F8E6-3D1F-4B12-911F-6BA29547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HPV DNA Testing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B2CB-FC2F-4425-915A-BBA725626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69" y="1224742"/>
            <a:ext cx="11443855" cy="5373282"/>
          </a:xfrm>
        </p:spPr>
        <p:txBody>
          <a:bodyPr>
            <a:normAutofit/>
          </a:bodyPr>
          <a:lstStyle/>
          <a:p>
            <a:r>
              <a:rPr lang="en-US" sz="2800" dirty="0"/>
              <a:t>As an adj screening tool for cx neoplasia in women&gt; 30 yrs. </a:t>
            </a:r>
          </a:p>
          <a:p>
            <a:r>
              <a:rPr lang="en-US" sz="2800" dirty="0"/>
              <a:t>As a triage tool for ASC-US </a:t>
            </a:r>
          </a:p>
          <a:p>
            <a:r>
              <a:rPr lang="en-US" sz="2800" dirty="0"/>
              <a:t>In the management of </a:t>
            </a:r>
            <a:r>
              <a:rPr lang="en-US" sz="2800" dirty="0" err="1"/>
              <a:t>nonadolescent</a:t>
            </a:r>
            <a:r>
              <a:rPr lang="en-US" sz="2800" dirty="0"/>
              <a:t> women with LSIL.</a:t>
            </a:r>
          </a:p>
          <a:p>
            <a:r>
              <a:rPr lang="en-US" sz="2800" dirty="0"/>
              <a:t>To identify women whose cx cytology test results are caused by other, non–HPV-associated phenomena, (i.e. infection)</a:t>
            </a:r>
          </a:p>
          <a:p>
            <a:r>
              <a:rPr lang="en-US" sz="2800" dirty="0"/>
              <a:t>Also used in the initial workup of women with AGC.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CCD399-466B-4A68-AB0E-55D7D9EDF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8"/>
    </mc:Choice>
    <mc:Fallback xmlns="">
      <p:transition spd="slow" advTm="4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CAE7-5900-4800-86B7-8BC373C7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4"/>
            <a:ext cx="10515600" cy="715529"/>
          </a:xfrm>
        </p:spPr>
        <p:txBody>
          <a:bodyPr>
            <a:normAutofit fontScale="90000"/>
          </a:bodyPr>
          <a:lstStyle/>
          <a:p>
            <a:r>
              <a:rPr lang="en-US" dirty="0"/>
              <a:t> Management of women with ASCUS.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AD3AE-AD28-45B5-AA97-3C62D5A5B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903316"/>
            <a:ext cx="9149976" cy="5746866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2A3133-BC4C-4F42-B3A5-0828489AC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0"/>
    </mc:Choice>
    <mc:Fallback xmlns="">
      <p:transition spd="slow" advTm="2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90FC-776A-46DC-B932-A9E6596FB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14"/>
            <a:ext cx="10515600" cy="7315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LSIL: 3% of cx cytology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9A6B2-9021-4E80-AD4D-9939EBD7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88" y="1057834"/>
            <a:ext cx="9275482" cy="538997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B17EDE-E469-47B5-A3F0-E6E767F4C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5"/>
    </mc:Choice>
    <mc:Fallback xmlns="">
      <p:transition spd="slow" advTm="4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6F38-96CF-4CC7-9F36-E56B34FA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071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Students should be able to: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1CA74-301E-490C-AC6B-F8161BD0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327"/>
            <a:ext cx="10515600" cy="4874636"/>
          </a:xfrm>
        </p:spPr>
        <p:txBody>
          <a:bodyPr>
            <a:normAutofit fontScale="92500"/>
          </a:bodyPr>
          <a:lstStyle/>
          <a:p>
            <a:pPr lvl="1"/>
            <a:r>
              <a:rPr lang="en-US" sz="3200" dirty="0"/>
              <a:t>outline appropriate screening for cervical neoplasia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management of patients with abnormal screening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to discuss pathogenesis of cx ca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to identify RFs, common presenting signs/symptoms, Ph/Ex findings.</a:t>
            </a:r>
          </a:p>
          <a:p>
            <a:endParaRPr lang="en-US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CC417C-143F-4AD5-A377-742345AA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3"/>
    </mc:Choice>
    <mc:Fallback xmlns="">
      <p:transition spd="slow" advTm="3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3883-5649-4737-8DAE-FDCF7DEF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82" y="549835"/>
            <a:ext cx="10919012" cy="5627128"/>
          </a:xfrm>
        </p:spPr>
        <p:txBody>
          <a:bodyPr>
            <a:normAutofit/>
          </a:bodyPr>
          <a:lstStyle/>
          <a:p>
            <a:r>
              <a:rPr lang="en-US" sz="3200" dirty="0"/>
              <a:t>Pregnant women with LSIL </a:t>
            </a:r>
          </a:p>
          <a:p>
            <a:pPr lvl="1"/>
            <a:r>
              <a:rPr lang="en-US" sz="2800" dirty="0"/>
              <a:t>should not undergo ECC</a:t>
            </a:r>
          </a:p>
          <a:p>
            <a:pPr lvl="1"/>
            <a:endParaRPr lang="en-US" sz="800" dirty="0"/>
          </a:p>
          <a:p>
            <a:pPr lvl="1"/>
            <a:r>
              <a:rPr lang="en-US" sz="2800" dirty="0"/>
              <a:t>should not have &gt;1 colposcopy during pregnancy. </a:t>
            </a:r>
          </a:p>
          <a:p>
            <a:pPr lvl="1"/>
            <a:endParaRPr lang="en-US" sz="800" dirty="0"/>
          </a:p>
          <a:p>
            <a:pPr lvl="1"/>
            <a:r>
              <a:rPr lang="en-US" sz="2800" dirty="0" err="1"/>
              <a:t>colposcopic</a:t>
            </a:r>
            <a:r>
              <a:rPr lang="en-US" sz="2800" dirty="0"/>
              <a:t> bx only if there is strong clinical suspicion of ca</a:t>
            </a:r>
          </a:p>
          <a:p>
            <a:pPr lvl="1"/>
            <a:endParaRPr lang="en-US" sz="800" dirty="0"/>
          </a:p>
          <a:p>
            <a:pPr lvl="1"/>
            <a:r>
              <a:rPr lang="en-US" sz="2800" dirty="0"/>
              <a:t>The cx should be carefully inspected </a:t>
            </a:r>
            <a:r>
              <a:rPr lang="en-US" sz="2800" dirty="0" err="1"/>
              <a:t>colposcopically</a:t>
            </a:r>
            <a:endParaRPr lang="en-US" sz="2800" dirty="0"/>
          </a:p>
          <a:p>
            <a:pPr lvl="1"/>
            <a:endParaRPr lang="en-US" sz="800" dirty="0"/>
          </a:p>
          <a:p>
            <a:pPr lvl="1"/>
            <a:r>
              <a:rPr lang="en-US" sz="2800" dirty="0" err="1"/>
              <a:t>Colposcopic</a:t>
            </a:r>
            <a:r>
              <a:rPr lang="en-US" sz="2800" dirty="0"/>
              <a:t> exam can be deferred until at least 6 w following delivery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0975B5-AEBF-4ABF-A8AC-0A6EE3BA1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4223-832B-4F6F-B96C-DAB9F571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02" y="219962"/>
            <a:ext cx="10276813" cy="694438"/>
          </a:xfrm>
        </p:spPr>
        <p:txBody>
          <a:bodyPr>
            <a:normAutofit fontScale="90000"/>
          </a:bodyPr>
          <a:lstStyle/>
          <a:p>
            <a:r>
              <a:rPr lang="en-US" dirty="0"/>
              <a:t>Management of women with LSIL </a:t>
            </a:r>
            <a:r>
              <a:rPr lang="en-US" sz="2400" dirty="0"/>
              <a:t>(ASCCP)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FB61BE-BC88-46C1-99B6-FB1D1913C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6044" y="1191492"/>
            <a:ext cx="8102605" cy="56196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3028F0-6938-4572-83EA-E4AC7BA09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5"/>
    </mc:Choice>
    <mc:Fallback xmlns="">
      <p:transition spd="slow" advTm="4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F62C-7390-4A61-B5EC-4C8FDC93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Postmenopausal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A5497-6EF2-42E9-B265-53194014B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25" y="1402080"/>
            <a:ext cx="11571317" cy="4846319"/>
          </a:xfrm>
        </p:spPr>
        <p:txBody>
          <a:bodyPr>
            <a:noAutofit/>
          </a:bodyPr>
          <a:lstStyle/>
          <a:p>
            <a:r>
              <a:rPr lang="en-US" sz="2800" dirty="0"/>
              <a:t>If with LSIL</a:t>
            </a:r>
          </a:p>
          <a:p>
            <a:pPr lvl="1"/>
            <a:r>
              <a:rPr lang="en-US" sz="2400" dirty="0"/>
              <a:t>Earlier guidelines: repeat cytologic screening after tr with vaginal E cream</a:t>
            </a:r>
          </a:p>
          <a:p>
            <a:pPr lvl="1"/>
            <a:r>
              <a:rPr lang="en-US" sz="2400" dirty="0"/>
              <a:t>Current guidelines: LSIL and ASCUS same way as the general population</a:t>
            </a:r>
          </a:p>
          <a:p>
            <a:pPr marL="457200" lvl="1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At the age of 65 </a:t>
            </a:r>
            <a:r>
              <a:rPr lang="en-US" sz="2800" dirty="0" err="1"/>
              <a:t>yrs</a:t>
            </a:r>
            <a:r>
              <a:rPr lang="en-US" sz="2800" dirty="0"/>
              <a:t>, screening should be discontinued</a:t>
            </a:r>
          </a:p>
          <a:p>
            <a:pPr lvl="1"/>
            <a:r>
              <a:rPr lang="en-US" sz="2400" dirty="0"/>
              <a:t>If Hx of NML cx screening results</a:t>
            </a:r>
          </a:p>
          <a:p>
            <a:pPr lvl="1"/>
            <a:r>
              <a:rPr lang="en-US" sz="2400" dirty="0"/>
              <a:t>and no Hx of CIN 2 or higher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1C3FA-39EC-4B9D-8A76-98B6EFCA2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3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0"/>
    </mc:Choice>
    <mc:Fallback xmlns="">
      <p:transition spd="slow" advTm="3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1AC8-9C06-4C67-9B0B-350230BE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9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HSIL/ASC-H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200CC-E879-4E7D-BB59-859A8FC5D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31" y="1177365"/>
            <a:ext cx="11648901" cy="5390776"/>
          </a:xfrm>
        </p:spPr>
        <p:txBody>
          <a:bodyPr>
            <a:normAutofit/>
          </a:bodyPr>
          <a:lstStyle/>
          <a:p>
            <a:r>
              <a:rPr lang="en-US" sz="2800" dirty="0"/>
              <a:t>HSIL : 0.5% of all cx cytology test (US)</a:t>
            </a:r>
          </a:p>
          <a:p>
            <a:r>
              <a:rPr lang="en-US" sz="2800" dirty="0"/>
              <a:t>The rate of HSIL decreases with age. </a:t>
            </a:r>
          </a:p>
          <a:p>
            <a:r>
              <a:rPr lang="en-US" sz="2800" dirty="0"/>
              <a:t>CIN 2/3 is identified in 84-97% of women with HSIL</a:t>
            </a:r>
          </a:p>
          <a:p>
            <a:pPr lvl="1"/>
            <a:r>
              <a:rPr lang="en-US" sz="2800" dirty="0"/>
              <a:t>Immediate tr with LEEP</a:t>
            </a:r>
          </a:p>
          <a:p>
            <a:pPr lvl="1"/>
            <a:r>
              <a:rPr lang="en-US" sz="2800" dirty="0"/>
              <a:t>or </a:t>
            </a:r>
            <a:r>
              <a:rPr lang="en-US" sz="2800" dirty="0" err="1"/>
              <a:t>colposcopic</a:t>
            </a:r>
            <a:r>
              <a:rPr lang="en-US" sz="2800" dirty="0"/>
              <a:t> exam, followed by appropriate tr and F/U </a:t>
            </a:r>
          </a:p>
          <a:p>
            <a:r>
              <a:rPr lang="en-US" sz="2800" dirty="0"/>
              <a:t>Invasive ca is identified in 2% with HSIL. </a:t>
            </a:r>
          </a:p>
          <a:p>
            <a:r>
              <a:rPr lang="en-US" sz="2800" dirty="0"/>
              <a:t>ASC-H is evaluated by colposcopy </a:t>
            </a:r>
          </a:p>
          <a:p>
            <a:pPr lvl="1"/>
            <a:r>
              <a:rPr lang="en-US" sz="2800" dirty="0"/>
              <a:t>it carries a higher risk of underlying CIN 2 to CIN 3 lesions.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149595-03A5-4A17-B0E1-7A78C781D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5"/>
    </mc:Choice>
    <mc:Fallback xmlns="">
      <p:transition spd="slow" advTm="4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7648A-5250-42B7-A2A1-7CA80FE3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474"/>
          </a:xfrm>
        </p:spPr>
        <p:txBody>
          <a:bodyPr>
            <a:normAutofit fontScale="90000"/>
          </a:bodyPr>
          <a:lstStyle/>
          <a:p>
            <a:r>
              <a:rPr lang="en-US" dirty="0"/>
              <a:t>Management of women with ASC-H</a:t>
            </a:r>
            <a:br>
              <a:rPr lang="en-US" dirty="0"/>
            </a:br>
            <a:r>
              <a:rPr lang="en-US" sz="3100" dirty="0"/>
              <a:t> may vary if pregnant or ages 21-24 </a:t>
            </a:r>
            <a:r>
              <a:rPr lang="en-US" sz="3100" dirty="0" err="1"/>
              <a:t>yrs</a:t>
            </a:r>
            <a:endParaRPr lang="en-US" sz="31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6A2EC3-BC74-42FC-AB61-416C46214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7639" y="1750501"/>
            <a:ext cx="7557909" cy="44951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EB11F0-EDB5-4DFF-B74E-F0E3187C1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073C-043E-443C-9D23-872AA7EA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65" y="359148"/>
            <a:ext cx="10515600" cy="4476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Management of women with HSIL (ASCCP)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8DDEDE-97AB-4147-958B-BAD39B2E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71" y="1147659"/>
            <a:ext cx="8229600" cy="546041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8ED344-15C6-4470-9EEF-78DAD1FA4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1"/>
    </mc:Choice>
    <mc:Fallback>
      <p:transition spd="slow" advTm="3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DC99-DFE4-47AE-BB32-5EF67FBA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287"/>
          </a:xfrm>
        </p:spPr>
        <p:txBody>
          <a:bodyPr/>
          <a:lstStyle/>
          <a:p>
            <a:r>
              <a:rPr lang="en-US" sz="3600" dirty="0"/>
              <a:t>AGC and Other Glandular Abnormalities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EAC0-9C95-4ACF-BDF9-F95C1A76E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56" y="1451958"/>
            <a:ext cx="11349644" cy="5356802"/>
          </a:xfrm>
        </p:spPr>
        <p:txBody>
          <a:bodyPr>
            <a:normAutofit/>
          </a:bodyPr>
          <a:lstStyle/>
          <a:p>
            <a:r>
              <a:rPr lang="en-US" sz="2400" dirty="0"/>
              <a:t>0.4% of epithelial cell abnormalities</a:t>
            </a:r>
          </a:p>
          <a:p>
            <a:r>
              <a:rPr lang="en-US" sz="2400" dirty="0"/>
              <a:t>The risk associated with AGC is dramatically &gt; ASC. </a:t>
            </a:r>
          </a:p>
          <a:p>
            <a:r>
              <a:rPr lang="en-US" sz="2400" dirty="0"/>
              <a:t>The risk increases from AGC-NOS to AGC, favor neoplasia, to AIS</a:t>
            </a:r>
          </a:p>
          <a:p>
            <a:r>
              <a:rPr lang="en-US" sz="2400" dirty="0"/>
              <a:t>Women with AGC of any type </a:t>
            </a:r>
          </a:p>
          <a:p>
            <a:pPr lvl="1"/>
            <a:r>
              <a:rPr lang="en-US" sz="2400" dirty="0" err="1"/>
              <a:t>colposcopic</a:t>
            </a:r>
            <a:r>
              <a:rPr lang="en-US" sz="2400" dirty="0"/>
              <a:t> evaluation, HPV DNA testing, ECC.</a:t>
            </a:r>
          </a:p>
          <a:p>
            <a:r>
              <a:rPr lang="en-US" sz="2400" dirty="0"/>
              <a:t>If ≥ 35 </a:t>
            </a:r>
            <a:r>
              <a:rPr lang="en-US" sz="2400" dirty="0" err="1"/>
              <a:t>yrs</a:t>
            </a:r>
            <a:r>
              <a:rPr lang="en-US" sz="2400" dirty="0"/>
              <a:t> or is at risk for endometrial neoplasia (unexplained vaginal bleeding, chronic anovulation), endometrial sampling should be done </a:t>
            </a:r>
          </a:p>
          <a:p>
            <a:r>
              <a:rPr lang="en-US" sz="2400" dirty="0"/>
              <a:t>If atypical endometrial cells, an endometrial bx should be done&amp; ECC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F44B9E-77C5-4F44-9552-D30EAF3FA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98"/>
    </mc:Choice>
    <mc:Fallback>
      <p:transition spd="slow" advTm="5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5CF0-EDCA-4CAE-B444-5D72E571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494"/>
            <a:ext cx="10515600" cy="6765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Initial workup of women with AGC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63FAF-DE4A-44EF-A705-9BBB4E4C6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1147" y="1690687"/>
            <a:ext cx="8652516" cy="43198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C0B67F-493F-481D-A169-4587CE8D5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6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8"/>
    </mc:Choice>
    <mc:Fallback>
      <p:transition spd="slow" advTm="2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357BE-369E-4A71-9B20-C5EC55755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8" y="798022"/>
            <a:ext cx="10124902" cy="5450377"/>
          </a:xfrm>
        </p:spPr>
        <p:txBody>
          <a:bodyPr>
            <a:normAutofit/>
          </a:bodyPr>
          <a:lstStyle/>
          <a:p>
            <a:r>
              <a:rPr lang="en-US" sz="2400" dirty="0"/>
              <a:t>Knowledge of HPV status in women with AGC who do not have CIN 2 or CIN 3 or glandular neoplasia allows expedited triage:</a:t>
            </a:r>
          </a:p>
          <a:p>
            <a:pPr lvl="1"/>
            <a:r>
              <a:rPr lang="en-US" sz="2200" dirty="0" err="1"/>
              <a:t>cotesting</a:t>
            </a:r>
            <a:r>
              <a:rPr lang="en-US" sz="2200" dirty="0"/>
              <a:t> at 12 months. </a:t>
            </a:r>
          </a:p>
          <a:p>
            <a:pPr lvl="2"/>
            <a:r>
              <a:rPr lang="en-US" sz="2200" dirty="0"/>
              <a:t>If pos HPV or an ab cervical cytology: referred to colposcopy; </a:t>
            </a:r>
          </a:p>
          <a:p>
            <a:pPr lvl="2"/>
            <a:r>
              <a:rPr lang="en-US" sz="2200" dirty="0"/>
              <a:t>If neg on both tests: repeating </a:t>
            </a:r>
            <a:r>
              <a:rPr lang="en-US" sz="2200" dirty="0" err="1"/>
              <a:t>cotesting</a:t>
            </a:r>
            <a:r>
              <a:rPr lang="en-US" sz="2200" dirty="0"/>
              <a:t> after another 12 or 24 months from the original cervical cytology.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392960-A07C-45EB-8580-128F092CA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1"/>
    </mc:Choice>
    <mc:Fallback>
      <p:transition spd="slow" advTm="3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1246B-1089-4D0A-AF1D-B7655706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Ablative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3F6E-6700-4048-AD2D-0BF948960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4900"/>
            <a:ext cx="10515600" cy="5072063"/>
          </a:xfrm>
        </p:spPr>
        <p:txBody>
          <a:bodyPr>
            <a:noAutofit/>
          </a:bodyPr>
          <a:lstStyle/>
          <a:p>
            <a:r>
              <a:rPr lang="en-US" sz="2400" dirty="0"/>
              <a:t>Destroy the affected cervical tissue</a:t>
            </a:r>
          </a:p>
          <a:p>
            <a:endParaRPr lang="en-US" sz="2400" dirty="0"/>
          </a:p>
          <a:p>
            <a:pPr lvl="1"/>
            <a:r>
              <a:rPr lang="en-US" sz="2400" dirty="0"/>
              <a:t>Cryotherapy, laser ablation, electrofulguration, cold coagulation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all outpatient procedures, with regional anesthesia.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should be used only with an adequate colposcopy and appropriate correlation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Laser therapy is now only rarely performed in the US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97A65A-F017-4F8F-B40D-DE020FADD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8"/>
    </mc:Choice>
    <mc:Fallback>
      <p:transition spd="slow" advTm="4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A13C-C571-44D0-BCF3-0703AB4B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83429-C11F-4FE6-B351-BEF59610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241368"/>
            <a:ext cx="10853162" cy="5220392"/>
          </a:xfrm>
        </p:spPr>
        <p:txBody>
          <a:bodyPr>
            <a:normAutofit/>
          </a:bodyPr>
          <a:lstStyle/>
          <a:p>
            <a:r>
              <a:rPr lang="en-US" sz="2800" dirty="0"/>
              <a:t>Worldwide</a:t>
            </a:r>
          </a:p>
          <a:p>
            <a:pPr lvl="1"/>
            <a:r>
              <a:rPr lang="en-US" dirty="0" err="1"/>
              <a:t>Cx</a:t>
            </a:r>
            <a:r>
              <a:rPr lang="en-US" dirty="0"/>
              <a:t> Ca is the 4</a:t>
            </a:r>
            <a:r>
              <a:rPr lang="en-US" baseline="30000" dirty="0"/>
              <a:t>th</a:t>
            </a:r>
            <a:r>
              <a:rPr lang="en-US" dirty="0"/>
              <a:t> most common ca among women (after breast, colon, lung) </a:t>
            </a:r>
          </a:p>
          <a:p>
            <a:pPr lvl="1"/>
            <a:r>
              <a:rPr lang="en-US" dirty="0"/>
              <a:t>The most common cause of mortality from gyn-ca,&gt; 250,000 deaths/</a:t>
            </a:r>
            <a:r>
              <a:rPr lang="en-US" dirty="0" err="1"/>
              <a:t>yr</a:t>
            </a:r>
            <a:endParaRPr lang="en-US" dirty="0"/>
          </a:p>
          <a:p>
            <a:pPr lvl="1"/>
            <a:endParaRPr lang="en-US" dirty="0"/>
          </a:p>
          <a:p>
            <a:r>
              <a:rPr lang="en-US" sz="2800" dirty="0"/>
              <a:t>USA:</a:t>
            </a:r>
          </a:p>
          <a:p>
            <a:pPr lvl="1"/>
            <a:r>
              <a:rPr lang="en-US" dirty="0"/>
              <a:t>The incidence&amp; mortality from cx ca have decreased in the past several decades </a:t>
            </a:r>
          </a:p>
          <a:p>
            <a:r>
              <a:rPr lang="en-US" dirty="0"/>
              <a:t>In countries where cytologic screening is not widely available, cx ca remains common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9B76C3-7E0B-478C-9063-CB02A43F3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0"/>
    </mc:Choice>
    <mc:Fallback xmlns="">
      <p:transition spd="slow" advTm="5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321E-BE0E-4C23-959D-81632E55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6"/>
            <a:ext cx="10515600" cy="6926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Cryotherapy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90F7-8F3A-4594-94B2-17D5301F9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174864"/>
            <a:ext cx="11305309" cy="5281353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/>
              <a:t>Outpatient method used to treat persistent CIN 1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sz="2800" dirty="0"/>
              <a:t>The procedure involves covering the SCJ and all identified lesions</a:t>
            </a:r>
          </a:p>
          <a:p>
            <a:pPr lvl="2"/>
            <a:endParaRPr lang="en-US" sz="2800" dirty="0"/>
          </a:p>
          <a:p>
            <a:pPr lvl="1"/>
            <a:r>
              <a:rPr lang="en-US" sz="2800" dirty="0"/>
              <a:t>3min freeze followed by a 5-min thaw, with a repeat 3-min freeze</a:t>
            </a:r>
          </a:p>
          <a:p>
            <a:pPr lvl="2"/>
            <a:endParaRPr lang="en-US" sz="800" dirty="0"/>
          </a:p>
          <a:p>
            <a:pPr lvl="2"/>
            <a:r>
              <a:rPr lang="en-US" sz="2300" dirty="0"/>
              <a:t>Healing after cryotherapy may take up to 4 or 5 weeks</a:t>
            </a:r>
          </a:p>
          <a:p>
            <a:pPr lvl="3"/>
            <a:endParaRPr lang="en-US" sz="2300" dirty="0"/>
          </a:p>
          <a:p>
            <a:pPr lvl="2"/>
            <a:r>
              <a:rPr lang="en-US" sz="2300" dirty="0"/>
              <a:t>Profuse watery discharge often mixed with necrotic cellular debris</a:t>
            </a:r>
          </a:p>
          <a:p>
            <a:pPr lvl="3"/>
            <a:endParaRPr lang="en-US" sz="2300" dirty="0"/>
          </a:p>
          <a:p>
            <a:pPr lvl="2"/>
            <a:r>
              <a:rPr lang="en-US" sz="2300" dirty="0"/>
              <a:t>A F/U cx cytology test is usually performed 12 w following the freezing</a:t>
            </a:r>
          </a:p>
          <a:p>
            <a:pPr lvl="3"/>
            <a:endParaRPr lang="en-US" sz="2300" dirty="0"/>
          </a:p>
          <a:p>
            <a:pPr lvl="2"/>
            <a:r>
              <a:rPr lang="en-US" sz="2300" dirty="0"/>
              <a:t>The cure rate for CIN 1 using this technique approaches 90% to 95%.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C5CEED-C4E0-4493-A33F-67E55E956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9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2"/>
    </mc:Choice>
    <mc:Fallback>
      <p:transition spd="slow" advTm="5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A95D-6AD2-47ED-9662-16448DE5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7888"/>
          </a:xfrm>
        </p:spPr>
        <p:txBody>
          <a:bodyPr/>
          <a:lstStyle/>
          <a:p>
            <a:pPr algn="ctr"/>
            <a:r>
              <a:rPr lang="en-US" dirty="0"/>
              <a:t>Excisional Methods…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2BA98-1235-487E-888B-E3638352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375"/>
            <a:ext cx="10515600" cy="4700588"/>
          </a:xfrm>
        </p:spPr>
        <p:txBody>
          <a:bodyPr>
            <a:normAutofit/>
          </a:bodyPr>
          <a:lstStyle/>
          <a:p>
            <a:r>
              <a:rPr lang="en-US" sz="2400" dirty="0"/>
              <a:t>Remove the affected tissue </a:t>
            </a:r>
          </a:p>
          <a:p>
            <a:r>
              <a:rPr lang="en-US" sz="2400" dirty="0"/>
              <a:t>Are performed under regional or GA</a:t>
            </a:r>
          </a:p>
          <a:p>
            <a:r>
              <a:rPr lang="en-US" sz="2400" dirty="0"/>
              <a:t>Provide a specimen for pathologic evaluation. </a:t>
            </a:r>
          </a:p>
          <a:p>
            <a:r>
              <a:rPr lang="en-US" sz="2400" dirty="0"/>
              <a:t>Procedures:</a:t>
            </a:r>
          </a:p>
          <a:p>
            <a:pPr lvl="1"/>
            <a:r>
              <a:rPr lang="en-US" sz="2000" dirty="0"/>
              <a:t>Cold knife conization (CKC),</a:t>
            </a:r>
          </a:p>
          <a:p>
            <a:pPr lvl="1"/>
            <a:r>
              <a:rPr lang="en-US" sz="2000" dirty="0"/>
              <a:t>LEEP (large loop excision of the transformation zone [LLETZ]), </a:t>
            </a:r>
          </a:p>
          <a:p>
            <a:pPr lvl="1"/>
            <a:r>
              <a:rPr lang="en-US" sz="2000" dirty="0"/>
              <a:t>Laser conization</a:t>
            </a:r>
          </a:p>
          <a:p>
            <a:pPr lvl="1"/>
            <a:r>
              <a:rPr lang="en-US" sz="2000" dirty="0"/>
              <a:t>Electrosurgical needle conization. 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CC168A-463A-4D7D-AF81-55978CC93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9"/>
    </mc:Choice>
    <mc:Fallback>
      <p:transition spd="slow" advTm="2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55D5-2379-4C8E-AE4F-81C52282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013"/>
          </a:xfrm>
        </p:spPr>
        <p:txBody>
          <a:bodyPr/>
          <a:lstStyle/>
          <a:p>
            <a:pPr algn="ctr"/>
            <a:r>
              <a:rPr lang="en-US" dirty="0"/>
              <a:t>Excisional methods…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43FAD-CC81-4CDF-87F9-8D0AFB22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925"/>
            <a:ext cx="10515600" cy="4872038"/>
          </a:xfrm>
        </p:spPr>
        <p:txBody>
          <a:bodyPr>
            <a:normAutofit/>
          </a:bodyPr>
          <a:lstStyle/>
          <a:p>
            <a:r>
              <a:rPr lang="en-US" sz="2400" dirty="0"/>
              <a:t>Conization: the extent depends on the ECC (pos or neg) </a:t>
            </a:r>
          </a:p>
          <a:p>
            <a:r>
              <a:rPr lang="en-US" sz="2400" dirty="0"/>
              <a:t>LEEP: thermal damage, obscuring the histology. </a:t>
            </a:r>
          </a:p>
          <a:p>
            <a:r>
              <a:rPr lang="en-US" sz="2400" dirty="0"/>
              <a:t>Thermal damage not a problem if </a:t>
            </a:r>
            <a:r>
              <a:rPr lang="en-US" sz="2400" dirty="0" err="1"/>
              <a:t>sq</a:t>
            </a:r>
            <a:r>
              <a:rPr lang="en-US" sz="2400" dirty="0"/>
              <a:t> epithelial abnormalities,</a:t>
            </a:r>
          </a:p>
          <a:p>
            <a:r>
              <a:rPr lang="en-US" sz="2400" dirty="0"/>
              <a:t>In cases of glandular abnormalities, CKC may be more appropriate </a:t>
            </a:r>
          </a:p>
          <a:p>
            <a:r>
              <a:rPr lang="en-US" sz="2400" dirty="0"/>
              <a:t>If the margins pos; repeat conization or close F/U </a:t>
            </a:r>
          </a:p>
          <a:p>
            <a:pPr lvl="1"/>
            <a:r>
              <a:rPr lang="en-US" sz="2400" dirty="0"/>
              <a:t>If the margins are positive for a HG lesion or CIS, </a:t>
            </a:r>
          </a:p>
          <a:p>
            <a:pPr lvl="2"/>
            <a:r>
              <a:rPr lang="en-US" sz="2000" dirty="0"/>
              <a:t>no desire for future childbearing: hysterectomy,</a:t>
            </a:r>
          </a:p>
          <a:p>
            <a:pPr lvl="2"/>
            <a:r>
              <a:rPr lang="en-US" sz="2000" dirty="0"/>
              <a:t>to preserve her fertility, </a:t>
            </a:r>
            <a:r>
              <a:rPr lang="en-US" sz="2000" dirty="0" err="1"/>
              <a:t>colpo</a:t>
            </a:r>
            <a:r>
              <a:rPr lang="en-US" sz="2000" dirty="0"/>
              <a:t> + ECC and HPV DNA testing </a:t>
            </a:r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808BCC-B577-4176-B215-2B0416E47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51"/>
    </mc:Choice>
    <mc:Fallback>
      <p:transition spd="slow" advTm="7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4B84-390C-4F5A-9F37-27AB9BF3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45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C4F8-65D0-41CA-B6A1-B8457222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513"/>
            <a:ext cx="10515600" cy="5124450"/>
          </a:xfrm>
        </p:spPr>
        <p:txBody>
          <a:bodyPr>
            <a:normAutofit/>
          </a:bodyPr>
          <a:lstStyle/>
          <a:p>
            <a:r>
              <a:rPr lang="en-US" sz="3200" dirty="0"/>
              <a:t>After treatment of CIN </a:t>
            </a:r>
          </a:p>
          <a:p>
            <a:endParaRPr lang="en-US" sz="3200" dirty="0"/>
          </a:p>
          <a:p>
            <a:r>
              <a:rPr lang="en-US" sz="3200" dirty="0"/>
              <a:t>F/U co-testing at 12 and 24 months</a:t>
            </a:r>
          </a:p>
          <a:p>
            <a:endParaRPr lang="en-US" sz="800" dirty="0"/>
          </a:p>
          <a:p>
            <a:pPr lvl="1"/>
            <a:r>
              <a:rPr lang="en-US" sz="2800" dirty="0"/>
              <a:t>If NML, </a:t>
            </a:r>
          </a:p>
          <a:p>
            <a:pPr lvl="2"/>
            <a:r>
              <a:rPr lang="en-US" sz="2400" dirty="0"/>
              <a:t>repeat </a:t>
            </a:r>
            <a:r>
              <a:rPr lang="en-US" sz="2400" dirty="0" err="1"/>
              <a:t>cotest</a:t>
            </a:r>
            <a:r>
              <a:rPr lang="en-US" sz="2400" dirty="0"/>
              <a:t> is 3 </a:t>
            </a:r>
            <a:r>
              <a:rPr lang="en-US" sz="2400" dirty="0" err="1"/>
              <a:t>yrs</a:t>
            </a:r>
            <a:r>
              <a:rPr lang="en-US" sz="2400" dirty="0"/>
              <a:t> after tr and then to routine testing for at least 20 yrs.</a:t>
            </a:r>
          </a:p>
          <a:p>
            <a:pPr marL="914400" lvl="2" indent="0">
              <a:buNone/>
            </a:pPr>
            <a:r>
              <a:rPr lang="en-US" sz="2400" dirty="0"/>
              <a:t> </a:t>
            </a:r>
          </a:p>
          <a:p>
            <a:pPr lvl="1"/>
            <a:r>
              <a:rPr lang="en-US" sz="2800" dirty="0"/>
              <a:t>If any of the F/U testing abnormal:</a:t>
            </a:r>
          </a:p>
          <a:p>
            <a:pPr lvl="2"/>
            <a:r>
              <a:rPr lang="en-US" sz="2400" dirty="0" err="1"/>
              <a:t>colpo</a:t>
            </a:r>
            <a:r>
              <a:rPr lang="en-US" sz="2400" dirty="0"/>
              <a:t> + ECC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4D8C40-29CC-47BF-999C-1455866D3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8"/>
    </mc:Choice>
    <mc:Fallback>
      <p:transition spd="slow" advTm="3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5BB8-4AB9-4E80-984E-B6498186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675"/>
            <a:ext cx="10515600" cy="7540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CERVICAL CARCINOMA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E430-8C7B-4121-B2D5-0F70927E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64029"/>
            <a:ext cx="11377353" cy="5381106"/>
          </a:xfrm>
        </p:spPr>
        <p:txBody>
          <a:bodyPr>
            <a:noAutofit/>
          </a:bodyPr>
          <a:lstStyle/>
          <a:p>
            <a:r>
              <a:rPr lang="en-US" sz="2400" dirty="0"/>
              <a:t>Between 1950 -1992, the death rate from </a:t>
            </a:r>
            <a:r>
              <a:rPr lang="en-US" sz="2400" dirty="0" err="1"/>
              <a:t>Cx</a:t>
            </a:r>
            <a:r>
              <a:rPr lang="en-US" sz="2400" dirty="0"/>
              <a:t> Ca declined by 74%. </a:t>
            </a:r>
          </a:p>
          <a:p>
            <a:r>
              <a:rPr lang="en-US" sz="2400" dirty="0"/>
              <a:t>Due to cervical cytology cancer screening</a:t>
            </a:r>
          </a:p>
          <a:p>
            <a:r>
              <a:rPr lang="en-US" sz="2400" dirty="0"/>
              <a:t>The death rate continues to decline by approximately 4% /yr. </a:t>
            </a:r>
          </a:p>
          <a:p>
            <a:r>
              <a:rPr lang="en-US" sz="2400" dirty="0"/>
              <a:t>The average age at diagnosis 50 </a:t>
            </a:r>
            <a:r>
              <a:rPr lang="en-US" sz="2400" dirty="0" err="1"/>
              <a:t>yrs</a:t>
            </a:r>
            <a:endParaRPr lang="en-US" sz="2400" dirty="0"/>
          </a:p>
          <a:p>
            <a:r>
              <a:rPr lang="en-US" sz="2400" dirty="0"/>
              <a:t>Advanced CIN precedes invasive carcinoma by approximately 10 years </a:t>
            </a:r>
          </a:p>
          <a:p>
            <a:r>
              <a:rPr lang="en-US" sz="2400" dirty="0"/>
              <a:t>The etiology HPV in&gt; 90% </a:t>
            </a:r>
          </a:p>
          <a:p>
            <a:r>
              <a:rPr lang="en-US" sz="2400" dirty="0"/>
              <a:t>The two major histologic types: SCCs 80% and adenocarcinomas 15%.</a:t>
            </a:r>
          </a:p>
          <a:p>
            <a:r>
              <a:rPr lang="en-US" sz="2400" dirty="0" err="1"/>
              <a:t>Tne</a:t>
            </a:r>
            <a:r>
              <a:rPr lang="en-US" sz="2400" dirty="0"/>
              <a:t> rest 5%: </a:t>
            </a:r>
            <a:r>
              <a:rPr lang="en-US" sz="2400" dirty="0" err="1"/>
              <a:t>histologies</a:t>
            </a:r>
            <a:r>
              <a:rPr lang="en-US" sz="2400" dirty="0"/>
              <a:t> different from SCC and adenocarcinoma.</a:t>
            </a:r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125B91-94D8-4022-BB70-B58363E6D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6058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0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99"/>
    </mc:Choice>
    <mc:Fallback>
      <p:transition spd="slow" advTm="7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C3C9-AFE9-4504-B10C-E8FD26BA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Spread patterns of cervical carcinoma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0B157-9528-43D5-929B-6DDD09906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2" y="1143933"/>
            <a:ext cx="6520329" cy="534894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8A4F26-1D39-4F92-83E9-732BFC170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8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11"/>
    </mc:Choice>
    <mc:Fallback>
      <p:transition spd="slow" advTm="2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2055F-2F96-4549-B2C0-3184274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2" y="143452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Signs and Symptoms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2195-019E-4D84-83CF-1EF1623C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02" y="986443"/>
            <a:ext cx="11754195" cy="5624946"/>
          </a:xfrm>
        </p:spPr>
        <p:txBody>
          <a:bodyPr>
            <a:noAutofit/>
          </a:bodyPr>
          <a:lstStyle/>
          <a:p>
            <a:r>
              <a:rPr lang="en-US" sz="2400" dirty="0"/>
              <a:t>Early cx ca</a:t>
            </a:r>
          </a:p>
          <a:p>
            <a:pPr lvl="1"/>
            <a:r>
              <a:rPr lang="en-US" sz="2000" dirty="0"/>
              <a:t>variable and nonspecific</a:t>
            </a:r>
          </a:p>
          <a:p>
            <a:pPr lvl="1"/>
            <a:r>
              <a:rPr lang="en-US" sz="2000" dirty="0"/>
              <a:t>watery </a:t>
            </a:r>
            <a:r>
              <a:rPr lang="en-US" sz="2000" dirty="0" err="1"/>
              <a:t>vag</a:t>
            </a:r>
            <a:r>
              <a:rPr lang="en-US" sz="2000" dirty="0"/>
              <a:t> dis, IMB, PCB</a:t>
            </a:r>
          </a:p>
          <a:p>
            <a:pPr lvl="1"/>
            <a:r>
              <a:rPr lang="en-US" sz="2000" dirty="0"/>
              <a:t>accurate Dx: cytologic screening, </a:t>
            </a:r>
            <a:r>
              <a:rPr lang="en-US" sz="2000" dirty="0" err="1"/>
              <a:t>colpo</a:t>
            </a:r>
            <a:r>
              <a:rPr lang="en-US" sz="2000" dirty="0"/>
              <a:t> directed Bx, Bx of a gross or palpable lesion.</a:t>
            </a:r>
          </a:p>
          <a:p>
            <a:r>
              <a:rPr lang="en-US" sz="2400" dirty="0"/>
              <a:t>If suspected microinvasion/ early-stage: conization indicated</a:t>
            </a:r>
          </a:p>
          <a:p>
            <a:r>
              <a:rPr lang="en-US" sz="2400" dirty="0"/>
              <a:t>CKC provides the most accurate evaluation of the margins</a:t>
            </a:r>
          </a:p>
          <a:p>
            <a:pPr lvl="1"/>
            <a:r>
              <a:rPr lang="en-US" sz="2000" dirty="0"/>
              <a:t>Possibility of invasion or to define the depth and extent of microinvasion. </a:t>
            </a:r>
          </a:p>
          <a:p>
            <a:r>
              <a:rPr lang="en-US" sz="2400" dirty="0" err="1"/>
              <a:t>Cx</a:t>
            </a:r>
            <a:r>
              <a:rPr lang="en-US" sz="2400" dirty="0"/>
              <a:t> Ca is staged clinically based on the FIGO classification</a:t>
            </a:r>
          </a:p>
          <a:p>
            <a:pPr lvl="1"/>
            <a:r>
              <a:rPr lang="en-US" sz="2000" dirty="0"/>
              <a:t>based on the histologic assessment and on </a:t>
            </a:r>
            <a:r>
              <a:rPr lang="en-US" sz="2000" dirty="0" err="1"/>
              <a:t>ph</a:t>
            </a:r>
            <a:r>
              <a:rPr lang="en-US" sz="2000" dirty="0"/>
              <a:t>/lab exam</a:t>
            </a:r>
          </a:p>
          <a:p>
            <a:r>
              <a:rPr lang="en-US" sz="2400" dirty="0"/>
              <a:t>Spread: direct invasion and by lymphatic metastasis</a:t>
            </a:r>
          </a:p>
          <a:p>
            <a:r>
              <a:rPr lang="en-US" sz="2400" dirty="0"/>
              <a:t>Various optional exam: </a:t>
            </a:r>
            <a:r>
              <a:rPr lang="en-US" sz="2400" dirty="0" err="1"/>
              <a:t>sono</a:t>
            </a:r>
            <a:r>
              <a:rPr lang="en-US" sz="2400" dirty="0"/>
              <a:t>, CT, MRI, lymphangiography, laparoscopy, FNA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44F4B4-AD51-4259-8AF6-E53EB054C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12"/>
    </mc:Choice>
    <mc:Fallback>
      <p:transition spd="slow" advTm="8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B8F2-E068-4BF1-9C50-E2BD858D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FIGO staging of </a:t>
            </a:r>
            <a:r>
              <a:rPr lang="en-US" dirty="0" err="1"/>
              <a:t>Cx</a:t>
            </a:r>
            <a:r>
              <a:rPr lang="en-US" dirty="0"/>
              <a:t> 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0C91C-1815-4E8F-BE32-DEF013901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6" y="1269077"/>
            <a:ext cx="9986357" cy="522379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A5A383-CEBE-4E63-8E48-7D731E346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8"/>
    </mc:Choice>
    <mc:Fallback>
      <p:transition spd="slow" advTm="3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F757-6E96-4AFB-88FF-187A93D1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56" y="71410"/>
            <a:ext cx="10515600" cy="6268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FIGO staging of </a:t>
            </a:r>
            <a:r>
              <a:rPr lang="en-US" dirty="0" err="1"/>
              <a:t>Cx</a:t>
            </a:r>
            <a:r>
              <a:rPr lang="en-US" dirty="0"/>
              <a:t> Ca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E6774E-7C41-4928-AE40-01344D877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742604"/>
            <a:ext cx="8617528" cy="59907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B1815E-C3BB-47F2-BE30-583F01838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1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72"/>
    </mc:Choice>
    <mc:Fallback>
      <p:transition spd="slow" advTm="5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102A-5C4A-40A1-A530-17E55D8D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5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Cervical Cancer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E3DDD-FFEA-4B7A-9FEE-C7C7D4AA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76" y="1030778"/>
            <a:ext cx="11399520" cy="5569527"/>
          </a:xfrm>
        </p:spPr>
        <p:txBody>
          <a:bodyPr>
            <a:noAutofit/>
          </a:bodyPr>
          <a:lstStyle/>
          <a:p>
            <a:r>
              <a:rPr lang="en-US" sz="2400" dirty="0"/>
              <a:t>SCC &amp; </a:t>
            </a:r>
            <a:r>
              <a:rPr lang="en-US" sz="2400" dirty="0" err="1"/>
              <a:t>adenoca</a:t>
            </a:r>
            <a:r>
              <a:rPr lang="en-US" sz="2400" dirty="0"/>
              <a:t> should be managed similarly</a:t>
            </a:r>
          </a:p>
          <a:p>
            <a:pPr lvl="1"/>
            <a:r>
              <a:rPr lang="en-US" sz="2200" dirty="0"/>
              <a:t>Except: microinvasive disease.</a:t>
            </a:r>
          </a:p>
          <a:p>
            <a:pPr lvl="2"/>
            <a:r>
              <a:rPr lang="en-US" sz="2000" dirty="0"/>
              <a:t>Criteria for microinvasive adenocarcinomas have not been established. </a:t>
            </a:r>
          </a:p>
          <a:p>
            <a:pPr lvl="2"/>
            <a:r>
              <a:rPr lang="en-US" sz="2000" dirty="0"/>
              <a:t>Stage Ia1, microinvasive SCC, conization or simple </a:t>
            </a:r>
            <a:r>
              <a:rPr lang="en-US" sz="2000" dirty="0" err="1"/>
              <a:t>extrafascial</a:t>
            </a:r>
            <a:r>
              <a:rPr lang="en-US" sz="2000" dirty="0"/>
              <a:t> hysterectomy</a:t>
            </a:r>
          </a:p>
          <a:p>
            <a:r>
              <a:rPr lang="en-US" sz="2400" dirty="0"/>
              <a:t>Stage Ia2, invasive SCC, should be treated with rad </a:t>
            </a:r>
            <a:r>
              <a:rPr lang="en-US" sz="2400" dirty="0" err="1"/>
              <a:t>hys</a:t>
            </a:r>
            <a:r>
              <a:rPr lang="en-US" sz="2400" dirty="0"/>
              <a:t> with LND or RT</a:t>
            </a:r>
          </a:p>
          <a:p>
            <a:r>
              <a:rPr lang="en-US" sz="2400" dirty="0"/>
              <a:t>Stage Ib1 should be distinguished from stage Ib2 </a:t>
            </a:r>
          </a:p>
          <a:p>
            <a:r>
              <a:rPr lang="en-US" sz="2400" dirty="0"/>
              <a:t>For bulky stage </a:t>
            </a:r>
            <a:r>
              <a:rPr lang="en-US" sz="2400" dirty="0" err="1"/>
              <a:t>Ib</a:t>
            </a:r>
            <a:r>
              <a:rPr lang="en-US" sz="2400" dirty="0"/>
              <a:t> and selected </a:t>
            </a:r>
            <a:r>
              <a:rPr lang="en-US" sz="2400" dirty="0" err="1"/>
              <a:t>IIa</a:t>
            </a:r>
            <a:r>
              <a:rPr lang="en-US" sz="2400" dirty="0"/>
              <a:t>, either rad </a:t>
            </a:r>
            <a:r>
              <a:rPr lang="en-US" sz="2400" dirty="0" err="1"/>
              <a:t>hys</a:t>
            </a:r>
            <a:r>
              <a:rPr lang="en-US" sz="2400" dirty="0"/>
              <a:t> with LND or RT with cisplatin-based CT</a:t>
            </a:r>
          </a:p>
          <a:p>
            <a:r>
              <a:rPr lang="en-US" sz="2400" dirty="0"/>
              <a:t>Adj RT after surgery, based on pathologic RFs, especially stage Ib2 ca</a:t>
            </a:r>
          </a:p>
          <a:p>
            <a:r>
              <a:rPr lang="en-US" sz="2400" dirty="0"/>
              <a:t>≥Stage IIb EBRT and concurrent cisplatin-based CT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4687B5-CAB9-4C66-917D-C6C651EFF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32"/>
    </mc:Choice>
    <mc:Fallback>
      <p:transition spd="slow" advTm="7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11EA-5CF4-45F5-84DC-99BF2047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2" y="204412"/>
            <a:ext cx="10515600" cy="5603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C936-B0A9-428B-9CB6-D079F8A7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98" y="1130531"/>
            <a:ext cx="11150138" cy="5362344"/>
          </a:xfrm>
        </p:spPr>
        <p:txBody>
          <a:bodyPr>
            <a:noAutofit/>
          </a:bodyPr>
          <a:lstStyle/>
          <a:p>
            <a:r>
              <a:rPr lang="en-US" sz="2400" dirty="0" err="1"/>
              <a:t>Cx</a:t>
            </a:r>
            <a:r>
              <a:rPr lang="en-US" sz="2400" dirty="0"/>
              <a:t> ca can be thought of as a preventable ca.</a:t>
            </a:r>
          </a:p>
          <a:p>
            <a:r>
              <a:rPr lang="en-US" sz="2400" dirty="0"/>
              <a:t>It is preceded by an identifiable precursor lesion CIN</a:t>
            </a:r>
          </a:p>
          <a:p>
            <a:r>
              <a:rPr lang="en-US" sz="2400" dirty="0"/>
              <a:t>CIN may (but not always) progress to invasive ca </a:t>
            </a:r>
          </a:p>
          <a:p>
            <a:r>
              <a:rPr lang="en-US" sz="2400" dirty="0"/>
              <a:t>CIN can be easily detected by</a:t>
            </a:r>
          </a:p>
          <a:p>
            <a:pPr lvl="1"/>
            <a:r>
              <a:rPr lang="en-US" sz="2000" dirty="0"/>
              <a:t>an inexpensive and noninvasive screening test (cx cytology test)</a:t>
            </a:r>
          </a:p>
          <a:p>
            <a:pPr lvl="1"/>
            <a:r>
              <a:rPr lang="en-US" sz="2000" dirty="0"/>
              <a:t>may be augmented with supplemental tests such as HPV DNA typing</a:t>
            </a:r>
          </a:p>
          <a:p>
            <a:pPr lvl="1"/>
            <a:r>
              <a:rPr lang="en-US" sz="2000" dirty="0"/>
              <a:t>F/U Dx procedure (colposcopy)</a:t>
            </a:r>
          </a:p>
          <a:p>
            <a:r>
              <a:rPr lang="en-US" sz="2000" dirty="0"/>
              <a:t> </a:t>
            </a:r>
            <a:r>
              <a:rPr lang="en-US" sz="2400" dirty="0"/>
              <a:t>CIN is treatable with simple and effective therapies, </a:t>
            </a:r>
          </a:p>
          <a:p>
            <a:pPr lvl="1"/>
            <a:r>
              <a:rPr lang="en-US" sz="2000" dirty="0"/>
              <a:t>including cryotherapy, laser ablation, LEEP, CKC, all of which have high cure rates. </a:t>
            </a:r>
          </a:p>
          <a:p>
            <a:r>
              <a:rPr lang="en-US" sz="2400" dirty="0"/>
              <a:t>Vaccine exists, may have a significant impact in reducing an individual’s risk</a:t>
            </a:r>
          </a:p>
          <a:p>
            <a:pPr lvl="1"/>
            <a:endParaRPr lang="en-US" sz="20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37F3DF-2489-4B81-BB6C-46D8A9307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17"/>
    </mc:Choice>
    <mc:Fallback xmlns="">
      <p:transition spd="slow" advTm="13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1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A05F-95D5-4B3C-AA24-7C5AF095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94922" cy="905027"/>
          </a:xfrm>
        </p:spPr>
        <p:txBody>
          <a:bodyPr/>
          <a:lstStyle/>
          <a:p>
            <a:pPr algn="ctr"/>
            <a:r>
              <a:rPr lang="en-US" dirty="0"/>
              <a:t>Cervical Cancer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D052B-56DB-424A-8EB3-158D190AC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06" y="1280160"/>
            <a:ext cx="10945090" cy="5220393"/>
          </a:xfrm>
        </p:spPr>
        <p:txBody>
          <a:bodyPr>
            <a:normAutofit/>
          </a:bodyPr>
          <a:lstStyle/>
          <a:p>
            <a:r>
              <a:rPr lang="en-US" sz="2400" dirty="0"/>
              <a:t>RT to the tumor sites and potential spread areas</a:t>
            </a:r>
          </a:p>
          <a:p>
            <a:pPr lvl="1"/>
            <a:r>
              <a:rPr lang="en-US" sz="2000" dirty="0"/>
              <a:t>while minimizing the amount of RT adjacent uninvolved tissues</a:t>
            </a:r>
          </a:p>
          <a:p>
            <a:r>
              <a:rPr lang="en-US" sz="2400" dirty="0"/>
              <a:t>Complications of RT:</a:t>
            </a:r>
          </a:p>
          <a:p>
            <a:pPr lvl="1"/>
            <a:r>
              <a:rPr lang="en-US" sz="2000" dirty="0"/>
              <a:t>cystitis/proctitis</a:t>
            </a:r>
          </a:p>
          <a:p>
            <a:pPr lvl="1"/>
            <a:r>
              <a:rPr lang="en-US" sz="2000" dirty="0"/>
              <a:t>unusual complications: intestinal/</a:t>
            </a:r>
            <a:r>
              <a:rPr lang="en-US" sz="2000" dirty="0" err="1"/>
              <a:t>vag</a:t>
            </a:r>
            <a:r>
              <a:rPr lang="en-US" sz="2000" dirty="0"/>
              <a:t> fistulae, small bowel obstruction, hemorrhagic proctitis/cystitis</a:t>
            </a:r>
          </a:p>
          <a:p>
            <a:r>
              <a:rPr lang="en-US" sz="2400" dirty="0"/>
              <a:t>Tissue damage and fibrosis incurred by RT progress over many </a:t>
            </a:r>
            <a:r>
              <a:rPr lang="en-US" sz="2400" dirty="0" err="1"/>
              <a:t>yrs</a:t>
            </a:r>
            <a:r>
              <a:rPr lang="en-US" sz="2400" dirty="0"/>
              <a:t>,</a:t>
            </a:r>
          </a:p>
          <a:p>
            <a:pPr lvl="1"/>
            <a:r>
              <a:rPr lang="en-US" sz="2000" dirty="0"/>
              <a:t>may complicate long-term management.</a:t>
            </a:r>
          </a:p>
          <a:p>
            <a:r>
              <a:rPr lang="en-US" sz="2400" dirty="0"/>
              <a:t>FU, exam Q 4 </a:t>
            </a:r>
            <a:r>
              <a:rPr lang="en-US" sz="2400" dirty="0" err="1"/>
              <a:t>mo</a:t>
            </a:r>
            <a:r>
              <a:rPr lang="en-US" sz="2400" dirty="0"/>
              <a:t>  2yrs; Q 6 </a:t>
            </a:r>
            <a:r>
              <a:rPr lang="en-US" sz="2400" dirty="0" err="1"/>
              <a:t>mo</a:t>
            </a:r>
            <a:r>
              <a:rPr lang="en-US" sz="2400" dirty="0"/>
              <a:t> next 3 </a:t>
            </a:r>
            <a:r>
              <a:rPr lang="en-US" sz="2400" dirty="0" err="1"/>
              <a:t>yrs</a:t>
            </a:r>
            <a:endParaRPr lang="en-US" sz="2400" dirty="0"/>
          </a:p>
          <a:p>
            <a:pPr lvl="1"/>
            <a:r>
              <a:rPr lang="en-US" sz="2000" dirty="0"/>
              <a:t>cytology annually to perpetuity and CXR annually for up to 5 </a:t>
            </a:r>
            <a:r>
              <a:rPr lang="en-US" sz="2000" dirty="0" err="1"/>
              <a:t>yrs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17418F-5A19-4687-B22E-67B38E6FC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6"/>
    </mc:Choice>
    <mc:Fallback>
      <p:transition spd="slow" advTm="4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71E291-CCDB-4258-9326-B2BAA372D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2233" y="786938"/>
            <a:ext cx="10618123" cy="5616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2ABFF4-3222-4E8A-A5A2-B43461C6A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7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5"/>
    </mc:Choice>
    <mc:Fallback>
      <p:transition spd="slow" advTm="2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0AD3-D3A7-44B4-9C75-FCC7DF3D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03"/>
            <a:ext cx="10515600" cy="737697"/>
          </a:xfrm>
        </p:spPr>
        <p:txBody>
          <a:bodyPr/>
          <a:lstStyle/>
          <a:p>
            <a:pPr algn="ctr"/>
            <a:r>
              <a:rPr lang="en-US" dirty="0"/>
              <a:t>Treatment for recurrent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03D0E-743C-4D76-A5E5-0947D19C0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3" y="1147156"/>
            <a:ext cx="11244348" cy="5029807"/>
          </a:xfrm>
        </p:spPr>
        <p:txBody>
          <a:bodyPr>
            <a:normAutofit/>
          </a:bodyPr>
          <a:lstStyle/>
          <a:p>
            <a:r>
              <a:rPr lang="en-US" sz="2400" dirty="0"/>
              <a:t>Poor cure rates</a:t>
            </a:r>
          </a:p>
          <a:p>
            <a:endParaRPr lang="en-US" sz="800" dirty="0"/>
          </a:p>
          <a:p>
            <a:r>
              <a:rPr lang="en-US" sz="2400" dirty="0"/>
              <a:t>Most CT protocols; palliative efforts</a:t>
            </a:r>
          </a:p>
          <a:p>
            <a:endParaRPr lang="en-US" sz="800" dirty="0"/>
          </a:p>
          <a:p>
            <a:r>
              <a:rPr lang="en-US" sz="2400" dirty="0"/>
              <a:t>Specific “spot” RT to areas of recurrence; limited benefit</a:t>
            </a:r>
          </a:p>
          <a:p>
            <a:endParaRPr lang="en-US" sz="800" dirty="0"/>
          </a:p>
          <a:p>
            <a:r>
              <a:rPr lang="en-US" sz="2400" dirty="0"/>
              <a:t>Central recurrence (upper </a:t>
            </a:r>
            <a:r>
              <a:rPr lang="en-US" sz="2400" dirty="0" err="1"/>
              <a:t>vag</a:t>
            </a:r>
            <a:r>
              <a:rPr lang="en-US" sz="2400" dirty="0"/>
              <a:t> or the residual cx in radiation patients):</a:t>
            </a:r>
          </a:p>
          <a:p>
            <a:pPr lvl="1"/>
            <a:r>
              <a:rPr lang="en-US" sz="2000" dirty="0"/>
              <a:t>May benefit from </a:t>
            </a:r>
            <a:r>
              <a:rPr lang="en-US" sz="2000" dirty="0" err="1"/>
              <a:t>ultraradical</a:t>
            </a:r>
            <a:r>
              <a:rPr lang="en-US" sz="2000" dirty="0"/>
              <a:t> surgery with partial or total pelvic exenteration.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EA5A01-60D3-4DEC-B58C-3AB9BBE3A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0"/>
    </mc:Choice>
    <mc:Fallback>
      <p:transition spd="slow" advTm="2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75B7-80E8-4B79-8190-F680FB45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82493"/>
            <a:ext cx="10515600" cy="6767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4325-0EAC-4C1E-8067-F0E4433A7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" y="759230"/>
            <a:ext cx="11492346" cy="5841075"/>
          </a:xfrm>
        </p:spPr>
        <p:txBody>
          <a:bodyPr>
            <a:noAutofit/>
          </a:bodyPr>
          <a:lstStyle/>
          <a:p>
            <a:r>
              <a:rPr lang="en-US" sz="2400" dirty="0"/>
              <a:t>Sexual abstinence</a:t>
            </a:r>
          </a:p>
          <a:p>
            <a:r>
              <a:rPr lang="en-US" sz="2400" dirty="0"/>
              <a:t>Barrier protection </a:t>
            </a:r>
          </a:p>
          <a:p>
            <a:r>
              <a:rPr lang="en-US" sz="2400" dirty="0"/>
              <a:t>Regular gynecologic exam</a:t>
            </a:r>
          </a:p>
          <a:p>
            <a:r>
              <a:rPr lang="en-US" sz="2400" dirty="0"/>
              <a:t>Cytologic screening</a:t>
            </a:r>
          </a:p>
          <a:p>
            <a:r>
              <a:rPr lang="en-US" sz="2400" dirty="0"/>
              <a:t>Tr of precancerous lesions</a:t>
            </a:r>
          </a:p>
          <a:p>
            <a:r>
              <a:rPr lang="en-US" sz="2400" dirty="0"/>
              <a:t>Limiting the number of sexual partners </a:t>
            </a:r>
          </a:p>
          <a:p>
            <a:r>
              <a:rPr lang="en-US" sz="2400" dirty="0"/>
              <a:t>HPV Vaccination</a:t>
            </a:r>
          </a:p>
          <a:p>
            <a:pPr lvl="1"/>
            <a:r>
              <a:rPr lang="en-US" sz="2000" dirty="0"/>
              <a:t>3 vaccines (bivalent, quadrivalent, and 9-valent)</a:t>
            </a:r>
          </a:p>
          <a:p>
            <a:pPr lvl="1"/>
            <a:r>
              <a:rPr lang="en-US" sz="2000" dirty="0"/>
              <a:t>Virus-like particles that consist of the main structural HPV-L1 protein but lack the viral genetic material and, thus, are noninfectious. </a:t>
            </a:r>
          </a:p>
          <a:p>
            <a:pPr lvl="1"/>
            <a:r>
              <a:rPr lang="en-US" sz="2000" dirty="0"/>
              <a:t>Stimulate the production of Ig G–type-specific Ab</a:t>
            </a:r>
          </a:p>
          <a:p>
            <a:pPr lvl="1"/>
            <a:r>
              <a:rPr lang="en-US" sz="2000" dirty="0"/>
              <a:t>The Q vaccine: to prevent 91% of new and 100% of persistent infections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13A3A9-92F0-4446-9D4F-B6CBF6452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19"/>
    </mc:Choice>
    <mc:Fallback>
      <p:transition spd="slow" advTm="7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25945-D62E-4F35-BA18-D765549A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Current Guidelines for HPV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F694-BC54-419B-B2BB-DE8A78D21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574"/>
            <a:ext cx="10515600" cy="5491941"/>
          </a:xfrm>
        </p:spPr>
        <p:txBody>
          <a:bodyPr>
            <a:normAutofit/>
          </a:bodyPr>
          <a:lstStyle/>
          <a:p>
            <a:r>
              <a:rPr lang="en-US" sz="2800" dirty="0"/>
              <a:t>2-3 separate doses  </a:t>
            </a:r>
          </a:p>
          <a:p>
            <a:r>
              <a:rPr lang="en-US" sz="2800" dirty="0"/>
              <a:t>&lt;age  15, 2 doses are required, 6 to 12 months apart. </a:t>
            </a:r>
          </a:p>
          <a:p>
            <a:r>
              <a:rPr lang="en-US" sz="2800" dirty="0"/>
              <a:t>≥ age 15 , 3 doses are required. 0, 1-2 ,6 </a:t>
            </a:r>
            <a:r>
              <a:rPr lang="en-US" sz="2800" dirty="0" err="1"/>
              <a:t>mo</a:t>
            </a:r>
            <a:endParaRPr lang="en-US" sz="2800" dirty="0"/>
          </a:p>
          <a:p>
            <a:r>
              <a:rPr lang="en-US" sz="2800" dirty="0"/>
              <a:t>Boys/girls; 11-12 </a:t>
            </a:r>
            <a:r>
              <a:rPr lang="en-US" sz="2800" dirty="0" err="1"/>
              <a:t>yrs</a:t>
            </a:r>
            <a:endParaRPr lang="en-US" sz="2800" dirty="0"/>
          </a:p>
          <a:p>
            <a:r>
              <a:rPr lang="en-US" sz="2800" dirty="0"/>
              <a:t>Can be given as young as 9 </a:t>
            </a:r>
            <a:r>
              <a:rPr lang="en-US" sz="2800" dirty="0" err="1"/>
              <a:t>yrs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59DA39-30A8-46C4-A36B-D71B2632C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3"/>
    </mc:Choice>
    <mc:Fallback>
      <p:transition spd="slow" advTm="3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4635-22F6-4026-9A0A-1235E968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/>
          <a:lstStyle/>
          <a:p>
            <a:pPr algn="ctr"/>
            <a:r>
              <a:rPr lang="en-US" dirty="0"/>
              <a:t>HPV Vaccination;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D01DC-5072-463D-95E5-C8223706E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702"/>
            <a:ext cx="10515600" cy="4891261"/>
          </a:xfrm>
        </p:spPr>
        <p:txBody>
          <a:bodyPr>
            <a:normAutofit/>
          </a:bodyPr>
          <a:lstStyle/>
          <a:p>
            <a:r>
              <a:rPr lang="en-US" sz="2400" dirty="0"/>
              <a:t> Previous exposure to HPV is not a contraindication</a:t>
            </a:r>
          </a:p>
          <a:p>
            <a:endParaRPr lang="en-US" sz="800" dirty="0"/>
          </a:p>
          <a:p>
            <a:r>
              <a:rPr lang="en-US" sz="2400" dirty="0"/>
              <a:t>Testing for HPV is currently not recommended before vaccination</a:t>
            </a:r>
          </a:p>
          <a:p>
            <a:endParaRPr lang="en-US" sz="800" dirty="0"/>
          </a:p>
          <a:p>
            <a:r>
              <a:rPr lang="en-US" sz="2400" dirty="0"/>
              <a:t>Not recommended for pregnant women</a:t>
            </a:r>
          </a:p>
          <a:p>
            <a:endParaRPr lang="en-US" sz="800" dirty="0"/>
          </a:p>
          <a:p>
            <a:r>
              <a:rPr lang="en-US" sz="2400" dirty="0"/>
              <a:t>Safe in breastfeeding</a:t>
            </a:r>
          </a:p>
          <a:p>
            <a:endParaRPr lang="en-US" sz="800" dirty="0"/>
          </a:p>
          <a:p>
            <a:r>
              <a:rPr lang="en-US" sz="2400" dirty="0"/>
              <a:t>Current </a:t>
            </a:r>
            <a:r>
              <a:rPr lang="en-US" sz="2400" dirty="0" err="1"/>
              <a:t>Cx</a:t>
            </a:r>
            <a:r>
              <a:rPr lang="en-US" sz="2400" dirty="0"/>
              <a:t> Ca screening remain unchanged 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7C639F-F4B4-4430-B95A-9EDCEB324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9"/>
    </mc:Choice>
    <mc:Fallback>
      <p:transition spd="slow" advTm="5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934A-DAED-4E1B-AE84-E762B063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3231"/>
          </a:xfrm>
        </p:spPr>
        <p:txBody>
          <a:bodyPr/>
          <a:lstStyle/>
          <a:p>
            <a:pPr algn="ctr"/>
            <a:r>
              <a:rPr lang="en-US" dirty="0"/>
              <a:t>CLINICAL CASE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A626-B4A1-4209-A02C-5596BB7DC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30" y="2052918"/>
            <a:ext cx="11150138" cy="4195481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A 27-year-old comes to see you:</a:t>
            </a:r>
          </a:p>
          <a:p>
            <a:endParaRPr lang="en-US" sz="1000" dirty="0"/>
          </a:p>
          <a:p>
            <a:pPr lvl="1"/>
            <a:r>
              <a:rPr lang="en-US" sz="3200" dirty="0"/>
              <a:t>her cervical cytology smear shows atypical cells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Her primary care physician stated that she would need a procedure and that this could signify cervical cancer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She is clearly concerned.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863731-DE84-4C6B-8EAF-AD63109CE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1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99"/>
    </mc:Choice>
    <mc:Fallback>
      <p:transition spd="slow" advTm="2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9C39-CDD6-48B8-8FC6-CB6679AD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/>
          <a:lstStyle/>
          <a:p>
            <a:pPr algn="ctr"/>
            <a:r>
              <a:rPr lang="en-US" dirty="0"/>
              <a:t>Clinical F/U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D3A9D-46AA-4BE3-BC72-73354E157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96" y="1335578"/>
            <a:ext cx="10877204" cy="4841385"/>
          </a:xfrm>
        </p:spPr>
        <p:txBody>
          <a:bodyPr>
            <a:normAutofit/>
          </a:bodyPr>
          <a:lstStyle/>
          <a:p>
            <a:r>
              <a:rPr lang="en-US" sz="2400" dirty="0"/>
              <a:t>You explain that a colposcopy is a diagnostic procedure that will provide more information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On </a:t>
            </a:r>
            <a:r>
              <a:rPr lang="en-US" sz="2400" dirty="0" err="1"/>
              <a:t>colposcopic</a:t>
            </a:r>
            <a:r>
              <a:rPr lang="en-US" sz="2400" dirty="0"/>
              <a:t> examination, you see the full TZ and notice a small acetowhite area at the 3:00 position, which you biopsy</a:t>
            </a:r>
          </a:p>
          <a:p>
            <a:endParaRPr lang="en-US" sz="2400" dirty="0"/>
          </a:p>
          <a:p>
            <a:r>
              <a:rPr lang="en-US" sz="2400" dirty="0"/>
              <a:t> The biopsy results demonstrate no evidence of dysplasia or cancer</a:t>
            </a:r>
          </a:p>
          <a:p>
            <a:endParaRPr lang="en-US" sz="2400" dirty="0"/>
          </a:p>
          <a:p>
            <a:r>
              <a:rPr lang="en-US" sz="2400" dirty="0"/>
              <a:t>You relay this information to the patient and make a plan for future follow-up with cervical cytology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D87700-467B-4FA3-815F-D2075A2C3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4"/>
    </mc:Choice>
    <mc:Fallback>
      <p:transition spd="slow" advTm="4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6AFCC-C366-4A90-BA2D-F2F3CC4B4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72" y="1188720"/>
            <a:ext cx="5974080" cy="4480560"/>
          </a:xfrm>
        </p:spPr>
      </p:pic>
    </p:spTree>
    <p:extLst>
      <p:ext uri="{BB962C8B-B14F-4D97-AF65-F5344CB8AC3E}">
        <p14:creationId xmlns:p14="http://schemas.microsoft.com/office/powerpoint/2010/main" val="279266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377-1059-4E84-BFF2-6D937EB1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en-US" dirty="0"/>
              <a:t>CERVICAL INTRAEPITHELIAL NEOPLASIA (CIN)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C2BB-EADD-4C38-A8C3-FFFFDA3C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116"/>
            <a:ext cx="10515600" cy="5347855"/>
          </a:xfrm>
        </p:spPr>
        <p:txBody>
          <a:bodyPr>
            <a:normAutofit/>
          </a:bodyPr>
          <a:lstStyle/>
          <a:p>
            <a:r>
              <a:rPr lang="en-US" sz="2800" dirty="0"/>
              <a:t>Etiology : HPV</a:t>
            </a:r>
          </a:p>
          <a:p>
            <a:r>
              <a:rPr lang="en-US" sz="2800" dirty="0"/>
              <a:t>30 / 170 types of HPV infect the anogenital tract. </a:t>
            </a:r>
          </a:p>
          <a:p>
            <a:r>
              <a:rPr lang="en-US" sz="2800" dirty="0"/>
              <a:t>H R: 16, 18, 31, 33, 35, 39, 45, 51, 52, 56, 58, 59, 68, 73,  82</a:t>
            </a:r>
          </a:p>
          <a:p>
            <a:r>
              <a:rPr lang="en-US" sz="2800" dirty="0"/>
              <a:t>The majority of cx ca are caused by HPV 16 &amp;18. </a:t>
            </a:r>
          </a:p>
          <a:p>
            <a:r>
              <a:rPr lang="en-US" sz="2800" dirty="0"/>
              <a:t>LR: not associated with ca</a:t>
            </a:r>
          </a:p>
          <a:p>
            <a:r>
              <a:rPr lang="en-US" sz="2800" dirty="0"/>
              <a:t>LR types 6&amp;11 are associated with genital warts (</a:t>
            </a:r>
            <a:r>
              <a:rPr lang="en-US" sz="2800" dirty="0" err="1"/>
              <a:t>condylomata</a:t>
            </a:r>
            <a:r>
              <a:rPr lang="en-US" sz="2800" dirty="0"/>
              <a:t> </a:t>
            </a:r>
            <a:r>
              <a:rPr lang="en-US" sz="2800" dirty="0" err="1"/>
              <a:t>acuminata</a:t>
            </a:r>
            <a:r>
              <a:rPr lang="en-US" sz="2800" dirty="0"/>
              <a:t>) and with LSILs </a:t>
            </a:r>
          </a:p>
          <a:p>
            <a:r>
              <a:rPr lang="en-US" sz="2800" dirty="0"/>
              <a:t>HPV infects the cells of the cx.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4DA3A8-D829-4C2E-BF7B-CCE3513B6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13"/>
    </mc:Choice>
    <mc:Fallback xmlns="">
      <p:transition spd="slow" advTm="11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D591-30F9-41A6-BDAF-01EBE988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2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Cervical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7C18C-33F4-46CA-ADD2-FFEFF48A7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364"/>
            <a:ext cx="10515600" cy="5464232"/>
          </a:xfrm>
        </p:spPr>
        <p:txBody>
          <a:bodyPr>
            <a:normAutofit/>
          </a:bodyPr>
          <a:lstStyle/>
          <a:p>
            <a:r>
              <a:rPr lang="en-US" dirty="0"/>
              <a:t>The size and shape of the cervix changes depending on:</a:t>
            </a:r>
          </a:p>
          <a:p>
            <a:pPr lvl="1"/>
            <a:r>
              <a:rPr lang="en-US" dirty="0"/>
              <a:t> age, hormonal status, N0. of children (parity) </a:t>
            </a:r>
          </a:p>
          <a:p>
            <a:r>
              <a:rPr lang="en-US" dirty="0"/>
              <a:t>Internal </a:t>
            </a:r>
            <a:r>
              <a:rPr lang="en-US" dirty="0" err="1"/>
              <a:t>os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upper part of the cervix that opens into the endometrial cavity  </a:t>
            </a:r>
          </a:p>
          <a:p>
            <a:r>
              <a:rPr lang="en-US" dirty="0"/>
              <a:t>External </a:t>
            </a:r>
            <a:r>
              <a:rPr lang="en-US" dirty="0" err="1"/>
              <a:t>os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lower part that opens into the vagina </a:t>
            </a:r>
          </a:p>
          <a:p>
            <a:r>
              <a:rPr lang="en-US" dirty="0"/>
              <a:t>Ectocervix:</a:t>
            </a:r>
          </a:p>
          <a:p>
            <a:pPr lvl="1"/>
            <a:r>
              <a:rPr lang="en-US" dirty="0"/>
              <a:t>The exterior portion of the cervical canal </a:t>
            </a:r>
          </a:p>
          <a:p>
            <a:r>
              <a:rPr lang="en-US" dirty="0"/>
              <a:t>Endocervical canal:</a:t>
            </a:r>
          </a:p>
          <a:p>
            <a:pPr lvl="1"/>
            <a:r>
              <a:rPr lang="en-US" dirty="0"/>
              <a:t>The interior cervical canal </a:t>
            </a:r>
          </a:p>
          <a:p>
            <a:r>
              <a:rPr lang="en-US" dirty="0"/>
              <a:t>The walls of the endocervical canal contain numerous folds and plicae.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5E50BB-A074-41B8-B53E-FB79F5E18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0"/>
    </mc:Choice>
    <mc:Fallback xmlns="">
      <p:transition spd="slow" advTm="6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5B0D-845D-49BF-8619-E8CEEF79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56" y="132370"/>
            <a:ext cx="10515600" cy="51602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 The cx and the TZ.(B) Ant view of the cx and </a:t>
            </a:r>
            <a:r>
              <a:rPr lang="en-US" sz="3200" dirty="0" err="1"/>
              <a:t>exocx</a:t>
            </a:r>
            <a:r>
              <a:rPr lang="en-US" sz="32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5947A8-77CF-4BA3-AE23-A8C3229E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59" y="742604"/>
            <a:ext cx="8805949" cy="606790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F246BD-9967-4886-9BA5-E45D5DEB4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0"/>
    </mc:Choice>
    <mc:Fallback xmlns="">
      <p:transition spd="slow" advTm="5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5DB7-264E-4215-9DE3-55E2FE45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11311"/>
          </a:xfrm>
        </p:spPr>
        <p:txBody>
          <a:bodyPr/>
          <a:lstStyle/>
          <a:p>
            <a:pPr algn="ctr"/>
            <a:r>
              <a:rPr lang="en-US" sz="3600" dirty="0"/>
              <a:t>The histology of the cervix is complex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B1AA6-570B-4255-A3A9-E89CD5424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68" y="1474124"/>
            <a:ext cx="11599026" cy="5104014"/>
          </a:xfrm>
        </p:spPr>
        <p:txBody>
          <a:bodyPr>
            <a:normAutofit/>
          </a:bodyPr>
          <a:lstStyle/>
          <a:p>
            <a:r>
              <a:rPr lang="en-US" sz="2800" dirty="0"/>
              <a:t>Overlying the fibrous stroma of the cervix is the epithelium</a:t>
            </a:r>
          </a:p>
          <a:p>
            <a:pPr lvl="1"/>
            <a:r>
              <a:rPr lang="en-US" sz="2400" dirty="0"/>
              <a:t> a meshwork of cells.</a:t>
            </a:r>
          </a:p>
          <a:p>
            <a:r>
              <a:rPr lang="en-US" sz="2800" dirty="0"/>
              <a:t> The epithelium is of two types: </a:t>
            </a:r>
          </a:p>
          <a:p>
            <a:pPr lvl="1"/>
            <a:r>
              <a:rPr lang="en-US" sz="2400" dirty="0"/>
              <a:t>columnar (glandular) epithelium: </a:t>
            </a:r>
          </a:p>
          <a:p>
            <a:pPr lvl="2"/>
            <a:r>
              <a:rPr lang="en-US" sz="2200" dirty="0"/>
              <a:t>a single layer of mucus-secreting cells; arranged into deep folds or crypts</a:t>
            </a:r>
          </a:p>
          <a:p>
            <a:pPr lvl="1"/>
            <a:r>
              <a:rPr lang="en-US" sz="2400" dirty="0"/>
              <a:t>stratified nonkeratinizing squamous epithelia</a:t>
            </a:r>
          </a:p>
          <a:p>
            <a:r>
              <a:rPr lang="en-US" sz="2800" dirty="0"/>
              <a:t>The area where the 2 types of epithelia meet is called the SCJ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845AE3-24CE-402B-8739-1A8ABD527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6"/>
    </mc:Choice>
    <mc:Fallback xmlns="">
      <p:transition spd="slow" advTm="6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5726</TotalTime>
  <Words>3026</Words>
  <Application>Microsoft Office PowerPoint</Application>
  <PresentationFormat>Widescreen</PresentationFormat>
  <Paragraphs>387</Paragraphs>
  <Slides>58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Century Gothic</vt:lpstr>
      <vt:lpstr>Wingdings 3</vt:lpstr>
      <vt:lpstr>Ion</vt:lpstr>
      <vt:lpstr>Cervical Neoplasia and Carcinoma</vt:lpstr>
      <vt:lpstr>Abbreviations:</vt:lpstr>
      <vt:lpstr>Students should be able to:   </vt:lpstr>
      <vt:lpstr>INTRODUCTION…</vt:lpstr>
      <vt:lpstr>Introduction…</vt:lpstr>
      <vt:lpstr>CERVICAL INTRAEPITHELIAL NEOPLASIA (CIN) </vt:lpstr>
      <vt:lpstr>Cervical anatomy</vt:lpstr>
      <vt:lpstr> The cx and the TZ.(B) Ant view of the cx and exocx.</vt:lpstr>
      <vt:lpstr>The histology of the cervix is complex </vt:lpstr>
      <vt:lpstr>SCJ</vt:lpstr>
      <vt:lpstr>SCJ</vt:lpstr>
      <vt:lpstr>TZ</vt:lpstr>
      <vt:lpstr>locations of the TZ, the SCJ, during a woman’s lifetime. The arrows: the active TZ</vt:lpstr>
      <vt:lpstr>HPV infection </vt:lpstr>
      <vt:lpstr>Risk Factors for Cervical Neoplasia…  </vt:lpstr>
      <vt:lpstr>Risk Factors for cervical neoplasia… </vt:lpstr>
      <vt:lpstr>PowerPoint Presentation</vt:lpstr>
      <vt:lpstr>Classification</vt:lpstr>
      <vt:lpstr>PowerPoint Presentation</vt:lpstr>
      <vt:lpstr>The classification used by the Bethesda system </vt:lpstr>
      <vt:lpstr>Comparison of Cx cytology descriptive convenions</vt:lpstr>
      <vt:lpstr>Evaluation of Ab Cx Cytology Test Results </vt:lpstr>
      <vt:lpstr>Colposcopy+directed bx+endocx assessment </vt:lpstr>
      <vt:lpstr>Colposcopy+directed bx+endocx assessment</vt:lpstr>
      <vt:lpstr> Colposcopic image of the cx. The white epithelium +coarse mosaic pattern of the underlying capillaries in this colpophotograph: CIN</vt:lpstr>
      <vt:lpstr>Colposcopy</vt:lpstr>
      <vt:lpstr>HPV DNA Testing </vt:lpstr>
      <vt:lpstr> Management of women with ASCUS.</vt:lpstr>
      <vt:lpstr>LSIL: 3% of cx cytology</vt:lpstr>
      <vt:lpstr>PowerPoint Presentation</vt:lpstr>
      <vt:lpstr>Management of women with LSIL (ASCCP)</vt:lpstr>
      <vt:lpstr>Postmenopausal women</vt:lpstr>
      <vt:lpstr>HSIL/ASC-H</vt:lpstr>
      <vt:lpstr>Management of women with ASC-H  may vary if pregnant or ages 21-24 yrs</vt:lpstr>
      <vt:lpstr>Management of women with HSIL (ASCCP) </vt:lpstr>
      <vt:lpstr>AGC and Other Glandular Abnormalities </vt:lpstr>
      <vt:lpstr>Initial workup of women with AGC</vt:lpstr>
      <vt:lpstr>PowerPoint Presentation</vt:lpstr>
      <vt:lpstr>Ablative Methods </vt:lpstr>
      <vt:lpstr>Cryotherapy</vt:lpstr>
      <vt:lpstr>Excisional Methods… </vt:lpstr>
      <vt:lpstr>Excisional methods…</vt:lpstr>
      <vt:lpstr>Follow up</vt:lpstr>
      <vt:lpstr>CERVICAL CARCINOMA </vt:lpstr>
      <vt:lpstr>Spread patterns of cervical carcinoma</vt:lpstr>
      <vt:lpstr>Signs and Symptoms </vt:lpstr>
      <vt:lpstr>FIGO staging of Cx Ca</vt:lpstr>
      <vt:lpstr>FIGO staging of Cx Ca</vt:lpstr>
      <vt:lpstr> Cervical Cancer Management</vt:lpstr>
      <vt:lpstr>Cervical Cancer Management</vt:lpstr>
      <vt:lpstr>PowerPoint Presentation</vt:lpstr>
      <vt:lpstr>Treatment for recurrent disease </vt:lpstr>
      <vt:lpstr>Prevention</vt:lpstr>
      <vt:lpstr>Current Guidelines for HPV </vt:lpstr>
      <vt:lpstr>HPV Vaccination; Key points</vt:lpstr>
      <vt:lpstr>CLINICAL CASE  </vt:lpstr>
      <vt:lpstr>Clinical F/U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47 Cervical Neoplasia and Carcinoma</dc:title>
  <dc:creator>Farah Farzaneh</dc:creator>
  <cp:lastModifiedBy>Farah Farzaneh</cp:lastModifiedBy>
  <cp:revision>147</cp:revision>
  <dcterms:created xsi:type="dcterms:W3CDTF">2020-03-22T17:23:41Z</dcterms:created>
  <dcterms:modified xsi:type="dcterms:W3CDTF">2020-04-30T18:59:57Z</dcterms:modified>
</cp:coreProperties>
</file>