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F6CD-35A9-4F5C-881B-C511180F9ADE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6368-4ECB-4E17-A4EC-6CF559456F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511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F6CD-35A9-4F5C-881B-C511180F9ADE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6368-4ECB-4E17-A4EC-6CF559456F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628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F6CD-35A9-4F5C-881B-C511180F9ADE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6368-4ECB-4E17-A4EC-6CF559456F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23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F6CD-35A9-4F5C-881B-C511180F9ADE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6368-4ECB-4E17-A4EC-6CF559456F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512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F6CD-35A9-4F5C-881B-C511180F9ADE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6368-4ECB-4E17-A4EC-6CF559456F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05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F6CD-35A9-4F5C-881B-C511180F9ADE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6368-4ECB-4E17-A4EC-6CF559456F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074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F6CD-35A9-4F5C-881B-C511180F9ADE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6368-4ECB-4E17-A4EC-6CF559456F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705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F6CD-35A9-4F5C-881B-C511180F9ADE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6368-4ECB-4E17-A4EC-6CF559456F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075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F6CD-35A9-4F5C-881B-C511180F9ADE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6368-4ECB-4E17-A4EC-6CF559456F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182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F6CD-35A9-4F5C-881B-C511180F9ADE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6368-4ECB-4E17-A4EC-6CF559456F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052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F6CD-35A9-4F5C-881B-C511180F9ADE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6368-4ECB-4E17-A4EC-6CF559456F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89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F6CD-35A9-4F5C-881B-C511180F9ADE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6368-4ECB-4E17-A4EC-6CF559456F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489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PRECONCEPTION COUNSELING AND CARE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Fakhrolmolouk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Yassaee,OB&amp;GYN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9F5C3DAC-9266-4AE7-ABF3-4B6F9125C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FD0D67-4815-44BD-A545-C67644BDFE92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129303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 number of other tests can be performed for specific indications:</a:t>
            </a:r>
          </a:p>
          <a:p>
            <a:pPr algn="l" rtl="0"/>
            <a:r>
              <a:rPr lang="en-US" dirty="0"/>
              <a:t>• Screening for STDs</a:t>
            </a:r>
          </a:p>
          <a:p>
            <a:pPr algn="l" rtl="0"/>
            <a:r>
              <a:rPr lang="en-US" dirty="0"/>
              <a:t>• Testing for maternal diseases based on medical or reproductive history</a:t>
            </a:r>
          </a:p>
          <a:p>
            <a:pPr algn="l" rtl="0"/>
            <a:endParaRPr lang="en-US" dirty="0"/>
          </a:p>
        </p:txBody>
      </p:sp>
      <p:pic>
        <p:nvPicPr>
          <p:cNvPr id="4" name="10">
            <a:hlinkClick r:id="" action="ppaction://media"/>
            <a:extLst>
              <a:ext uri="{FF2B5EF4-FFF2-40B4-BE49-F238E27FC236}">
                <a16:creationId xmlns:a16="http://schemas.microsoft.com/office/drawing/2014/main" id="{73803883-3629-437E-8D21-315599953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Screening for genetic disorders may be based on ethnic, </a:t>
            </a:r>
            <a:r>
              <a:rPr lang="en-US" dirty="0" err="1"/>
              <a:t>panethnic</a:t>
            </a:r>
            <a:r>
              <a:rPr lang="en-US" dirty="0"/>
              <a:t>, or</a:t>
            </a:r>
          </a:p>
          <a:p>
            <a:pPr algn="l" rtl="0"/>
            <a:r>
              <a:rPr lang="en-US" dirty="0"/>
              <a:t>expanded screening strategies. Traditional ethnic screening strategies</a:t>
            </a:r>
          </a:p>
          <a:p>
            <a:pPr algn="l" rtl="0"/>
            <a:r>
              <a:rPr lang="en-US" dirty="0"/>
              <a:t>have </a:t>
            </a:r>
            <a:r>
              <a:rPr lang="en-US" dirty="0" err="1"/>
              <a:t>included:Screening</a:t>
            </a:r>
            <a:r>
              <a:rPr lang="en-US" dirty="0"/>
              <a:t> for other genetic disorders on the basis of family history</a:t>
            </a:r>
            <a:endParaRPr lang="fa-IR" dirty="0"/>
          </a:p>
        </p:txBody>
      </p:sp>
      <p:pic>
        <p:nvPicPr>
          <p:cNvPr id="4" name="11">
            <a:hlinkClick r:id="" action="ppaction://media"/>
            <a:extLst>
              <a:ext uri="{FF2B5EF4-FFF2-40B4-BE49-F238E27FC236}">
                <a16:creationId xmlns:a16="http://schemas.microsoft.com/office/drawing/2014/main" id="{E624697D-30D0-431A-A9AC-CCFF0EF005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Maintaining good control of any preexisting medical conditions (e.g.,</a:t>
            </a:r>
          </a:p>
          <a:p>
            <a:pPr algn="l" rtl="0"/>
            <a:r>
              <a:rPr lang="en-US" dirty="0"/>
              <a:t>diabetes, hypertension, asthma, systemic lupus </a:t>
            </a:r>
            <a:r>
              <a:rPr lang="en-US" dirty="0" err="1"/>
              <a:t>erythematosus</a:t>
            </a:r>
            <a:r>
              <a:rPr lang="en-US" dirty="0"/>
              <a:t>, seizures,</a:t>
            </a:r>
          </a:p>
          <a:p>
            <a:pPr algn="l" rtl="0"/>
            <a:r>
              <a:rPr lang="en-US" dirty="0"/>
              <a:t>thyroid disorders, and inflammatory bowel disease)</a:t>
            </a:r>
            <a:endParaRPr lang="fa-IR" dirty="0"/>
          </a:p>
        </p:txBody>
      </p:sp>
      <p:pic>
        <p:nvPicPr>
          <p:cNvPr id="4" name="12">
            <a:hlinkClick r:id="" action="ppaction://media"/>
            <a:extLst>
              <a:ext uri="{FF2B5EF4-FFF2-40B4-BE49-F238E27FC236}">
                <a16:creationId xmlns:a16="http://schemas.microsoft.com/office/drawing/2014/main" id="{8CE75178-00D6-426A-95A7-BF35331510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Taking 0.4 mg of folic acid daily and during the first trimester of pregnancy for prevention of NTDs</a:t>
            </a:r>
          </a:p>
          <a:p>
            <a:pPr algn="l" rtl="0"/>
            <a:r>
              <a:rPr lang="en-US" dirty="0"/>
              <a:t>Women who have had a prior NTD-affected pregnancy, or using</a:t>
            </a:r>
          </a:p>
          <a:p>
            <a:pPr algn="l" rtl="0"/>
            <a:r>
              <a:rPr lang="en-US" dirty="0"/>
              <a:t>medications that interfere with </a:t>
            </a:r>
            <a:r>
              <a:rPr lang="en-US" dirty="0" err="1"/>
              <a:t>folate</a:t>
            </a:r>
            <a:r>
              <a:rPr lang="en-US" dirty="0"/>
              <a:t> metabolism, should consume 4 mg</a:t>
            </a:r>
          </a:p>
          <a:p>
            <a:pPr algn="l" rtl="0"/>
            <a:r>
              <a:rPr lang="en-US" dirty="0"/>
              <a:t>of folic acid per day in the </a:t>
            </a:r>
            <a:r>
              <a:rPr lang="en-US" dirty="0" err="1"/>
              <a:t>periconception</a:t>
            </a:r>
            <a:r>
              <a:rPr lang="en-US" dirty="0"/>
              <a:t> period</a:t>
            </a:r>
            <a:endParaRPr lang="fa-IR" dirty="0"/>
          </a:p>
        </p:txBody>
      </p:sp>
      <p:pic>
        <p:nvPicPr>
          <p:cNvPr id="4" name="13">
            <a:hlinkClick r:id="" action="ppaction://media"/>
            <a:extLst>
              <a:ext uri="{FF2B5EF4-FFF2-40B4-BE49-F238E27FC236}">
                <a16:creationId xmlns:a16="http://schemas.microsoft.com/office/drawing/2014/main" id="{934C6181-FC35-41E1-9C72-187D354211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Determining the time of conception by an accurate menstrual history</a:t>
            </a:r>
          </a:p>
          <a:p>
            <a:pPr algn="l" rtl="0"/>
            <a:r>
              <a:rPr lang="en-US" dirty="0"/>
              <a:t>• Reducing weight before pregnancy, if obese; increasing weight, if underweight</a:t>
            </a:r>
          </a:p>
          <a:p>
            <a:pPr algn="l" rtl="0"/>
            <a:r>
              <a:rPr lang="en-US" dirty="0"/>
              <a:t>• Exercise</a:t>
            </a:r>
          </a:p>
          <a:p>
            <a:pPr algn="l" rtl="0"/>
            <a:r>
              <a:rPr lang="en-US" dirty="0"/>
              <a:t>• Avoiding food faddism</a:t>
            </a:r>
            <a:endParaRPr lang="fa-IR" dirty="0"/>
          </a:p>
        </p:txBody>
      </p:sp>
      <p:pic>
        <p:nvPicPr>
          <p:cNvPr id="4" name="14">
            <a:hlinkClick r:id="" action="ppaction://media"/>
            <a:extLst>
              <a:ext uri="{FF2B5EF4-FFF2-40B4-BE49-F238E27FC236}">
                <a16:creationId xmlns:a16="http://schemas.microsoft.com/office/drawing/2014/main" id="{2B9D29B8-F5C0-43B7-B9E0-63757CF7AF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7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Avoiding pregnancy within 1 month of receiving a live attenuated</a:t>
            </a:r>
          </a:p>
          <a:p>
            <a:pPr algn="l" rtl="0"/>
            <a:r>
              <a:rPr lang="en-US" dirty="0"/>
              <a:t>vaccine (e.g., rubella)</a:t>
            </a:r>
          </a:p>
          <a:p>
            <a:pPr algn="l" rtl="0"/>
            <a:r>
              <a:rPr lang="en-US" dirty="0"/>
              <a:t>• Preventing HIV transmission if relevant to the patient or partner</a:t>
            </a:r>
          </a:p>
          <a:p>
            <a:pPr algn="l" rtl="0"/>
            <a:r>
              <a:rPr lang="en-US" dirty="0"/>
              <a:t>• Abstaining from tobacco, alcohol, illicit drug, recreational drug use, and</a:t>
            </a:r>
          </a:p>
          <a:p>
            <a:pPr algn="l" rtl="0"/>
            <a:r>
              <a:rPr lang="en-US" dirty="0"/>
              <a:t>inappropriate use of prescription medicines before and during pregnancy</a:t>
            </a:r>
            <a:endParaRPr lang="fa-IR" dirty="0"/>
          </a:p>
        </p:txBody>
      </p:sp>
      <p:pic>
        <p:nvPicPr>
          <p:cNvPr id="4" name="15">
            <a:hlinkClick r:id="" action="ppaction://media"/>
            <a:extLst>
              <a:ext uri="{FF2B5EF4-FFF2-40B4-BE49-F238E27FC236}">
                <a16:creationId xmlns:a16="http://schemas.microsoft.com/office/drawing/2014/main" id="{25D84FB6-ADFA-4C69-B015-A9A6C134B7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Preconception counseling and care is intended to optimize a woman’s</a:t>
            </a:r>
          </a:p>
          <a:p>
            <a:pPr algn="l" rtl="0"/>
            <a:r>
              <a:rPr lang="en-US" dirty="0"/>
              <a:t>health and knowledge before planning and conceiving a pregnancy, ideally</a:t>
            </a:r>
          </a:p>
          <a:p>
            <a:pPr algn="l" rtl="0"/>
            <a:r>
              <a:rPr lang="en-US" dirty="0"/>
              <a:t>commencing before conception with a preconception visit</a:t>
            </a:r>
            <a:endParaRPr lang="fa-IR" dirty="0"/>
          </a:p>
        </p:txBody>
      </p:sp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CEFB1F48-1A87-4087-B69F-5845C1E16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Neural tube defects (NTDs) are associated with folic acid deficiency which may</a:t>
            </a:r>
          </a:p>
          <a:p>
            <a:pPr algn="l" rtl="0"/>
            <a:r>
              <a:rPr lang="en-US" dirty="0"/>
              <a:t>antedate the pregnancy and, therefore, discussion about folic acid</a:t>
            </a:r>
          </a:p>
          <a:p>
            <a:pPr algn="l" rtl="0"/>
            <a:r>
              <a:rPr lang="en-US" dirty="0"/>
              <a:t>supplementation is an essential component of preconception counseling</a:t>
            </a:r>
            <a:endParaRPr lang="fa-IR" dirty="0"/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334E6888-D7FD-43B2-BB76-D18480696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7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The following maternal assessments may serve as</a:t>
            </a:r>
          </a:p>
          <a:p>
            <a:pPr algn="l" rtl="0"/>
            <a:r>
              <a:rPr lang="en-US" dirty="0"/>
              <a:t>the basis for this counseling:</a:t>
            </a:r>
          </a:p>
          <a:p>
            <a:pPr algn="l" rtl="0"/>
            <a:r>
              <a:rPr lang="en-US" dirty="0"/>
              <a:t>• Family planning and pregnancy spacing</a:t>
            </a:r>
          </a:p>
          <a:p>
            <a:pPr algn="l" rtl="0"/>
            <a:r>
              <a:rPr lang="en-US" dirty="0"/>
              <a:t>• Medical, surgical, psychiatric, and neurologic histories</a:t>
            </a:r>
          </a:p>
          <a:p>
            <a:pPr algn="l" rtl="0"/>
            <a:r>
              <a:rPr lang="en-US" dirty="0"/>
              <a:t>• Obstetric and gynecologic history</a:t>
            </a:r>
          </a:p>
          <a:p>
            <a:pPr algn="l" rtl="0"/>
            <a:r>
              <a:rPr lang="en-US" dirty="0"/>
              <a:t>• Family history</a:t>
            </a:r>
          </a:p>
          <a:p>
            <a:pPr algn="l" rtl="0"/>
            <a:r>
              <a:rPr lang="en-US" dirty="0"/>
              <a:t>• Genetic history, appropriate carrier screening, and genetic</a:t>
            </a:r>
            <a:endParaRPr lang="fa-IR" dirty="0"/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A3DF00C2-1EFA-401B-BA86-D182360C8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• Substance use (tobacco, alcohol, illicit drugs, misuse of prescription drugs, and recreational drug use)</a:t>
            </a:r>
          </a:p>
          <a:p>
            <a:pPr algn="l" rtl="0"/>
            <a:r>
              <a:rPr lang="en-US" dirty="0"/>
              <a:t>• Domestic abuse and violence; bullying; trauma</a:t>
            </a:r>
          </a:p>
          <a:p>
            <a:pPr algn="l" rtl="0"/>
            <a:r>
              <a:rPr lang="en-US" dirty="0"/>
              <a:t>• Sexual abuse</a:t>
            </a:r>
          </a:p>
          <a:p>
            <a:pPr algn="l" rtl="0"/>
            <a:r>
              <a:rPr lang="en-US" dirty="0"/>
              <a:t>• Nutrition</a:t>
            </a:r>
          </a:p>
          <a:p>
            <a:pPr algn="l" rtl="0"/>
            <a:r>
              <a:rPr lang="en-US" dirty="0"/>
              <a:t>• Environmental and occupational exposures</a:t>
            </a:r>
          </a:p>
          <a:p>
            <a:pPr algn="l" rtl="0"/>
            <a:r>
              <a:rPr lang="en-US" dirty="0"/>
              <a:t>• Immunity and immunization status</a:t>
            </a:r>
          </a:p>
          <a:p>
            <a:pPr algn="l" rtl="0"/>
            <a:r>
              <a:rPr lang="en-US" dirty="0"/>
              <a:t>• Risk factors for sexually transmitted infections (STIs)</a:t>
            </a:r>
          </a:p>
          <a:p>
            <a:pPr algn="l" rtl="0"/>
            <a:r>
              <a:rPr lang="en-US" dirty="0"/>
              <a:t>• Physical examination (especially blood pressure )</a:t>
            </a:r>
          </a:p>
          <a:p>
            <a:pPr algn="l" rtl="0"/>
            <a:endParaRPr lang="fa-IR" dirty="0"/>
          </a:p>
        </p:txBody>
      </p:sp>
      <p:pic>
        <p:nvPicPr>
          <p:cNvPr id="4" name="5">
            <a:hlinkClick r:id="" action="ppaction://media"/>
            <a:extLst>
              <a:ext uri="{FF2B5EF4-FFF2-40B4-BE49-F238E27FC236}">
                <a16:creationId xmlns:a16="http://schemas.microsoft.com/office/drawing/2014/main" id="{FE4706C3-804B-436C-8400-D1E89B469F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• Physical examination (especially blood pressure with attention to</a:t>
            </a:r>
          </a:p>
          <a:p>
            <a:pPr algn="l" rtl="0"/>
            <a:r>
              <a:rPr lang="en-US" dirty="0"/>
              <a:t>prehypertension and hypertension categories and appropriate weight</a:t>
            </a:r>
          </a:p>
          <a:p>
            <a:pPr algn="l" rtl="0"/>
            <a:r>
              <a:rPr lang="en-US" dirty="0"/>
              <a:t>based on body mass index [BMI])</a:t>
            </a:r>
          </a:p>
          <a:p>
            <a:pPr algn="l" rtl="0"/>
            <a:r>
              <a:rPr lang="en-US" dirty="0"/>
              <a:t>• Assessment of socioeconomic, education, and cultural context</a:t>
            </a:r>
            <a:endParaRPr lang="fa-IR" dirty="0"/>
          </a:p>
        </p:txBody>
      </p:sp>
      <p:pic>
        <p:nvPicPr>
          <p:cNvPr id="4" name="6">
            <a:hlinkClick r:id="" action="ppaction://media"/>
            <a:extLst>
              <a:ext uri="{FF2B5EF4-FFF2-40B4-BE49-F238E27FC236}">
                <a16:creationId xmlns:a16="http://schemas.microsoft.com/office/drawing/2014/main" id="{18EBE7E2-B931-4578-87A2-EA49A1DAE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Ideally, vaccinations should be administered before conception. </a:t>
            </a:r>
          </a:p>
          <a:p>
            <a:pPr algn="l" rtl="0"/>
            <a:r>
              <a:rPr lang="en-US" dirty="0"/>
              <a:t>Live vaccines pose a theoretical risk for the fetus and women who receive a</a:t>
            </a:r>
          </a:p>
          <a:p>
            <a:pPr algn="l" rtl="0"/>
            <a:r>
              <a:rPr lang="en-US" dirty="0"/>
              <a:t>live-virus vaccination should be advised to avoid pregnancy for at least 1</a:t>
            </a:r>
          </a:p>
          <a:p>
            <a:pPr algn="l" rtl="0"/>
            <a:r>
              <a:rPr lang="en-US" dirty="0"/>
              <a:t>month after vaccination. </a:t>
            </a:r>
            <a:endParaRPr lang="fa-IR" dirty="0"/>
          </a:p>
        </p:txBody>
      </p:sp>
      <p:pic>
        <p:nvPicPr>
          <p:cNvPr id="4" name="7">
            <a:hlinkClick r:id="" action="ppaction://media"/>
            <a:extLst>
              <a:ext uri="{FF2B5EF4-FFF2-40B4-BE49-F238E27FC236}">
                <a16:creationId xmlns:a16="http://schemas.microsoft.com/office/drawing/2014/main" id="{E45A0572-4A2B-4428-A24F-0BDD30351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Vaccinations should be offered to women </a:t>
            </a:r>
          </a:p>
          <a:p>
            <a:pPr algn="l" rtl="0"/>
            <a:r>
              <a:rPr lang="en-US" dirty="0"/>
              <a:t>Found to be at risk for or susceptible to rubella, varicella, pertussis, hepatitis A</a:t>
            </a:r>
          </a:p>
          <a:p>
            <a:pPr algn="l" rtl="0"/>
            <a:r>
              <a:rPr lang="en-US" dirty="0"/>
              <a:t>and B, </a:t>
            </a:r>
            <a:r>
              <a:rPr lang="en-US" dirty="0" err="1"/>
              <a:t>meningococcus</a:t>
            </a:r>
            <a:r>
              <a:rPr lang="en-US" dirty="0"/>
              <a:t>, pneumococcus. Human papillomavirus (HPV) is</a:t>
            </a:r>
          </a:p>
          <a:p>
            <a:pPr algn="l" rtl="0"/>
            <a:r>
              <a:rPr lang="en-US" dirty="0"/>
              <a:t>also recommended for women 26 years or younger</a:t>
            </a:r>
            <a:endParaRPr lang="fa-IR" dirty="0"/>
          </a:p>
        </p:txBody>
      </p:sp>
      <p:pic>
        <p:nvPicPr>
          <p:cNvPr id="4" name="8">
            <a:hlinkClick r:id="" action="ppaction://media"/>
            <a:extLst>
              <a:ext uri="{FF2B5EF4-FFF2-40B4-BE49-F238E27FC236}">
                <a16:creationId xmlns:a16="http://schemas.microsoft.com/office/drawing/2014/main" id="{1BD4AAF3-F958-438C-AD5B-F1B9B5FA5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8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All pregnant women should be tested for human immunodeficiency virus (HIV) </a:t>
            </a:r>
          </a:p>
          <a:p>
            <a:pPr algn="l" rtl="0"/>
            <a:r>
              <a:rPr lang="en-US" dirty="0"/>
              <a:t>unless they decline the test. Testing should be offered to women planning a pregnancy.</a:t>
            </a:r>
            <a:endParaRPr lang="fa-IR" dirty="0"/>
          </a:p>
        </p:txBody>
      </p:sp>
      <p:pic>
        <p:nvPicPr>
          <p:cNvPr id="4" name="9">
            <a:hlinkClick r:id="" action="ppaction://media"/>
            <a:extLst>
              <a:ext uri="{FF2B5EF4-FFF2-40B4-BE49-F238E27FC236}">
                <a16:creationId xmlns:a16="http://schemas.microsoft.com/office/drawing/2014/main" id="{206C3E5D-8DBC-41AC-BDF1-C61DFFBA01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556</Words>
  <Application>Microsoft Office PowerPoint</Application>
  <PresentationFormat>On-screen Show (4:3)</PresentationFormat>
  <Paragraphs>61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PRECONCEPTION COUNSELING AND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PRECONCEPTION COUNSELING AND CARE</dc:title>
  <dc:creator>MRT Pack 20 DVDs</dc:creator>
  <cp:keywords>C_Unrestricted</cp:keywords>
  <cp:lastModifiedBy>Fallahi, Saeid (SE O SV ME OPS FS OG IGT&amp;AGT)</cp:lastModifiedBy>
  <cp:revision>41</cp:revision>
  <dcterms:created xsi:type="dcterms:W3CDTF">2020-03-26T14:46:35Z</dcterms:created>
  <dcterms:modified xsi:type="dcterms:W3CDTF">2020-04-29T08:10:44Z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  <property fmtid="{D5CDD505-2E9C-101B-9397-08002B2CF9AE}" pid="3" name="sodocoClasLang">
    <vt:lpwstr>Unrestricted</vt:lpwstr>
  </property>
  <property fmtid="{D5CDD505-2E9C-101B-9397-08002B2CF9AE}" pid="4" name="sodocoClasLangId">
    <vt:i4>0</vt:i4>
  </property>
  <property fmtid="{D5CDD505-2E9C-101B-9397-08002B2CF9AE}" pid="5" name="sodocoClasId">
    <vt:i4>0</vt:i4>
  </property>
</Properties>
</file>