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93" r:id="rId18"/>
    <p:sldId id="273" r:id="rId19"/>
    <p:sldId id="274" r:id="rId20"/>
    <p:sldId id="275" r:id="rId21"/>
    <p:sldId id="276" r:id="rId22"/>
    <p:sldId id="277" r:id="rId23"/>
    <p:sldId id="294" r:id="rId24"/>
    <p:sldId id="278" r:id="rId25"/>
    <p:sldId id="279" r:id="rId26"/>
    <p:sldId id="280" r:id="rId27"/>
    <p:sldId id="281" r:id="rId28"/>
    <p:sldId id="282" r:id="rId29"/>
    <p:sldId id="283" r:id="rId30"/>
    <p:sldId id="284" r:id="rId31"/>
    <p:sldId id="285"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94660"/>
  </p:normalViewPr>
  <p:slideViewPr>
    <p:cSldViewPr snapToGrid="0">
      <p:cViewPr varScale="1">
        <p:scale>
          <a:sx n="87" d="100"/>
          <a:sy n="87" d="100"/>
        </p:scale>
        <p:origin x="48" y="4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C9A9F-B76F-46CB-8EB8-D9317D5222D4}" type="datetimeFigureOut">
              <a:rPr lang="en-GB" smtClean="0"/>
              <a:t>23/04/2020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3EACC-490E-40D3-B73F-CB5516E11187}" type="slidenum">
              <a:rPr lang="en-GB" smtClean="0"/>
              <a:t>‹#›</a:t>
            </a:fld>
            <a:endParaRPr lang="en-GB"/>
          </a:p>
        </p:txBody>
      </p:sp>
    </p:spTree>
    <p:extLst>
      <p:ext uri="{BB962C8B-B14F-4D97-AF65-F5344CB8AC3E}">
        <p14:creationId xmlns:p14="http://schemas.microsoft.com/office/powerpoint/2010/main" val="185340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B1DB-4F12-46E6-A069-A301341A6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85BF7D-CC7C-4B32-B007-4D98396A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348014-71F1-4332-9A86-86AB2F7ECA7F}"/>
              </a:ext>
            </a:extLst>
          </p:cNvPr>
          <p:cNvSpPr>
            <a:spLocks noGrp="1"/>
          </p:cNvSpPr>
          <p:nvPr>
            <p:ph type="dt" sz="half" idx="10"/>
          </p:nvPr>
        </p:nvSpPr>
        <p:spPr/>
        <p:txBody>
          <a:bodyPr/>
          <a:lstStyle/>
          <a:p>
            <a:fld id="{1115E7C1-4250-41B0-859A-9BD281AB235F}" type="datetime1">
              <a:rPr lang="en-GB" smtClean="0"/>
              <a:t>23/04/2020</a:t>
            </a:fld>
            <a:endParaRPr lang="en-GB"/>
          </a:p>
        </p:txBody>
      </p:sp>
      <p:sp>
        <p:nvSpPr>
          <p:cNvPr id="5" name="Footer Placeholder 4">
            <a:extLst>
              <a:ext uri="{FF2B5EF4-FFF2-40B4-BE49-F238E27FC236}">
                <a16:creationId xmlns:a16="http://schemas.microsoft.com/office/drawing/2014/main" id="{EFD84F75-AD6C-42B7-8AD6-5B95C5D79CCB}"/>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92EBE785-C808-4DEE-BE91-B390552D5A0C}"/>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4142576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35C3-4C41-48C2-89AE-50FA353FB6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385F55-88E1-4547-BE2E-6C375380C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F28AF4-2832-4C2A-B9BC-1D38DED0E746}"/>
              </a:ext>
            </a:extLst>
          </p:cNvPr>
          <p:cNvSpPr>
            <a:spLocks noGrp="1"/>
          </p:cNvSpPr>
          <p:nvPr>
            <p:ph type="dt" sz="half" idx="10"/>
          </p:nvPr>
        </p:nvSpPr>
        <p:spPr/>
        <p:txBody>
          <a:bodyPr/>
          <a:lstStyle/>
          <a:p>
            <a:fld id="{1CAD1B44-2769-40D9-B531-E1BDB57F5161}" type="datetime1">
              <a:rPr lang="en-GB" smtClean="0"/>
              <a:t>23/04/2020</a:t>
            </a:fld>
            <a:endParaRPr lang="en-GB"/>
          </a:p>
        </p:txBody>
      </p:sp>
      <p:sp>
        <p:nvSpPr>
          <p:cNvPr id="5" name="Footer Placeholder 4">
            <a:extLst>
              <a:ext uri="{FF2B5EF4-FFF2-40B4-BE49-F238E27FC236}">
                <a16:creationId xmlns:a16="http://schemas.microsoft.com/office/drawing/2014/main" id="{B1223890-72B9-4E85-BC7E-3BCBE395FADD}"/>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87025D74-2D0B-4E74-A55A-82DBBFDAD2F5}"/>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119056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BE8F0-5284-4703-9154-38BE264CE1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49DF58-0DA0-4822-8F00-697A4510E7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E021DF-5641-4330-8BF3-CC82B600F707}"/>
              </a:ext>
            </a:extLst>
          </p:cNvPr>
          <p:cNvSpPr>
            <a:spLocks noGrp="1"/>
          </p:cNvSpPr>
          <p:nvPr>
            <p:ph type="dt" sz="half" idx="10"/>
          </p:nvPr>
        </p:nvSpPr>
        <p:spPr/>
        <p:txBody>
          <a:bodyPr/>
          <a:lstStyle/>
          <a:p>
            <a:fld id="{718B0D03-11F9-4177-B146-31FB96729A57}" type="datetime1">
              <a:rPr lang="en-GB" smtClean="0"/>
              <a:t>23/04/2020</a:t>
            </a:fld>
            <a:endParaRPr lang="en-GB"/>
          </a:p>
        </p:txBody>
      </p:sp>
      <p:sp>
        <p:nvSpPr>
          <p:cNvPr id="5" name="Footer Placeholder 4">
            <a:extLst>
              <a:ext uri="{FF2B5EF4-FFF2-40B4-BE49-F238E27FC236}">
                <a16:creationId xmlns:a16="http://schemas.microsoft.com/office/drawing/2014/main" id="{F37E6612-FA0A-44B6-9317-5507FF283700}"/>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0EF182C5-E33F-4509-8A68-E946DD95FB1D}"/>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155759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B7CE-F6FD-4C65-890B-781D473E33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B030EB-CC21-43FF-8C85-2A8A87DBA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A9D6E8-EFE7-48D4-8380-C8A586B006B3}"/>
              </a:ext>
            </a:extLst>
          </p:cNvPr>
          <p:cNvSpPr>
            <a:spLocks noGrp="1"/>
          </p:cNvSpPr>
          <p:nvPr>
            <p:ph type="dt" sz="half" idx="10"/>
          </p:nvPr>
        </p:nvSpPr>
        <p:spPr/>
        <p:txBody>
          <a:bodyPr/>
          <a:lstStyle/>
          <a:p>
            <a:fld id="{797A09D5-487A-4744-9619-0A3E60FDF38B}" type="datetime1">
              <a:rPr lang="en-GB" smtClean="0"/>
              <a:t>23/04/2020</a:t>
            </a:fld>
            <a:endParaRPr lang="en-GB"/>
          </a:p>
        </p:txBody>
      </p:sp>
      <p:sp>
        <p:nvSpPr>
          <p:cNvPr id="5" name="Footer Placeholder 4">
            <a:extLst>
              <a:ext uri="{FF2B5EF4-FFF2-40B4-BE49-F238E27FC236}">
                <a16:creationId xmlns:a16="http://schemas.microsoft.com/office/drawing/2014/main" id="{10E4041D-760E-4360-9BC8-F8563528A5D2}"/>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E1F0E9B9-7A2B-4457-8E2A-DFB82C91AE30}"/>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238093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DF4D-0D2A-4604-B4CC-5E0362D34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F8CE34-EDBA-4079-B4B6-A2B6F970E7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4FA8B2-4B77-4D87-A492-C3B956A9E03B}"/>
              </a:ext>
            </a:extLst>
          </p:cNvPr>
          <p:cNvSpPr>
            <a:spLocks noGrp="1"/>
          </p:cNvSpPr>
          <p:nvPr>
            <p:ph type="dt" sz="half" idx="10"/>
          </p:nvPr>
        </p:nvSpPr>
        <p:spPr/>
        <p:txBody>
          <a:bodyPr/>
          <a:lstStyle/>
          <a:p>
            <a:fld id="{6768029E-BAE8-4F99-8D73-B1A54AE94F21}" type="datetime1">
              <a:rPr lang="en-GB" smtClean="0"/>
              <a:t>23/04/2020</a:t>
            </a:fld>
            <a:endParaRPr lang="en-GB"/>
          </a:p>
        </p:txBody>
      </p:sp>
      <p:sp>
        <p:nvSpPr>
          <p:cNvPr id="5" name="Footer Placeholder 4">
            <a:extLst>
              <a:ext uri="{FF2B5EF4-FFF2-40B4-BE49-F238E27FC236}">
                <a16:creationId xmlns:a16="http://schemas.microsoft.com/office/drawing/2014/main" id="{98CCBD16-9789-4B39-BBAC-C8099BD3B011}"/>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782B4EED-3420-4AF0-9E2D-1CA1B66508F2}"/>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188397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4888-4C2F-48C6-8381-C23D765619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2300EC-1C2F-47C8-815A-90CDB84C32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B01114-7286-49B7-8FC7-0E8AAB0F68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B28695-EA3B-40C5-BEF6-122E5CBDE6F0}"/>
              </a:ext>
            </a:extLst>
          </p:cNvPr>
          <p:cNvSpPr>
            <a:spLocks noGrp="1"/>
          </p:cNvSpPr>
          <p:nvPr>
            <p:ph type="dt" sz="half" idx="10"/>
          </p:nvPr>
        </p:nvSpPr>
        <p:spPr/>
        <p:txBody>
          <a:bodyPr/>
          <a:lstStyle/>
          <a:p>
            <a:fld id="{FD90CEFC-60E9-40B8-B7C4-CE4DE4B7AF76}" type="datetime1">
              <a:rPr lang="en-GB" smtClean="0"/>
              <a:t>23/04/2020</a:t>
            </a:fld>
            <a:endParaRPr lang="en-GB"/>
          </a:p>
        </p:txBody>
      </p:sp>
      <p:sp>
        <p:nvSpPr>
          <p:cNvPr id="6" name="Footer Placeholder 5">
            <a:extLst>
              <a:ext uri="{FF2B5EF4-FFF2-40B4-BE49-F238E27FC236}">
                <a16:creationId xmlns:a16="http://schemas.microsoft.com/office/drawing/2014/main" id="{B81D1B7C-5681-41E6-B494-D76F37862A52}"/>
              </a:ext>
            </a:extLst>
          </p:cNvPr>
          <p:cNvSpPr>
            <a:spLocks noGrp="1"/>
          </p:cNvSpPr>
          <p:nvPr>
            <p:ph type="ftr" sz="quarter" idx="11"/>
          </p:nvPr>
        </p:nvSpPr>
        <p:spPr/>
        <p:txBody>
          <a:bodyPr/>
          <a:lstStyle/>
          <a:p>
            <a:r>
              <a:rPr lang="en-GB"/>
              <a:t>Dr shahrzad zadehmodares </a:t>
            </a:r>
          </a:p>
        </p:txBody>
      </p:sp>
      <p:sp>
        <p:nvSpPr>
          <p:cNvPr id="7" name="Slide Number Placeholder 6">
            <a:extLst>
              <a:ext uri="{FF2B5EF4-FFF2-40B4-BE49-F238E27FC236}">
                <a16:creationId xmlns:a16="http://schemas.microsoft.com/office/drawing/2014/main" id="{D18E6406-78B7-4775-B5F8-71D6968CC26F}"/>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89019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40B9-4668-4ED8-96BE-90F3204886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B9CEA2-A7A2-427A-869B-272B7C25E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7B2BF-49A3-4DD9-BAA7-719C2162C7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E6F90E-D636-479B-BC78-668A78EB3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A74EC-076B-4373-9FCB-EEB55738CF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0AC8DC-05D8-4A28-AAE1-1AF550BF7613}"/>
              </a:ext>
            </a:extLst>
          </p:cNvPr>
          <p:cNvSpPr>
            <a:spLocks noGrp="1"/>
          </p:cNvSpPr>
          <p:nvPr>
            <p:ph type="dt" sz="half" idx="10"/>
          </p:nvPr>
        </p:nvSpPr>
        <p:spPr/>
        <p:txBody>
          <a:bodyPr/>
          <a:lstStyle/>
          <a:p>
            <a:fld id="{A4E438C1-ED4F-4966-A4D3-286EA2BB2BBA}" type="datetime1">
              <a:rPr lang="en-GB" smtClean="0"/>
              <a:t>23/04/2020</a:t>
            </a:fld>
            <a:endParaRPr lang="en-GB"/>
          </a:p>
        </p:txBody>
      </p:sp>
      <p:sp>
        <p:nvSpPr>
          <p:cNvPr id="8" name="Footer Placeholder 7">
            <a:extLst>
              <a:ext uri="{FF2B5EF4-FFF2-40B4-BE49-F238E27FC236}">
                <a16:creationId xmlns:a16="http://schemas.microsoft.com/office/drawing/2014/main" id="{9DC77D2B-A414-4B38-A021-6A23D776AA0A}"/>
              </a:ext>
            </a:extLst>
          </p:cNvPr>
          <p:cNvSpPr>
            <a:spLocks noGrp="1"/>
          </p:cNvSpPr>
          <p:nvPr>
            <p:ph type="ftr" sz="quarter" idx="11"/>
          </p:nvPr>
        </p:nvSpPr>
        <p:spPr/>
        <p:txBody>
          <a:bodyPr/>
          <a:lstStyle/>
          <a:p>
            <a:r>
              <a:rPr lang="en-GB"/>
              <a:t>Dr shahrzad zadehmodares </a:t>
            </a:r>
          </a:p>
        </p:txBody>
      </p:sp>
      <p:sp>
        <p:nvSpPr>
          <p:cNvPr id="9" name="Slide Number Placeholder 8">
            <a:extLst>
              <a:ext uri="{FF2B5EF4-FFF2-40B4-BE49-F238E27FC236}">
                <a16:creationId xmlns:a16="http://schemas.microsoft.com/office/drawing/2014/main" id="{BDAE9211-8C31-4EC4-8105-E790F44E9C2F}"/>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376935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28B2-DE9D-42A3-AC42-58FAB27827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B5CB34-5045-47EE-A5D5-D7219502DBD3}"/>
              </a:ext>
            </a:extLst>
          </p:cNvPr>
          <p:cNvSpPr>
            <a:spLocks noGrp="1"/>
          </p:cNvSpPr>
          <p:nvPr>
            <p:ph type="dt" sz="half" idx="10"/>
          </p:nvPr>
        </p:nvSpPr>
        <p:spPr/>
        <p:txBody>
          <a:bodyPr/>
          <a:lstStyle/>
          <a:p>
            <a:fld id="{E3C1C7DB-E1E8-421B-ABB7-BCD9F097E34D}" type="datetime1">
              <a:rPr lang="en-GB" smtClean="0"/>
              <a:t>23/04/2020</a:t>
            </a:fld>
            <a:endParaRPr lang="en-GB"/>
          </a:p>
        </p:txBody>
      </p:sp>
      <p:sp>
        <p:nvSpPr>
          <p:cNvPr id="4" name="Footer Placeholder 3">
            <a:extLst>
              <a:ext uri="{FF2B5EF4-FFF2-40B4-BE49-F238E27FC236}">
                <a16:creationId xmlns:a16="http://schemas.microsoft.com/office/drawing/2014/main" id="{9B92C8E5-8CA7-457C-8002-B1D3912A3B25}"/>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A3A1D074-DE9E-4B5B-8E62-8B11F7E96B02}"/>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398783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39F0A-2393-46F4-9260-B97178E3C351}"/>
              </a:ext>
            </a:extLst>
          </p:cNvPr>
          <p:cNvSpPr>
            <a:spLocks noGrp="1"/>
          </p:cNvSpPr>
          <p:nvPr>
            <p:ph type="dt" sz="half" idx="10"/>
          </p:nvPr>
        </p:nvSpPr>
        <p:spPr/>
        <p:txBody>
          <a:bodyPr/>
          <a:lstStyle/>
          <a:p>
            <a:fld id="{382E0F94-0D74-471E-B16E-B2A44785F08C}" type="datetime1">
              <a:rPr lang="en-GB" smtClean="0"/>
              <a:t>23/04/2020</a:t>
            </a:fld>
            <a:endParaRPr lang="en-GB"/>
          </a:p>
        </p:txBody>
      </p:sp>
      <p:sp>
        <p:nvSpPr>
          <p:cNvPr id="3" name="Footer Placeholder 2">
            <a:extLst>
              <a:ext uri="{FF2B5EF4-FFF2-40B4-BE49-F238E27FC236}">
                <a16:creationId xmlns:a16="http://schemas.microsoft.com/office/drawing/2014/main" id="{9494A74E-799B-47BB-8B9B-35002FADF5D6}"/>
              </a:ext>
            </a:extLst>
          </p:cNvPr>
          <p:cNvSpPr>
            <a:spLocks noGrp="1"/>
          </p:cNvSpPr>
          <p:nvPr>
            <p:ph type="ftr" sz="quarter" idx="11"/>
          </p:nvPr>
        </p:nvSpPr>
        <p:spPr/>
        <p:txBody>
          <a:bodyPr/>
          <a:lstStyle/>
          <a:p>
            <a:r>
              <a:rPr lang="en-GB"/>
              <a:t>Dr shahrzad zadehmodares </a:t>
            </a:r>
          </a:p>
        </p:txBody>
      </p:sp>
      <p:sp>
        <p:nvSpPr>
          <p:cNvPr id="4" name="Slide Number Placeholder 3">
            <a:extLst>
              <a:ext uri="{FF2B5EF4-FFF2-40B4-BE49-F238E27FC236}">
                <a16:creationId xmlns:a16="http://schemas.microsoft.com/office/drawing/2014/main" id="{ECE166E5-519A-4772-B7B4-93E3B998AC7D}"/>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927276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481F-60FB-43AD-9E7C-AFE8E33F4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ACD9B3-4E2C-44E6-93B3-D0EC4C5F0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53AB72-5D8B-4EA3-90A0-4F15213ED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BACC5-4188-4BFC-8BD6-24C8DCA99EA8}"/>
              </a:ext>
            </a:extLst>
          </p:cNvPr>
          <p:cNvSpPr>
            <a:spLocks noGrp="1"/>
          </p:cNvSpPr>
          <p:nvPr>
            <p:ph type="dt" sz="half" idx="10"/>
          </p:nvPr>
        </p:nvSpPr>
        <p:spPr/>
        <p:txBody>
          <a:bodyPr/>
          <a:lstStyle/>
          <a:p>
            <a:fld id="{1AE42CB7-D942-41B6-96B7-F25260A16F0A}" type="datetime1">
              <a:rPr lang="en-GB" smtClean="0"/>
              <a:t>23/04/2020</a:t>
            </a:fld>
            <a:endParaRPr lang="en-GB"/>
          </a:p>
        </p:txBody>
      </p:sp>
      <p:sp>
        <p:nvSpPr>
          <p:cNvPr id="6" name="Footer Placeholder 5">
            <a:extLst>
              <a:ext uri="{FF2B5EF4-FFF2-40B4-BE49-F238E27FC236}">
                <a16:creationId xmlns:a16="http://schemas.microsoft.com/office/drawing/2014/main" id="{72760DA1-1448-4A6D-8D05-A6D7713CA18C}"/>
              </a:ext>
            </a:extLst>
          </p:cNvPr>
          <p:cNvSpPr>
            <a:spLocks noGrp="1"/>
          </p:cNvSpPr>
          <p:nvPr>
            <p:ph type="ftr" sz="quarter" idx="11"/>
          </p:nvPr>
        </p:nvSpPr>
        <p:spPr/>
        <p:txBody>
          <a:bodyPr/>
          <a:lstStyle/>
          <a:p>
            <a:r>
              <a:rPr lang="en-GB"/>
              <a:t>Dr shahrzad zadehmodares </a:t>
            </a:r>
          </a:p>
        </p:txBody>
      </p:sp>
      <p:sp>
        <p:nvSpPr>
          <p:cNvPr id="7" name="Slide Number Placeholder 6">
            <a:extLst>
              <a:ext uri="{FF2B5EF4-FFF2-40B4-BE49-F238E27FC236}">
                <a16:creationId xmlns:a16="http://schemas.microsoft.com/office/drawing/2014/main" id="{517D9708-AD5C-45B7-9080-37951799A6B3}"/>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19800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98D0-B0AA-430E-AD92-AA0250467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1E97E0-0165-4452-8DDE-6C03AE727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F3863B-2595-4D2E-B6C9-63BF3C9B1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EC68E-46AC-4904-A6B6-60DAF0DCD2B7}"/>
              </a:ext>
            </a:extLst>
          </p:cNvPr>
          <p:cNvSpPr>
            <a:spLocks noGrp="1"/>
          </p:cNvSpPr>
          <p:nvPr>
            <p:ph type="dt" sz="half" idx="10"/>
          </p:nvPr>
        </p:nvSpPr>
        <p:spPr/>
        <p:txBody>
          <a:bodyPr/>
          <a:lstStyle/>
          <a:p>
            <a:fld id="{B4F93F83-A1D7-449E-B68B-D278A599B163}" type="datetime1">
              <a:rPr lang="en-GB" smtClean="0"/>
              <a:t>23/04/2020</a:t>
            </a:fld>
            <a:endParaRPr lang="en-GB"/>
          </a:p>
        </p:txBody>
      </p:sp>
      <p:sp>
        <p:nvSpPr>
          <p:cNvPr id="6" name="Footer Placeholder 5">
            <a:extLst>
              <a:ext uri="{FF2B5EF4-FFF2-40B4-BE49-F238E27FC236}">
                <a16:creationId xmlns:a16="http://schemas.microsoft.com/office/drawing/2014/main" id="{13BD510A-9890-4B69-9111-1ABD0F9804C2}"/>
              </a:ext>
            </a:extLst>
          </p:cNvPr>
          <p:cNvSpPr>
            <a:spLocks noGrp="1"/>
          </p:cNvSpPr>
          <p:nvPr>
            <p:ph type="ftr" sz="quarter" idx="11"/>
          </p:nvPr>
        </p:nvSpPr>
        <p:spPr/>
        <p:txBody>
          <a:bodyPr/>
          <a:lstStyle/>
          <a:p>
            <a:r>
              <a:rPr lang="en-GB"/>
              <a:t>Dr shahrzad zadehmodares </a:t>
            </a:r>
          </a:p>
        </p:txBody>
      </p:sp>
      <p:sp>
        <p:nvSpPr>
          <p:cNvPr id="7" name="Slide Number Placeholder 6">
            <a:extLst>
              <a:ext uri="{FF2B5EF4-FFF2-40B4-BE49-F238E27FC236}">
                <a16:creationId xmlns:a16="http://schemas.microsoft.com/office/drawing/2014/main" id="{E56CA6B3-74E2-4B3B-A345-A57C7B79492B}"/>
              </a:ext>
            </a:extLst>
          </p:cNvPr>
          <p:cNvSpPr>
            <a:spLocks noGrp="1"/>
          </p:cNvSpPr>
          <p:nvPr>
            <p:ph type="sldNum" sz="quarter" idx="12"/>
          </p:nvPr>
        </p:nvSpPr>
        <p:spPr/>
        <p:txBody>
          <a:bodyPr/>
          <a:lstStyle/>
          <a:p>
            <a:fld id="{705DD8AC-D64C-4368-A0A2-C5C24A17B3BD}" type="slidenum">
              <a:rPr lang="en-GB" smtClean="0"/>
              <a:t>‹#›</a:t>
            </a:fld>
            <a:endParaRPr lang="en-GB"/>
          </a:p>
        </p:txBody>
      </p:sp>
    </p:spTree>
    <p:extLst>
      <p:ext uri="{BB962C8B-B14F-4D97-AF65-F5344CB8AC3E}">
        <p14:creationId xmlns:p14="http://schemas.microsoft.com/office/powerpoint/2010/main" val="37063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081D3F-4072-4003-B9F7-15258F1DC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9A956A-77E0-41B6-BFB5-7BBD259FC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9853F7-E1B1-4312-8C43-62A820F8C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1A848-4A69-4643-BEF5-C6267C1A1C26}" type="datetime1">
              <a:rPr lang="en-GB" smtClean="0"/>
              <a:t>23/04/2020</a:t>
            </a:fld>
            <a:endParaRPr lang="en-GB"/>
          </a:p>
        </p:txBody>
      </p:sp>
      <p:sp>
        <p:nvSpPr>
          <p:cNvPr id="5" name="Footer Placeholder 4">
            <a:extLst>
              <a:ext uri="{FF2B5EF4-FFF2-40B4-BE49-F238E27FC236}">
                <a16:creationId xmlns:a16="http://schemas.microsoft.com/office/drawing/2014/main" id="{F1434120-EE37-4FE0-931D-BF635B4E7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 shahrzad zadehmodares </a:t>
            </a:r>
          </a:p>
        </p:txBody>
      </p:sp>
      <p:sp>
        <p:nvSpPr>
          <p:cNvPr id="6" name="Slide Number Placeholder 5">
            <a:extLst>
              <a:ext uri="{FF2B5EF4-FFF2-40B4-BE49-F238E27FC236}">
                <a16:creationId xmlns:a16="http://schemas.microsoft.com/office/drawing/2014/main" id="{271F30A6-2193-4323-B4CA-0F5E87F0B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DD8AC-D64C-4368-A0A2-C5C24A17B3BD}" type="slidenum">
              <a:rPr lang="en-GB" smtClean="0"/>
              <a:t>‹#›</a:t>
            </a:fld>
            <a:endParaRPr lang="en-GB"/>
          </a:p>
        </p:txBody>
      </p:sp>
    </p:spTree>
    <p:extLst>
      <p:ext uri="{BB962C8B-B14F-4D97-AF65-F5344CB8AC3E}">
        <p14:creationId xmlns:p14="http://schemas.microsoft.com/office/powerpoint/2010/main" val="336472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27A4-E606-41D4-B2B4-D278593FAAAD}"/>
              </a:ext>
            </a:extLst>
          </p:cNvPr>
          <p:cNvSpPr>
            <a:spLocks noGrp="1"/>
          </p:cNvSpPr>
          <p:nvPr>
            <p:ph type="ctrTitle"/>
          </p:nvPr>
        </p:nvSpPr>
        <p:spPr>
          <a:xfrm>
            <a:off x="1524000" y="744015"/>
            <a:ext cx="9144000" cy="2232045"/>
          </a:xfrm>
        </p:spPr>
        <p:txBody>
          <a:bodyPr/>
          <a:lstStyle/>
          <a:p>
            <a:r>
              <a:rPr lang="en-GB" b="1" dirty="0">
                <a:solidFill>
                  <a:srgbClr val="FF0000"/>
                </a:solidFill>
              </a:rPr>
              <a:t>Amenorrhea and Abnormal Uterine Bleeding</a:t>
            </a:r>
          </a:p>
        </p:txBody>
      </p:sp>
      <p:sp>
        <p:nvSpPr>
          <p:cNvPr id="3" name="Subtitle 2">
            <a:extLst>
              <a:ext uri="{FF2B5EF4-FFF2-40B4-BE49-F238E27FC236}">
                <a16:creationId xmlns:a16="http://schemas.microsoft.com/office/drawing/2014/main" id="{5BBF21DB-27E4-40FF-B8F6-A7057FE63559}"/>
              </a:ext>
            </a:extLst>
          </p:cNvPr>
          <p:cNvSpPr>
            <a:spLocks noGrp="1"/>
          </p:cNvSpPr>
          <p:nvPr>
            <p:ph type="subTitle" idx="1"/>
          </p:nvPr>
        </p:nvSpPr>
        <p:spPr>
          <a:xfrm>
            <a:off x="1524000" y="3602037"/>
            <a:ext cx="9144000" cy="2128581"/>
          </a:xfrm>
        </p:spPr>
        <p:txBody>
          <a:bodyPr>
            <a:normAutofit/>
          </a:bodyPr>
          <a:lstStyle/>
          <a:p>
            <a:r>
              <a:rPr lang="en-GB" b="1" dirty="0"/>
              <a:t>Dr </a:t>
            </a:r>
            <a:r>
              <a:rPr lang="en-GB" b="1" dirty="0" err="1"/>
              <a:t>shahrzad</a:t>
            </a:r>
            <a:r>
              <a:rPr lang="en-GB" b="1" dirty="0"/>
              <a:t> </a:t>
            </a:r>
            <a:r>
              <a:rPr lang="en-GB" b="1" dirty="0" err="1"/>
              <a:t>zadehmodares</a:t>
            </a:r>
            <a:r>
              <a:rPr lang="en-GB" b="1" dirty="0"/>
              <a:t> MD</a:t>
            </a:r>
          </a:p>
          <a:p>
            <a:r>
              <a:rPr lang="en-GB" b="1" dirty="0" err="1"/>
              <a:t>Gynecologist</a:t>
            </a:r>
            <a:endParaRPr lang="en-GB" b="1" dirty="0"/>
          </a:p>
          <a:p>
            <a:r>
              <a:rPr lang="en-GB" b="1" dirty="0"/>
              <a:t>Associate Professor </a:t>
            </a:r>
          </a:p>
          <a:p>
            <a:r>
              <a:rPr lang="en-GB" b="1" dirty="0"/>
              <a:t>SBMU</a:t>
            </a:r>
          </a:p>
          <a:p>
            <a:endParaRPr lang="en-GB" dirty="0"/>
          </a:p>
        </p:txBody>
      </p:sp>
      <p:sp>
        <p:nvSpPr>
          <p:cNvPr id="4" name="Footer Placeholder 3">
            <a:extLst>
              <a:ext uri="{FF2B5EF4-FFF2-40B4-BE49-F238E27FC236}">
                <a16:creationId xmlns:a16="http://schemas.microsoft.com/office/drawing/2014/main" id="{0AAEE76E-F4F0-4C32-B390-20D77FEC24E9}"/>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75D18308-EA14-4D58-BC5A-E6F690BA34C3}"/>
              </a:ext>
            </a:extLst>
          </p:cNvPr>
          <p:cNvSpPr>
            <a:spLocks noGrp="1"/>
          </p:cNvSpPr>
          <p:nvPr>
            <p:ph type="sldNum" sz="quarter" idx="12"/>
          </p:nvPr>
        </p:nvSpPr>
        <p:spPr/>
        <p:txBody>
          <a:bodyPr/>
          <a:lstStyle/>
          <a:p>
            <a:fld id="{705DD8AC-D64C-4368-A0A2-C5C24A17B3BD}" type="slidenum">
              <a:rPr lang="en-GB" smtClean="0"/>
              <a:t>1</a:t>
            </a:fld>
            <a:endParaRPr lang="en-GB"/>
          </a:p>
        </p:txBody>
      </p:sp>
      <p:pic>
        <p:nvPicPr>
          <p:cNvPr id="6" name="Recorded Sound">
            <a:hlinkClick r:id="" action="ppaction://media"/>
            <a:extLst>
              <a:ext uri="{FF2B5EF4-FFF2-40B4-BE49-F238E27FC236}">
                <a16:creationId xmlns:a16="http://schemas.microsoft.com/office/drawing/2014/main" id="{F166981C-AA74-4B91-A776-568823E0DD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4574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32C9-B84B-42D6-8930-6C5CC3B8B707}"/>
              </a:ext>
            </a:extLst>
          </p:cNvPr>
          <p:cNvSpPr>
            <a:spLocks noGrp="1"/>
          </p:cNvSpPr>
          <p:nvPr>
            <p:ph type="title"/>
          </p:nvPr>
        </p:nvSpPr>
        <p:spPr/>
        <p:txBody>
          <a:bodyPr/>
          <a:lstStyle/>
          <a:p>
            <a:r>
              <a:rPr lang="en-GB" b="1" dirty="0">
                <a:solidFill>
                  <a:srgbClr val="FF0000"/>
                </a:solidFill>
              </a:rPr>
              <a:t>Hypothalamic–Pituitary Dysfunction</a:t>
            </a:r>
            <a:endParaRPr lang="en-GB" dirty="0">
              <a:solidFill>
                <a:srgbClr val="FF0000"/>
              </a:solidFill>
            </a:endParaRPr>
          </a:p>
        </p:txBody>
      </p:sp>
      <p:sp>
        <p:nvSpPr>
          <p:cNvPr id="3" name="Content Placeholder 2">
            <a:extLst>
              <a:ext uri="{FF2B5EF4-FFF2-40B4-BE49-F238E27FC236}">
                <a16:creationId xmlns:a16="http://schemas.microsoft.com/office/drawing/2014/main" id="{5812CF96-582A-40CF-B6B1-2B2DE48F8C9B}"/>
              </a:ext>
            </a:extLst>
          </p:cNvPr>
          <p:cNvSpPr>
            <a:spLocks noGrp="1"/>
          </p:cNvSpPr>
          <p:nvPr>
            <p:ph idx="1"/>
          </p:nvPr>
        </p:nvSpPr>
        <p:spPr/>
        <p:txBody>
          <a:bodyPr/>
          <a:lstStyle/>
          <a:p>
            <a:r>
              <a:rPr lang="en-GB" b="1" dirty="0"/>
              <a:t>Causes of Hypothalamic–Pituitary Amenorrhea</a:t>
            </a:r>
          </a:p>
          <a:p>
            <a:endParaRPr lang="en-GB" b="1" dirty="0"/>
          </a:p>
          <a:p>
            <a:endParaRPr lang="en-GB" b="1" dirty="0"/>
          </a:p>
          <a:p>
            <a:r>
              <a:rPr lang="en-GB" b="1" dirty="0"/>
              <a:t>Psychogenic causes</a:t>
            </a:r>
          </a:p>
          <a:p>
            <a:r>
              <a:rPr lang="en-GB" dirty="0"/>
              <a:t>	Chronic anxiety</a:t>
            </a:r>
          </a:p>
          <a:p>
            <a:r>
              <a:rPr lang="en-GB" dirty="0"/>
              <a:t>	Pseudocyesis</a:t>
            </a:r>
          </a:p>
          <a:p>
            <a:r>
              <a:rPr lang="en-GB" dirty="0"/>
              <a:t>	Anorexia nervosa</a:t>
            </a:r>
          </a:p>
          <a:p>
            <a:endParaRPr lang="en-GB" dirty="0"/>
          </a:p>
        </p:txBody>
      </p:sp>
      <p:sp>
        <p:nvSpPr>
          <p:cNvPr id="4" name="Footer Placeholder 3">
            <a:extLst>
              <a:ext uri="{FF2B5EF4-FFF2-40B4-BE49-F238E27FC236}">
                <a16:creationId xmlns:a16="http://schemas.microsoft.com/office/drawing/2014/main" id="{2E201106-D53C-487C-94CE-2087874121A2}"/>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711C38BD-378B-43DB-91AC-A911260E909C}"/>
              </a:ext>
            </a:extLst>
          </p:cNvPr>
          <p:cNvSpPr>
            <a:spLocks noGrp="1"/>
          </p:cNvSpPr>
          <p:nvPr>
            <p:ph type="sldNum" sz="quarter" idx="12"/>
          </p:nvPr>
        </p:nvSpPr>
        <p:spPr/>
        <p:txBody>
          <a:bodyPr/>
          <a:lstStyle/>
          <a:p>
            <a:fld id="{705DD8AC-D64C-4368-A0A2-C5C24A17B3BD}" type="slidenum">
              <a:rPr lang="en-GB" smtClean="0"/>
              <a:t>10</a:t>
            </a:fld>
            <a:endParaRPr lang="en-GB"/>
          </a:p>
        </p:txBody>
      </p:sp>
      <p:pic>
        <p:nvPicPr>
          <p:cNvPr id="6" name="Recorded Sound">
            <a:hlinkClick r:id="" action="ppaction://media"/>
            <a:extLst>
              <a:ext uri="{FF2B5EF4-FFF2-40B4-BE49-F238E27FC236}">
                <a16:creationId xmlns:a16="http://schemas.microsoft.com/office/drawing/2014/main" id="{9E5E2FD0-338D-4DDE-9BB6-880675935C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2438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828F-CE1C-4D04-8379-D958CE2AF4B2}"/>
              </a:ext>
            </a:extLst>
          </p:cNvPr>
          <p:cNvSpPr>
            <a:spLocks noGrp="1"/>
          </p:cNvSpPr>
          <p:nvPr>
            <p:ph type="title"/>
          </p:nvPr>
        </p:nvSpPr>
        <p:spPr/>
        <p:txBody>
          <a:bodyPr/>
          <a:lstStyle/>
          <a:p>
            <a:r>
              <a:rPr lang="en-GB" dirty="0">
                <a:solidFill>
                  <a:srgbClr val="FF0000"/>
                </a:solidFill>
              </a:rPr>
              <a:t>Hypothalamic–Pituitary Dysfunction</a:t>
            </a:r>
          </a:p>
        </p:txBody>
      </p:sp>
      <p:sp>
        <p:nvSpPr>
          <p:cNvPr id="3" name="Content Placeholder 2">
            <a:extLst>
              <a:ext uri="{FF2B5EF4-FFF2-40B4-BE49-F238E27FC236}">
                <a16:creationId xmlns:a16="http://schemas.microsoft.com/office/drawing/2014/main" id="{D39D571B-D8BE-4E06-A832-FA74BC9F21D2}"/>
              </a:ext>
            </a:extLst>
          </p:cNvPr>
          <p:cNvSpPr>
            <a:spLocks noGrp="1"/>
          </p:cNvSpPr>
          <p:nvPr>
            <p:ph idx="1"/>
          </p:nvPr>
        </p:nvSpPr>
        <p:spPr/>
        <p:txBody>
          <a:bodyPr/>
          <a:lstStyle/>
          <a:p>
            <a:r>
              <a:rPr lang="en-GB" b="1" dirty="0"/>
              <a:t>Causes of Hypothalamic–Pituitary Amenorrhea</a:t>
            </a:r>
          </a:p>
          <a:p>
            <a:endParaRPr lang="en-GB" b="1" dirty="0"/>
          </a:p>
          <a:p>
            <a:r>
              <a:rPr lang="en-GB" b="1" dirty="0"/>
              <a:t>Other causes</a:t>
            </a:r>
          </a:p>
          <a:p>
            <a:r>
              <a:rPr lang="en-GB" dirty="0"/>
              <a:t>	Head injury</a:t>
            </a:r>
          </a:p>
          <a:p>
            <a:r>
              <a:rPr lang="en-GB" dirty="0"/>
              <a:t>	Chronic medical illness</a:t>
            </a:r>
          </a:p>
          <a:p>
            <a:endParaRPr lang="en-GB" dirty="0"/>
          </a:p>
        </p:txBody>
      </p:sp>
      <p:sp>
        <p:nvSpPr>
          <p:cNvPr id="4" name="Footer Placeholder 3">
            <a:extLst>
              <a:ext uri="{FF2B5EF4-FFF2-40B4-BE49-F238E27FC236}">
                <a16:creationId xmlns:a16="http://schemas.microsoft.com/office/drawing/2014/main" id="{E6CBD7E8-AA23-481A-ACDC-39117696E182}"/>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9BD04A0A-5C34-45C4-B3CD-C214C095E88C}"/>
              </a:ext>
            </a:extLst>
          </p:cNvPr>
          <p:cNvSpPr>
            <a:spLocks noGrp="1"/>
          </p:cNvSpPr>
          <p:nvPr>
            <p:ph type="sldNum" sz="quarter" idx="12"/>
          </p:nvPr>
        </p:nvSpPr>
        <p:spPr/>
        <p:txBody>
          <a:bodyPr/>
          <a:lstStyle/>
          <a:p>
            <a:fld id="{705DD8AC-D64C-4368-A0A2-C5C24A17B3BD}" type="slidenum">
              <a:rPr lang="en-GB" smtClean="0"/>
              <a:t>11</a:t>
            </a:fld>
            <a:endParaRPr lang="en-GB"/>
          </a:p>
        </p:txBody>
      </p:sp>
      <p:pic>
        <p:nvPicPr>
          <p:cNvPr id="6" name="Recorded Sound">
            <a:hlinkClick r:id="" action="ppaction://media"/>
            <a:extLst>
              <a:ext uri="{FF2B5EF4-FFF2-40B4-BE49-F238E27FC236}">
                <a16:creationId xmlns:a16="http://schemas.microsoft.com/office/drawing/2014/main" id="{12D3A3A7-48E8-4229-8591-865DA46E52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1586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5F6F3-9188-47B9-85FF-AD88D1CC63A1}"/>
              </a:ext>
            </a:extLst>
          </p:cNvPr>
          <p:cNvSpPr>
            <a:spLocks noGrp="1"/>
          </p:cNvSpPr>
          <p:nvPr>
            <p:ph type="title"/>
          </p:nvPr>
        </p:nvSpPr>
        <p:spPr/>
        <p:txBody>
          <a:bodyPr/>
          <a:lstStyle/>
          <a:p>
            <a:r>
              <a:rPr lang="en-GB" dirty="0">
                <a:solidFill>
                  <a:srgbClr val="FF0000"/>
                </a:solidFill>
              </a:rPr>
              <a:t>Hypothalamic–Pituitary Dysfunction</a:t>
            </a:r>
          </a:p>
        </p:txBody>
      </p:sp>
      <p:sp>
        <p:nvSpPr>
          <p:cNvPr id="3" name="Content Placeholder 2">
            <a:extLst>
              <a:ext uri="{FF2B5EF4-FFF2-40B4-BE49-F238E27FC236}">
                <a16:creationId xmlns:a16="http://schemas.microsoft.com/office/drawing/2014/main" id="{90B470AC-DAEB-4E52-B447-CD9303A5C88C}"/>
              </a:ext>
            </a:extLst>
          </p:cNvPr>
          <p:cNvSpPr>
            <a:spLocks noGrp="1"/>
          </p:cNvSpPr>
          <p:nvPr>
            <p:ph idx="1"/>
          </p:nvPr>
        </p:nvSpPr>
        <p:spPr/>
        <p:txBody>
          <a:bodyPr/>
          <a:lstStyle/>
          <a:p>
            <a:pPr algn="just">
              <a:lnSpc>
                <a:spcPct val="150000"/>
              </a:lnSpc>
            </a:pPr>
            <a:r>
              <a:rPr lang="en-GB" b="1" dirty="0"/>
              <a:t>The definitive method to identify hypothalamic–pituitary dysfunction is to measure FSH, LH, and prolactin levels in the blood. </a:t>
            </a:r>
          </a:p>
          <a:p>
            <a:pPr algn="just">
              <a:lnSpc>
                <a:spcPct val="150000"/>
              </a:lnSpc>
            </a:pPr>
            <a:r>
              <a:rPr lang="en-GB" b="1" dirty="0"/>
              <a:t>In these conditions, FSH and LH levels are in the low range. </a:t>
            </a:r>
          </a:p>
          <a:p>
            <a:pPr algn="just">
              <a:lnSpc>
                <a:spcPct val="150000"/>
              </a:lnSpc>
            </a:pPr>
            <a:r>
              <a:rPr lang="en-GB" b="1" dirty="0"/>
              <a:t>The prolactin level is normal in most conditions but is elevated in prolactin-secreting pituitary adenomas.</a:t>
            </a:r>
          </a:p>
        </p:txBody>
      </p:sp>
      <p:sp>
        <p:nvSpPr>
          <p:cNvPr id="4" name="Footer Placeholder 3">
            <a:extLst>
              <a:ext uri="{FF2B5EF4-FFF2-40B4-BE49-F238E27FC236}">
                <a16:creationId xmlns:a16="http://schemas.microsoft.com/office/drawing/2014/main" id="{C66800FF-CDB2-4C89-9E34-849C918057BB}"/>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175F77EC-6BEF-4D38-A8BF-8E9F8D193D2D}"/>
              </a:ext>
            </a:extLst>
          </p:cNvPr>
          <p:cNvSpPr>
            <a:spLocks noGrp="1"/>
          </p:cNvSpPr>
          <p:nvPr>
            <p:ph type="sldNum" sz="quarter" idx="12"/>
          </p:nvPr>
        </p:nvSpPr>
        <p:spPr/>
        <p:txBody>
          <a:bodyPr/>
          <a:lstStyle/>
          <a:p>
            <a:fld id="{705DD8AC-D64C-4368-A0A2-C5C24A17B3BD}" type="slidenum">
              <a:rPr lang="en-GB" smtClean="0"/>
              <a:t>12</a:t>
            </a:fld>
            <a:endParaRPr lang="en-GB"/>
          </a:p>
        </p:txBody>
      </p:sp>
      <p:pic>
        <p:nvPicPr>
          <p:cNvPr id="6" name="Recorded Sound">
            <a:hlinkClick r:id="" action="ppaction://media"/>
            <a:extLst>
              <a:ext uri="{FF2B5EF4-FFF2-40B4-BE49-F238E27FC236}">
                <a16:creationId xmlns:a16="http://schemas.microsoft.com/office/drawing/2014/main" id="{6658E000-DE16-4892-B863-FDF4791028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07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9AF7-DE71-4827-85C2-DD88C68F2670}"/>
              </a:ext>
            </a:extLst>
          </p:cNvPr>
          <p:cNvSpPr>
            <a:spLocks noGrp="1"/>
          </p:cNvSpPr>
          <p:nvPr>
            <p:ph type="title"/>
          </p:nvPr>
        </p:nvSpPr>
        <p:spPr/>
        <p:txBody>
          <a:bodyPr/>
          <a:lstStyle/>
          <a:p>
            <a:r>
              <a:rPr lang="en-GB" b="1" dirty="0">
                <a:solidFill>
                  <a:srgbClr val="FF0000"/>
                </a:solidFill>
              </a:rPr>
              <a:t>Ovarian Dysfunction</a:t>
            </a:r>
          </a:p>
        </p:txBody>
      </p:sp>
      <p:sp>
        <p:nvSpPr>
          <p:cNvPr id="3" name="Content Placeholder 2">
            <a:extLst>
              <a:ext uri="{FF2B5EF4-FFF2-40B4-BE49-F238E27FC236}">
                <a16:creationId xmlns:a16="http://schemas.microsoft.com/office/drawing/2014/main" id="{A4DFBB71-3EED-4798-B57D-3200F354706D}"/>
              </a:ext>
            </a:extLst>
          </p:cNvPr>
          <p:cNvSpPr>
            <a:spLocks noGrp="1"/>
          </p:cNvSpPr>
          <p:nvPr>
            <p:ph idx="1"/>
          </p:nvPr>
        </p:nvSpPr>
        <p:spPr/>
        <p:txBody>
          <a:bodyPr/>
          <a:lstStyle/>
          <a:p>
            <a:pPr>
              <a:lnSpc>
                <a:spcPct val="150000"/>
              </a:lnSpc>
            </a:pPr>
            <a:r>
              <a:rPr lang="en-GB" b="1" dirty="0"/>
              <a:t>In primary ovarian insufficiency, the ovarian follicles are either exhausted or are resistant to stimulation by pituitary FSH and LH</a:t>
            </a:r>
          </a:p>
        </p:txBody>
      </p:sp>
      <p:sp>
        <p:nvSpPr>
          <p:cNvPr id="4" name="Footer Placeholder 3">
            <a:extLst>
              <a:ext uri="{FF2B5EF4-FFF2-40B4-BE49-F238E27FC236}">
                <a16:creationId xmlns:a16="http://schemas.microsoft.com/office/drawing/2014/main" id="{044411BA-1CFC-4B0F-80F0-3F3E5466FFFD}"/>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865C7BC7-846A-4F0A-A8D5-180E5257EDA9}"/>
              </a:ext>
            </a:extLst>
          </p:cNvPr>
          <p:cNvSpPr>
            <a:spLocks noGrp="1"/>
          </p:cNvSpPr>
          <p:nvPr>
            <p:ph type="sldNum" sz="quarter" idx="12"/>
          </p:nvPr>
        </p:nvSpPr>
        <p:spPr/>
        <p:txBody>
          <a:bodyPr/>
          <a:lstStyle/>
          <a:p>
            <a:fld id="{705DD8AC-D64C-4368-A0A2-C5C24A17B3BD}" type="slidenum">
              <a:rPr lang="en-GB" smtClean="0"/>
              <a:t>13</a:t>
            </a:fld>
            <a:endParaRPr lang="en-GB"/>
          </a:p>
        </p:txBody>
      </p:sp>
      <p:pic>
        <p:nvPicPr>
          <p:cNvPr id="6" name="Recorded Sound">
            <a:hlinkClick r:id="" action="ppaction://media"/>
            <a:extLst>
              <a:ext uri="{FF2B5EF4-FFF2-40B4-BE49-F238E27FC236}">
                <a16:creationId xmlns:a16="http://schemas.microsoft.com/office/drawing/2014/main" id="{639E4D1D-36BB-4B79-92E5-7F37A5BCF3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5707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6D4F-3CFC-4DD0-8B9C-3644291BE162}"/>
              </a:ext>
            </a:extLst>
          </p:cNvPr>
          <p:cNvSpPr>
            <a:spLocks noGrp="1"/>
          </p:cNvSpPr>
          <p:nvPr>
            <p:ph type="title"/>
          </p:nvPr>
        </p:nvSpPr>
        <p:spPr/>
        <p:txBody>
          <a:bodyPr/>
          <a:lstStyle/>
          <a:p>
            <a:r>
              <a:rPr lang="en-GB" b="1" dirty="0">
                <a:solidFill>
                  <a:srgbClr val="FF0000"/>
                </a:solidFill>
              </a:rPr>
              <a:t>Causes of Ovarian Failure</a:t>
            </a:r>
            <a:endParaRPr lang="en-GB" dirty="0">
              <a:solidFill>
                <a:srgbClr val="FF0000"/>
              </a:solidFill>
            </a:endParaRPr>
          </a:p>
        </p:txBody>
      </p:sp>
      <p:sp>
        <p:nvSpPr>
          <p:cNvPr id="3" name="Content Placeholder 2">
            <a:extLst>
              <a:ext uri="{FF2B5EF4-FFF2-40B4-BE49-F238E27FC236}">
                <a16:creationId xmlns:a16="http://schemas.microsoft.com/office/drawing/2014/main" id="{308D668D-58FB-4C7D-B5C0-C40153669AF0}"/>
              </a:ext>
            </a:extLst>
          </p:cNvPr>
          <p:cNvSpPr>
            <a:spLocks noGrp="1"/>
          </p:cNvSpPr>
          <p:nvPr>
            <p:ph idx="1"/>
          </p:nvPr>
        </p:nvSpPr>
        <p:spPr>
          <a:xfrm>
            <a:off x="838200" y="1825624"/>
            <a:ext cx="10515600" cy="4580855"/>
          </a:xfrm>
        </p:spPr>
        <p:txBody>
          <a:bodyPr>
            <a:normAutofit fontScale="85000" lnSpcReduction="20000"/>
          </a:bodyPr>
          <a:lstStyle/>
          <a:p>
            <a:pPr marL="0" indent="0">
              <a:buNone/>
            </a:pPr>
            <a:r>
              <a:rPr lang="en-GB" dirty="0"/>
              <a:t>	</a:t>
            </a:r>
          </a:p>
          <a:p>
            <a:pPr>
              <a:lnSpc>
                <a:spcPct val="150000"/>
              </a:lnSpc>
            </a:pPr>
            <a:r>
              <a:rPr lang="en-GB" b="1" dirty="0"/>
              <a:t>Chromosomal causes </a:t>
            </a:r>
            <a:r>
              <a:rPr lang="en-GB" dirty="0"/>
              <a:t> </a:t>
            </a:r>
          </a:p>
          <a:p>
            <a:pPr lvl="0">
              <a:lnSpc>
                <a:spcPct val="150000"/>
              </a:lnSpc>
            </a:pPr>
            <a:r>
              <a:rPr lang="en-GB" dirty="0"/>
              <a:t>Turner syndrome (45,X gonadal dysgenesis) </a:t>
            </a:r>
          </a:p>
          <a:p>
            <a:pPr lvl="0">
              <a:lnSpc>
                <a:spcPct val="150000"/>
              </a:lnSpc>
            </a:pPr>
            <a:r>
              <a:rPr lang="en-GB" dirty="0"/>
              <a:t>X chromosome long-arm deletion (46,XX q5)</a:t>
            </a:r>
          </a:p>
          <a:p>
            <a:pPr>
              <a:lnSpc>
                <a:spcPct val="150000"/>
              </a:lnSpc>
            </a:pPr>
            <a:r>
              <a:rPr lang="en-GB" b="1" dirty="0"/>
              <a:t>Other causes</a:t>
            </a:r>
            <a:endParaRPr lang="en-GB" dirty="0"/>
          </a:p>
          <a:p>
            <a:pPr lvl="0">
              <a:lnSpc>
                <a:spcPct val="150000"/>
              </a:lnSpc>
            </a:pPr>
            <a:r>
              <a:rPr lang="en-GB" dirty="0"/>
              <a:t>Gonadotropin-resistant ovary syndrome (Savage syndrome)</a:t>
            </a:r>
          </a:p>
          <a:p>
            <a:pPr lvl="0">
              <a:lnSpc>
                <a:spcPct val="150000"/>
              </a:lnSpc>
            </a:pPr>
            <a:r>
              <a:rPr lang="en-GB" dirty="0"/>
              <a:t>Premature natural menopause</a:t>
            </a:r>
          </a:p>
          <a:p>
            <a:pPr lvl="0">
              <a:lnSpc>
                <a:spcPct val="150000"/>
              </a:lnSpc>
            </a:pPr>
            <a:r>
              <a:rPr lang="en-GB" dirty="0"/>
              <a:t>Autoimmune ovarian failure</a:t>
            </a:r>
          </a:p>
          <a:p>
            <a:pPr marL="0" indent="0">
              <a:buNone/>
            </a:pPr>
            <a:endParaRPr lang="en-GB" dirty="0"/>
          </a:p>
          <a:p>
            <a:endParaRPr lang="en-GB" dirty="0"/>
          </a:p>
        </p:txBody>
      </p:sp>
      <p:sp>
        <p:nvSpPr>
          <p:cNvPr id="4" name="Footer Placeholder 3">
            <a:extLst>
              <a:ext uri="{FF2B5EF4-FFF2-40B4-BE49-F238E27FC236}">
                <a16:creationId xmlns:a16="http://schemas.microsoft.com/office/drawing/2014/main" id="{61975DBD-45F5-470E-AF50-8492B26AF561}"/>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A9238C86-9A04-4804-A360-7B8A2875DCD8}"/>
              </a:ext>
            </a:extLst>
          </p:cNvPr>
          <p:cNvSpPr>
            <a:spLocks noGrp="1"/>
          </p:cNvSpPr>
          <p:nvPr>
            <p:ph type="sldNum" sz="quarter" idx="12"/>
          </p:nvPr>
        </p:nvSpPr>
        <p:spPr/>
        <p:txBody>
          <a:bodyPr/>
          <a:lstStyle/>
          <a:p>
            <a:fld id="{705DD8AC-D64C-4368-A0A2-C5C24A17B3BD}" type="slidenum">
              <a:rPr lang="en-GB" smtClean="0"/>
              <a:t>14</a:t>
            </a:fld>
            <a:endParaRPr lang="en-GB"/>
          </a:p>
        </p:txBody>
      </p:sp>
      <p:pic>
        <p:nvPicPr>
          <p:cNvPr id="6" name="Recorded Sound">
            <a:hlinkClick r:id="" action="ppaction://media"/>
            <a:extLst>
              <a:ext uri="{FF2B5EF4-FFF2-40B4-BE49-F238E27FC236}">
                <a16:creationId xmlns:a16="http://schemas.microsoft.com/office/drawing/2014/main" id="{44C997EE-183E-49C7-A8D8-76AB3D75F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952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0569-851D-4FF6-B47B-399C8BA81CB0}"/>
              </a:ext>
            </a:extLst>
          </p:cNvPr>
          <p:cNvSpPr>
            <a:spLocks noGrp="1"/>
          </p:cNvSpPr>
          <p:nvPr>
            <p:ph type="title"/>
          </p:nvPr>
        </p:nvSpPr>
        <p:spPr/>
        <p:txBody>
          <a:bodyPr/>
          <a:lstStyle/>
          <a:p>
            <a:r>
              <a:rPr lang="en-GB" b="1" dirty="0">
                <a:solidFill>
                  <a:srgbClr val="FF0000"/>
                </a:solidFill>
              </a:rPr>
              <a:t>Alteration of the Genital Outflow Tract</a:t>
            </a:r>
            <a:endParaRPr lang="en-GB" dirty="0">
              <a:solidFill>
                <a:srgbClr val="FF0000"/>
              </a:solidFill>
            </a:endParaRPr>
          </a:p>
        </p:txBody>
      </p:sp>
      <p:sp>
        <p:nvSpPr>
          <p:cNvPr id="3" name="Content Placeholder 2">
            <a:extLst>
              <a:ext uri="{FF2B5EF4-FFF2-40B4-BE49-F238E27FC236}">
                <a16:creationId xmlns:a16="http://schemas.microsoft.com/office/drawing/2014/main" id="{99675B7D-2887-405F-BCED-3C5822FE7401}"/>
              </a:ext>
            </a:extLst>
          </p:cNvPr>
          <p:cNvSpPr>
            <a:spLocks noGrp="1"/>
          </p:cNvSpPr>
          <p:nvPr>
            <p:ph idx="1"/>
          </p:nvPr>
        </p:nvSpPr>
        <p:spPr/>
        <p:txBody>
          <a:bodyPr/>
          <a:lstStyle/>
          <a:p>
            <a:pPr>
              <a:lnSpc>
                <a:spcPct val="200000"/>
              </a:lnSpc>
            </a:pPr>
            <a:r>
              <a:rPr lang="en-GB" b="1" dirty="0"/>
              <a:t>Imperforate hymen and the absence of the uterus or vagina are the most common anomalies that result in primary amenorrhea. </a:t>
            </a:r>
          </a:p>
        </p:txBody>
      </p:sp>
      <p:sp>
        <p:nvSpPr>
          <p:cNvPr id="4" name="Footer Placeholder 3">
            <a:extLst>
              <a:ext uri="{FF2B5EF4-FFF2-40B4-BE49-F238E27FC236}">
                <a16:creationId xmlns:a16="http://schemas.microsoft.com/office/drawing/2014/main" id="{C90E423B-AC88-469A-A073-46DEA7B9965C}"/>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567A0C67-A09E-44DB-84C6-1BF36D4125F3}"/>
              </a:ext>
            </a:extLst>
          </p:cNvPr>
          <p:cNvSpPr>
            <a:spLocks noGrp="1"/>
          </p:cNvSpPr>
          <p:nvPr>
            <p:ph type="sldNum" sz="quarter" idx="12"/>
          </p:nvPr>
        </p:nvSpPr>
        <p:spPr/>
        <p:txBody>
          <a:bodyPr/>
          <a:lstStyle/>
          <a:p>
            <a:fld id="{705DD8AC-D64C-4368-A0A2-C5C24A17B3BD}" type="slidenum">
              <a:rPr lang="en-GB" smtClean="0"/>
              <a:t>15</a:t>
            </a:fld>
            <a:endParaRPr lang="en-GB"/>
          </a:p>
        </p:txBody>
      </p:sp>
      <p:pic>
        <p:nvPicPr>
          <p:cNvPr id="6" name="Recorded Sound">
            <a:hlinkClick r:id="" action="ppaction://media"/>
            <a:extLst>
              <a:ext uri="{FF2B5EF4-FFF2-40B4-BE49-F238E27FC236}">
                <a16:creationId xmlns:a16="http://schemas.microsoft.com/office/drawing/2014/main" id="{A7728229-AB0A-4FE4-A8B2-8C7DF1B75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221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8D7B-886F-4DCD-B7D1-5C36B80DEF8B}"/>
              </a:ext>
            </a:extLst>
          </p:cNvPr>
          <p:cNvSpPr>
            <a:spLocks noGrp="1"/>
          </p:cNvSpPr>
          <p:nvPr>
            <p:ph type="title"/>
          </p:nvPr>
        </p:nvSpPr>
        <p:spPr/>
        <p:txBody>
          <a:bodyPr/>
          <a:lstStyle/>
          <a:p>
            <a:r>
              <a:rPr lang="en-GB" b="1" dirty="0">
                <a:solidFill>
                  <a:srgbClr val="FF0000"/>
                </a:solidFill>
              </a:rPr>
              <a:t>Asherman Syndrome</a:t>
            </a:r>
            <a:endParaRPr lang="en-GB" dirty="0">
              <a:solidFill>
                <a:srgbClr val="FF0000"/>
              </a:solidFill>
            </a:endParaRPr>
          </a:p>
        </p:txBody>
      </p:sp>
      <p:sp>
        <p:nvSpPr>
          <p:cNvPr id="3" name="Content Placeholder 2">
            <a:extLst>
              <a:ext uri="{FF2B5EF4-FFF2-40B4-BE49-F238E27FC236}">
                <a16:creationId xmlns:a16="http://schemas.microsoft.com/office/drawing/2014/main" id="{4B3F4D20-84B2-4DAA-A15D-F5BF64E3BE29}"/>
              </a:ext>
            </a:extLst>
          </p:cNvPr>
          <p:cNvSpPr>
            <a:spLocks noGrp="1"/>
          </p:cNvSpPr>
          <p:nvPr>
            <p:ph idx="1"/>
          </p:nvPr>
        </p:nvSpPr>
        <p:spPr>
          <a:xfrm>
            <a:off x="838199" y="1825625"/>
            <a:ext cx="11014923" cy="4667250"/>
          </a:xfrm>
        </p:spPr>
        <p:txBody>
          <a:bodyPr>
            <a:normAutofit/>
          </a:bodyPr>
          <a:lstStyle/>
          <a:p>
            <a:pPr algn="just">
              <a:lnSpc>
                <a:spcPct val="150000"/>
              </a:lnSpc>
            </a:pPr>
            <a:r>
              <a:rPr lang="en-GB" b="1" dirty="0"/>
              <a:t>Scarring of the uterine cavity (Asherman syndrome) is the most frequent anatomic cause of secondary amenorrhea .</a:t>
            </a:r>
          </a:p>
          <a:p>
            <a:pPr algn="just">
              <a:lnSpc>
                <a:spcPct val="150000"/>
              </a:lnSpc>
            </a:pPr>
            <a:r>
              <a:rPr lang="en-GB" b="1" dirty="0"/>
              <a:t>Women who undergo dilation and curettage (D&amp;C) for retained products of pregnancy (especially when infection is present) are at risk for developing scarring of the endometrium. </a:t>
            </a:r>
          </a:p>
        </p:txBody>
      </p:sp>
      <p:sp>
        <p:nvSpPr>
          <p:cNvPr id="4" name="Footer Placeholder 3">
            <a:extLst>
              <a:ext uri="{FF2B5EF4-FFF2-40B4-BE49-F238E27FC236}">
                <a16:creationId xmlns:a16="http://schemas.microsoft.com/office/drawing/2014/main" id="{4194BF24-130F-41EE-9A8A-7F8F4739E3E5}"/>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93FB8AB1-1ADA-48F7-AC49-989C0D3EC2BC}"/>
              </a:ext>
            </a:extLst>
          </p:cNvPr>
          <p:cNvSpPr>
            <a:spLocks noGrp="1"/>
          </p:cNvSpPr>
          <p:nvPr>
            <p:ph type="sldNum" sz="quarter" idx="12"/>
          </p:nvPr>
        </p:nvSpPr>
        <p:spPr/>
        <p:txBody>
          <a:bodyPr/>
          <a:lstStyle/>
          <a:p>
            <a:fld id="{705DD8AC-D64C-4368-A0A2-C5C24A17B3BD}" type="slidenum">
              <a:rPr lang="en-GB" smtClean="0"/>
              <a:t>16</a:t>
            </a:fld>
            <a:endParaRPr lang="en-GB"/>
          </a:p>
        </p:txBody>
      </p:sp>
      <p:pic>
        <p:nvPicPr>
          <p:cNvPr id="6" name="Recorded Sound">
            <a:hlinkClick r:id="" action="ppaction://media"/>
            <a:extLst>
              <a:ext uri="{FF2B5EF4-FFF2-40B4-BE49-F238E27FC236}">
                <a16:creationId xmlns:a16="http://schemas.microsoft.com/office/drawing/2014/main" id="{8FBA3B60-6528-486D-BEC4-C3CB40B501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807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1F96-6F01-4606-A52E-B96EDD23AC2F}"/>
              </a:ext>
            </a:extLst>
          </p:cNvPr>
          <p:cNvSpPr>
            <a:spLocks noGrp="1"/>
          </p:cNvSpPr>
          <p:nvPr>
            <p:ph type="title"/>
          </p:nvPr>
        </p:nvSpPr>
        <p:spPr/>
        <p:txBody>
          <a:bodyPr/>
          <a:lstStyle/>
          <a:p>
            <a:r>
              <a:rPr lang="en-GB" b="1" dirty="0">
                <a:solidFill>
                  <a:srgbClr val="FF0000"/>
                </a:solidFill>
              </a:rPr>
              <a:t>Asherman Syndrome</a:t>
            </a:r>
            <a:endParaRPr lang="en-GB" dirty="0"/>
          </a:p>
        </p:txBody>
      </p:sp>
      <p:sp>
        <p:nvSpPr>
          <p:cNvPr id="3" name="Content Placeholder 2">
            <a:extLst>
              <a:ext uri="{FF2B5EF4-FFF2-40B4-BE49-F238E27FC236}">
                <a16:creationId xmlns:a16="http://schemas.microsoft.com/office/drawing/2014/main" id="{893CD996-46C1-4A01-9FB3-1494D43F1D5F}"/>
              </a:ext>
            </a:extLst>
          </p:cNvPr>
          <p:cNvSpPr>
            <a:spLocks noGrp="1"/>
          </p:cNvSpPr>
          <p:nvPr>
            <p:ph idx="1"/>
          </p:nvPr>
        </p:nvSpPr>
        <p:spPr/>
        <p:txBody>
          <a:bodyPr/>
          <a:lstStyle/>
          <a:p>
            <a:pPr algn="just">
              <a:lnSpc>
                <a:spcPct val="150000"/>
              </a:lnSpc>
            </a:pPr>
            <a:r>
              <a:rPr lang="en-GB" b="1" dirty="0"/>
              <a:t>Estrogen therapy should be added to the surgical treatment postoperatively to stimulate endometrial regeneration of the denuded areas.</a:t>
            </a:r>
          </a:p>
          <a:p>
            <a:pPr algn="just">
              <a:lnSpc>
                <a:spcPct val="150000"/>
              </a:lnSpc>
            </a:pPr>
            <a:r>
              <a:rPr lang="en-GB" b="1" dirty="0"/>
              <a:t> In some cases, a balloon or intrauterine (contraceptive) device may be placed in the uterine cavity to help keep the uterine walls separated to prevent recurrence of adhesions.</a:t>
            </a:r>
          </a:p>
          <a:p>
            <a:endParaRPr lang="en-GB" dirty="0"/>
          </a:p>
        </p:txBody>
      </p:sp>
      <p:sp>
        <p:nvSpPr>
          <p:cNvPr id="4" name="Footer Placeholder 3">
            <a:extLst>
              <a:ext uri="{FF2B5EF4-FFF2-40B4-BE49-F238E27FC236}">
                <a16:creationId xmlns:a16="http://schemas.microsoft.com/office/drawing/2014/main" id="{3C55F1E0-DB21-4BB0-B01C-BB8DFEB4D017}"/>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BF2793CE-B045-439F-BC1D-F0162C07B6AF}"/>
              </a:ext>
            </a:extLst>
          </p:cNvPr>
          <p:cNvSpPr>
            <a:spLocks noGrp="1"/>
          </p:cNvSpPr>
          <p:nvPr>
            <p:ph type="sldNum" sz="quarter" idx="12"/>
          </p:nvPr>
        </p:nvSpPr>
        <p:spPr/>
        <p:txBody>
          <a:bodyPr/>
          <a:lstStyle/>
          <a:p>
            <a:fld id="{705DD8AC-D64C-4368-A0A2-C5C24A17B3BD}" type="slidenum">
              <a:rPr lang="en-GB" smtClean="0"/>
              <a:t>17</a:t>
            </a:fld>
            <a:endParaRPr lang="en-GB"/>
          </a:p>
        </p:txBody>
      </p:sp>
      <p:pic>
        <p:nvPicPr>
          <p:cNvPr id="6" name="Recorded Sound">
            <a:hlinkClick r:id="" action="ppaction://media"/>
            <a:extLst>
              <a:ext uri="{FF2B5EF4-FFF2-40B4-BE49-F238E27FC236}">
                <a16:creationId xmlns:a16="http://schemas.microsoft.com/office/drawing/2014/main" id="{0633DC1D-8DEA-41E5-BAF4-9692AA600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1824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2768-7A16-4768-B100-14A37996AA0F}"/>
              </a:ext>
            </a:extLst>
          </p:cNvPr>
          <p:cNvSpPr>
            <a:spLocks noGrp="1"/>
          </p:cNvSpPr>
          <p:nvPr>
            <p:ph type="title"/>
          </p:nvPr>
        </p:nvSpPr>
        <p:spPr/>
        <p:txBody>
          <a:bodyPr/>
          <a:lstStyle/>
          <a:p>
            <a:r>
              <a:rPr lang="en-GB" b="1" dirty="0">
                <a:solidFill>
                  <a:srgbClr val="FF0000"/>
                </a:solidFill>
              </a:rPr>
              <a:t>Asherman Syndrome</a:t>
            </a:r>
            <a:endParaRPr lang="en-GB" dirty="0">
              <a:solidFill>
                <a:srgbClr val="FF0000"/>
              </a:solidFill>
            </a:endParaRPr>
          </a:p>
        </p:txBody>
      </p:sp>
      <p:pic>
        <p:nvPicPr>
          <p:cNvPr id="5" name="Content Placeholder 4">
            <a:extLst>
              <a:ext uri="{FF2B5EF4-FFF2-40B4-BE49-F238E27FC236}">
                <a16:creationId xmlns:a16="http://schemas.microsoft.com/office/drawing/2014/main" id="{683969B1-0E0C-4016-AAE1-DB137E7DD498}"/>
              </a:ext>
            </a:extLst>
          </p:cNvPr>
          <p:cNvPicPr>
            <a:picLocks noGrp="1" noChangeAspect="1"/>
          </p:cNvPicPr>
          <p:nvPr>
            <p:ph sz="half" idx="1"/>
          </p:nvPr>
        </p:nvPicPr>
        <p:blipFill>
          <a:blip r:embed="rId4"/>
          <a:stretch>
            <a:fillRect/>
          </a:stretch>
        </p:blipFill>
        <p:spPr>
          <a:xfrm>
            <a:off x="838201" y="1825624"/>
            <a:ext cx="4267672" cy="4484303"/>
          </a:xfrm>
          <a:prstGeom prst="rect">
            <a:avLst/>
          </a:prstGeom>
        </p:spPr>
      </p:pic>
      <p:sp>
        <p:nvSpPr>
          <p:cNvPr id="4" name="Content Placeholder 3">
            <a:extLst>
              <a:ext uri="{FF2B5EF4-FFF2-40B4-BE49-F238E27FC236}">
                <a16:creationId xmlns:a16="http://schemas.microsoft.com/office/drawing/2014/main" id="{2E926393-155E-4FC8-92C7-3B788FF4F5B5}"/>
              </a:ext>
            </a:extLst>
          </p:cNvPr>
          <p:cNvSpPr>
            <a:spLocks noGrp="1"/>
          </p:cNvSpPr>
          <p:nvPr>
            <p:ph sz="half" idx="2"/>
          </p:nvPr>
        </p:nvSpPr>
        <p:spPr/>
        <p:txBody>
          <a:bodyPr/>
          <a:lstStyle/>
          <a:p>
            <a:r>
              <a:rPr lang="en-GB" dirty="0"/>
              <a:t>Asherman syndrome.</a:t>
            </a:r>
          </a:p>
          <a:p>
            <a:r>
              <a:rPr lang="en-GB" dirty="0"/>
              <a:t> (A) Hysterosalpingogram of a</a:t>
            </a:r>
            <a:r>
              <a:rPr lang="en-GB" b="1" dirty="0"/>
              <a:t> </a:t>
            </a:r>
            <a:r>
              <a:rPr lang="en-GB" dirty="0"/>
              <a:t>patient with Asherman syndrome. Note the thin sliver of endometrial cavity.</a:t>
            </a:r>
          </a:p>
          <a:p>
            <a:r>
              <a:rPr lang="en-GB" dirty="0"/>
              <a:t> (B) The same patient after hysteroscopic resection of intrauterine adhesions. Both fallopian tubes are now visualized. </a:t>
            </a:r>
          </a:p>
        </p:txBody>
      </p:sp>
      <p:sp>
        <p:nvSpPr>
          <p:cNvPr id="6" name="Footer Placeholder 5">
            <a:extLst>
              <a:ext uri="{FF2B5EF4-FFF2-40B4-BE49-F238E27FC236}">
                <a16:creationId xmlns:a16="http://schemas.microsoft.com/office/drawing/2014/main" id="{D56D7990-34A6-4DA4-A76B-FD75753C0836}"/>
              </a:ext>
            </a:extLst>
          </p:cNvPr>
          <p:cNvSpPr>
            <a:spLocks noGrp="1"/>
          </p:cNvSpPr>
          <p:nvPr>
            <p:ph type="ftr" sz="quarter" idx="11"/>
          </p:nvPr>
        </p:nvSpPr>
        <p:spPr/>
        <p:txBody>
          <a:bodyPr/>
          <a:lstStyle/>
          <a:p>
            <a:r>
              <a:rPr lang="en-GB"/>
              <a:t>Dr shahrzad zadehmodares </a:t>
            </a:r>
          </a:p>
        </p:txBody>
      </p:sp>
      <p:sp>
        <p:nvSpPr>
          <p:cNvPr id="7" name="Slide Number Placeholder 6">
            <a:extLst>
              <a:ext uri="{FF2B5EF4-FFF2-40B4-BE49-F238E27FC236}">
                <a16:creationId xmlns:a16="http://schemas.microsoft.com/office/drawing/2014/main" id="{CEA1494F-BB4B-41EC-8551-6FAC71E1A1DA}"/>
              </a:ext>
            </a:extLst>
          </p:cNvPr>
          <p:cNvSpPr>
            <a:spLocks noGrp="1"/>
          </p:cNvSpPr>
          <p:nvPr>
            <p:ph type="sldNum" sz="quarter" idx="12"/>
          </p:nvPr>
        </p:nvSpPr>
        <p:spPr/>
        <p:txBody>
          <a:bodyPr/>
          <a:lstStyle/>
          <a:p>
            <a:fld id="{705DD8AC-D64C-4368-A0A2-C5C24A17B3BD}" type="slidenum">
              <a:rPr lang="en-GB" smtClean="0"/>
              <a:t>18</a:t>
            </a:fld>
            <a:endParaRPr lang="en-GB"/>
          </a:p>
        </p:txBody>
      </p:sp>
      <p:pic>
        <p:nvPicPr>
          <p:cNvPr id="3" name="Recorded Sound">
            <a:hlinkClick r:id="" action="ppaction://media"/>
            <a:extLst>
              <a:ext uri="{FF2B5EF4-FFF2-40B4-BE49-F238E27FC236}">
                <a16:creationId xmlns:a16="http://schemas.microsoft.com/office/drawing/2014/main" id="{173B8EBA-7CF5-420D-AE0E-218805F75E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2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6FF0-6A93-4780-9BFA-F1CA1538CC98}"/>
              </a:ext>
            </a:extLst>
          </p:cNvPr>
          <p:cNvSpPr>
            <a:spLocks noGrp="1"/>
          </p:cNvSpPr>
          <p:nvPr>
            <p:ph type="title"/>
          </p:nvPr>
        </p:nvSpPr>
        <p:spPr/>
        <p:txBody>
          <a:bodyPr/>
          <a:lstStyle/>
          <a:p>
            <a:r>
              <a:rPr lang="en-GB" b="1" dirty="0">
                <a:solidFill>
                  <a:srgbClr val="FF0000"/>
                </a:solidFill>
              </a:rPr>
              <a:t>Treatment of Amenorrhea</a:t>
            </a:r>
            <a:endParaRPr lang="en-GB" dirty="0">
              <a:solidFill>
                <a:srgbClr val="FF0000"/>
              </a:solidFill>
            </a:endParaRPr>
          </a:p>
        </p:txBody>
      </p:sp>
      <p:sp>
        <p:nvSpPr>
          <p:cNvPr id="3" name="Content Placeholder 2">
            <a:extLst>
              <a:ext uri="{FF2B5EF4-FFF2-40B4-BE49-F238E27FC236}">
                <a16:creationId xmlns:a16="http://schemas.microsoft.com/office/drawing/2014/main" id="{F1755E32-1015-48C2-82BA-078DBDB818CC}"/>
              </a:ext>
            </a:extLst>
          </p:cNvPr>
          <p:cNvSpPr>
            <a:spLocks noGrp="1"/>
          </p:cNvSpPr>
          <p:nvPr>
            <p:ph idx="1"/>
          </p:nvPr>
        </p:nvSpPr>
        <p:spPr/>
        <p:txBody>
          <a:bodyPr/>
          <a:lstStyle/>
          <a:p>
            <a:pPr algn="just">
              <a:lnSpc>
                <a:spcPct val="150000"/>
              </a:lnSpc>
            </a:pPr>
            <a:r>
              <a:rPr lang="en-GB" b="1" dirty="0"/>
              <a:t>A thorough patient history should be taken including past medical illnesses; date of last menstrual period; history of amenorrhea; exercise (amount per day and per week); dietary history (restrictions, special diets); eating disorders; medications; illicit drug use; psychiatric history; and a history of conditions such as hirsutism, acne, and </a:t>
            </a:r>
            <a:r>
              <a:rPr lang="en-GB" b="1" dirty="0" err="1"/>
              <a:t>galactorrhea</a:t>
            </a:r>
            <a:r>
              <a:rPr lang="en-GB" b="1" dirty="0"/>
              <a:t>.</a:t>
            </a:r>
          </a:p>
          <a:p>
            <a:endParaRPr lang="en-GB" dirty="0"/>
          </a:p>
        </p:txBody>
      </p:sp>
      <p:sp>
        <p:nvSpPr>
          <p:cNvPr id="4" name="Footer Placeholder 3">
            <a:extLst>
              <a:ext uri="{FF2B5EF4-FFF2-40B4-BE49-F238E27FC236}">
                <a16:creationId xmlns:a16="http://schemas.microsoft.com/office/drawing/2014/main" id="{840BDEB8-0740-4489-8792-4D19147F7705}"/>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C798C47C-F9B3-4C17-B049-F65247C48CE4}"/>
              </a:ext>
            </a:extLst>
          </p:cNvPr>
          <p:cNvSpPr>
            <a:spLocks noGrp="1"/>
          </p:cNvSpPr>
          <p:nvPr>
            <p:ph type="sldNum" sz="quarter" idx="12"/>
          </p:nvPr>
        </p:nvSpPr>
        <p:spPr/>
        <p:txBody>
          <a:bodyPr/>
          <a:lstStyle/>
          <a:p>
            <a:fld id="{705DD8AC-D64C-4368-A0A2-C5C24A17B3BD}" type="slidenum">
              <a:rPr lang="en-GB" smtClean="0"/>
              <a:t>19</a:t>
            </a:fld>
            <a:endParaRPr lang="en-GB"/>
          </a:p>
        </p:txBody>
      </p:sp>
      <p:pic>
        <p:nvPicPr>
          <p:cNvPr id="6" name="Recorded Sound">
            <a:hlinkClick r:id="" action="ppaction://media"/>
            <a:extLst>
              <a:ext uri="{FF2B5EF4-FFF2-40B4-BE49-F238E27FC236}">
                <a16:creationId xmlns:a16="http://schemas.microsoft.com/office/drawing/2014/main" id="{C4FD204D-8FFE-4BBA-BEF0-A15F5E614D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632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8244-092F-4252-8AC5-FEC123E6040E}"/>
              </a:ext>
            </a:extLst>
          </p:cNvPr>
          <p:cNvSpPr>
            <a:spLocks noGrp="1"/>
          </p:cNvSpPr>
          <p:nvPr>
            <p:ph type="title"/>
          </p:nvPr>
        </p:nvSpPr>
        <p:spPr/>
        <p:txBody>
          <a:bodyPr/>
          <a:lstStyle/>
          <a:p>
            <a:r>
              <a:rPr lang="en-GB" b="1" dirty="0">
                <a:solidFill>
                  <a:srgbClr val="FF0000"/>
                </a:solidFill>
              </a:rPr>
              <a:t>AMENORRHEA</a:t>
            </a:r>
            <a:endParaRPr lang="en-GB" dirty="0">
              <a:solidFill>
                <a:srgbClr val="FF0000"/>
              </a:solidFill>
            </a:endParaRPr>
          </a:p>
        </p:txBody>
      </p:sp>
      <p:sp>
        <p:nvSpPr>
          <p:cNvPr id="3" name="Content Placeholder 2">
            <a:extLst>
              <a:ext uri="{FF2B5EF4-FFF2-40B4-BE49-F238E27FC236}">
                <a16:creationId xmlns:a16="http://schemas.microsoft.com/office/drawing/2014/main" id="{E70DC6BC-3A65-4498-A390-AFF5EFB45C86}"/>
              </a:ext>
            </a:extLst>
          </p:cNvPr>
          <p:cNvSpPr>
            <a:spLocks noGrp="1"/>
          </p:cNvSpPr>
          <p:nvPr>
            <p:ph idx="1"/>
          </p:nvPr>
        </p:nvSpPr>
        <p:spPr/>
        <p:txBody>
          <a:bodyPr/>
          <a:lstStyle/>
          <a:p>
            <a:pPr algn="just">
              <a:lnSpc>
                <a:spcPct val="150000"/>
              </a:lnSpc>
            </a:pPr>
            <a:r>
              <a:rPr lang="en-GB" b="1" dirty="0"/>
              <a:t>Primary amenorrhea </a:t>
            </a:r>
            <a:r>
              <a:rPr lang="en-GB" dirty="0"/>
              <a:t>is defined as no menarche by 16 years of age.</a:t>
            </a:r>
          </a:p>
          <a:p>
            <a:pPr algn="just">
              <a:lnSpc>
                <a:spcPct val="150000"/>
              </a:lnSpc>
            </a:pPr>
            <a:r>
              <a:rPr lang="en-GB" dirty="0"/>
              <a:t>evaluation for primary amenorrhea should be considered for any girl who has not reached menarche by 15 years of age or has not done so within 3 years of thelarche. </a:t>
            </a:r>
          </a:p>
          <a:p>
            <a:pPr algn="just">
              <a:lnSpc>
                <a:spcPct val="150000"/>
              </a:lnSpc>
            </a:pPr>
            <a:r>
              <a:rPr lang="en-GB" dirty="0"/>
              <a:t>Lack of breast development by 13 years of age also should be evaluated. </a:t>
            </a:r>
          </a:p>
        </p:txBody>
      </p:sp>
      <p:sp>
        <p:nvSpPr>
          <p:cNvPr id="4" name="Footer Placeholder 3">
            <a:extLst>
              <a:ext uri="{FF2B5EF4-FFF2-40B4-BE49-F238E27FC236}">
                <a16:creationId xmlns:a16="http://schemas.microsoft.com/office/drawing/2014/main" id="{DAEB0C44-631E-4B02-A3C8-8A30562F9CC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AAA0A86C-648E-459F-954D-2B1A1385D1A8}"/>
              </a:ext>
            </a:extLst>
          </p:cNvPr>
          <p:cNvSpPr>
            <a:spLocks noGrp="1"/>
          </p:cNvSpPr>
          <p:nvPr>
            <p:ph type="sldNum" sz="quarter" idx="12"/>
          </p:nvPr>
        </p:nvSpPr>
        <p:spPr/>
        <p:txBody>
          <a:bodyPr/>
          <a:lstStyle/>
          <a:p>
            <a:fld id="{705DD8AC-D64C-4368-A0A2-C5C24A17B3BD}" type="slidenum">
              <a:rPr lang="en-GB" smtClean="0"/>
              <a:t>2</a:t>
            </a:fld>
            <a:endParaRPr lang="en-GB"/>
          </a:p>
        </p:txBody>
      </p:sp>
      <p:pic>
        <p:nvPicPr>
          <p:cNvPr id="6" name="Recorded Sound">
            <a:hlinkClick r:id="" action="ppaction://media"/>
            <a:extLst>
              <a:ext uri="{FF2B5EF4-FFF2-40B4-BE49-F238E27FC236}">
                <a16:creationId xmlns:a16="http://schemas.microsoft.com/office/drawing/2014/main" id="{5B9E70F3-8234-404E-BC7A-8D8459F38C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84786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3CA5-14E9-48BB-A14C-389129CFB14F}"/>
              </a:ext>
            </a:extLst>
          </p:cNvPr>
          <p:cNvSpPr>
            <a:spLocks noGrp="1"/>
          </p:cNvSpPr>
          <p:nvPr>
            <p:ph type="title"/>
          </p:nvPr>
        </p:nvSpPr>
        <p:spPr/>
        <p:txBody>
          <a:bodyPr/>
          <a:lstStyle/>
          <a:p>
            <a:r>
              <a:rPr lang="en-GB" b="1" dirty="0">
                <a:solidFill>
                  <a:srgbClr val="FF0000"/>
                </a:solidFill>
              </a:rPr>
              <a:t>Treatment of Amenorrhea</a:t>
            </a:r>
          </a:p>
        </p:txBody>
      </p:sp>
      <p:sp>
        <p:nvSpPr>
          <p:cNvPr id="3" name="Content Placeholder 2">
            <a:extLst>
              <a:ext uri="{FF2B5EF4-FFF2-40B4-BE49-F238E27FC236}">
                <a16:creationId xmlns:a16="http://schemas.microsoft.com/office/drawing/2014/main" id="{27DB949D-1902-4407-A511-25B2C525AE52}"/>
              </a:ext>
            </a:extLst>
          </p:cNvPr>
          <p:cNvSpPr>
            <a:spLocks noGrp="1"/>
          </p:cNvSpPr>
          <p:nvPr>
            <p:ph idx="1"/>
          </p:nvPr>
        </p:nvSpPr>
        <p:spPr/>
        <p:txBody>
          <a:bodyPr/>
          <a:lstStyle/>
          <a:p>
            <a:pPr algn="just">
              <a:lnSpc>
                <a:spcPct val="150000"/>
              </a:lnSpc>
            </a:pPr>
            <a:r>
              <a:rPr lang="en-GB" b="1" dirty="0"/>
              <a:t>Physical examination should include Tanner staging; evaluation of genital tract anatomy; presence of hirsutism, acne, or both; and measurement of body mass index.</a:t>
            </a:r>
          </a:p>
          <a:p>
            <a:pPr algn="just">
              <a:lnSpc>
                <a:spcPct val="150000"/>
              </a:lnSpc>
            </a:pPr>
            <a:r>
              <a:rPr lang="en-GB" b="1" dirty="0"/>
              <a:t> The need for imaging studies, such as ultrasonography, MRI, and CT, will depend on the patient’s medical history and whether the evaluation is for primary or secondary amenorrhea</a:t>
            </a:r>
          </a:p>
        </p:txBody>
      </p:sp>
      <p:sp>
        <p:nvSpPr>
          <p:cNvPr id="4" name="Footer Placeholder 3">
            <a:extLst>
              <a:ext uri="{FF2B5EF4-FFF2-40B4-BE49-F238E27FC236}">
                <a16:creationId xmlns:a16="http://schemas.microsoft.com/office/drawing/2014/main" id="{FC42BF86-A640-4D1D-A58C-9584AAC1540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A0614989-BD1A-460A-9F96-40F747DCF5E5}"/>
              </a:ext>
            </a:extLst>
          </p:cNvPr>
          <p:cNvSpPr>
            <a:spLocks noGrp="1"/>
          </p:cNvSpPr>
          <p:nvPr>
            <p:ph type="sldNum" sz="quarter" idx="12"/>
          </p:nvPr>
        </p:nvSpPr>
        <p:spPr/>
        <p:txBody>
          <a:bodyPr/>
          <a:lstStyle/>
          <a:p>
            <a:fld id="{705DD8AC-D64C-4368-A0A2-C5C24A17B3BD}" type="slidenum">
              <a:rPr lang="en-GB" smtClean="0"/>
              <a:t>20</a:t>
            </a:fld>
            <a:endParaRPr lang="en-GB"/>
          </a:p>
        </p:txBody>
      </p:sp>
      <p:pic>
        <p:nvPicPr>
          <p:cNvPr id="6" name="Recorded Sound">
            <a:hlinkClick r:id="" action="ppaction://media"/>
            <a:extLst>
              <a:ext uri="{FF2B5EF4-FFF2-40B4-BE49-F238E27FC236}">
                <a16:creationId xmlns:a16="http://schemas.microsoft.com/office/drawing/2014/main" id="{435381C3-1462-449E-BFB8-352FA98C3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2347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ACA9-E697-4317-8FCB-538AC826D344}"/>
              </a:ext>
            </a:extLst>
          </p:cNvPr>
          <p:cNvSpPr>
            <a:spLocks noGrp="1"/>
          </p:cNvSpPr>
          <p:nvPr>
            <p:ph type="title"/>
          </p:nvPr>
        </p:nvSpPr>
        <p:spPr/>
        <p:txBody>
          <a:bodyPr/>
          <a:lstStyle/>
          <a:p>
            <a:r>
              <a:rPr lang="en-GB" dirty="0">
                <a:solidFill>
                  <a:srgbClr val="FF0000"/>
                </a:solidFill>
              </a:rPr>
              <a:t>Treatment of Amenorrhea</a:t>
            </a:r>
          </a:p>
        </p:txBody>
      </p:sp>
      <p:sp>
        <p:nvSpPr>
          <p:cNvPr id="3" name="Content Placeholder 2">
            <a:extLst>
              <a:ext uri="{FF2B5EF4-FFF2-40B4-BE49-F238E27FC236}">
                <a16:creationId xmlns:a16="http://schemas.microsoft.com/office/drawing/2014/main" id="{F4761022-4C92-4280-8699-245EF119FE02}"/>
              </a:ext>
            </a:extLst>
          </p:cNvPr>
          <p:cNvSpPr>
            <a:spLocks noGrp="1"/>
          </p:cNvSpPr>
          <p:nvPr>
            <p:ph idx="1"/>
          </p:nvPr>
        </p:nvSpPr>
        <p:spPr/>
        <p:txBody>
          <a:bodyPr>
            <a:normAutofit fontScale="92500" lnSpcReduction="10000"/>
          </a:bodyPr>
          <a:lstStyle/>
          <a:p>
            <a:pPr algn="just">
              <a:lnSpc>
                <a:spcPct val="150000"/>
              </a:lnSpc>
            </a:pPr>
            <a:r>
              <a:rPr lang="en-GB" dirty="0"/>
              <a:t>Laboratory studies used in the assessment of amenorrhea include pregnancy testing and measurement of levels of thyroid-stimulating hormone, prolactin, and FSH. </a:t>
            </a:r>
          </a:p>
          <a:p>
            <a:pPr algn="just">
              <a:lnSpc>
                <a:spcPct val="150000"/>
              </a:lnSpc>
            </a:pPr>
            <a:r>
              <a:rPr lang="en-GB" dirty="0"/>
              <a:t>Once confirmed by repeat testing, elevated FSH levels should prompt evaluation of autoimmune antibodies. </a:t>
            </a:r>
          </a:p>
          <a:p>
            <a:pPr algn="just">
              <a:lnSpc>
                <a:spcPct val="150000"/>
              </a:lnSpc>
            </a:pPr>
            <a:r>
              <a:rPr lang="en-GB" dirty="0"/>
              <a:t>for fragile X syndrome, in women in whom primary ovarian insufficiency is diagnosed.</a:t>
            </a:r>
          </a:p>
        </p:txBody>
      </p:sp>
      <p:sp>
        <p:nvSpPr>
          <p:cNvPr id="4" name="Footer Placeholder 3">
            <a:extLst>
              <a:ext uri="{FF2B5EF4-FFF2-40B4-BE49-F238E27FC236}">
                <a16:creationId xmlns:a16="http://schemas.microsoft.com/office/drawing/2014/main" id="{171D5321-E719-4C5D-9337-8C5815C64C3B}"/>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0315DC6D-CC5B-480E-A83A-6D4122CBA2ED}"/>
              </a:ext>
            </a:extLst>
          </p:cNvPr>
          <p:cNvSpPr>
            <a:spLocks noGrp="1"/>
          </p:cNvSpPr>
          <p:nvPr>
            <p:ph type="sldNum" sz="quarter" idx="12"/>
          </p:nvPr>
        </p:nvSpPr>
        <p:spPr/>
        <p:txBody>
          <a:bodyPr/>
          <a:lstStyle/>
          <a:p>
            <a:fld id="{705DD8AC-D64C-4368-A0A2-C5C24A17B3BD}" type="slidenum">
              <a:rPr lang="en-GB" smtClean="0"/>
              <a:t>21</a:t>
            </a:fld>
            <a:endParaRPr lang="en-GB"/>
          </a:p>
        </p:txBody>
      </p:sp>
      <p:pic>
        <p:nvPicPr>
          <p:cNvPr id="6" name="Recorded Sound">
            <a:hlinkClick r:id="" action="ppaction://media"/>
            <a:extLst>
              <a:ext uri="{FF2B5EF4-FFF2-40B4-BE49-F238E27FC236}">
                <a16:creationId xmlns:a16="http://schemas.microsoft.com/office/drawing/2014/main" id="{1667BE95-53C3-4CE8-972F-448C12A1C4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0177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2AD3-30DE-44A9-9532-16E4C9C98FD6}"/>
              </a:ext>
            </a:extLst>
          </p:cNvPr>
          <p:cNvSpPr>
            <a:spLocks noGrp="1"/>
          </p:cNvSpPr>
          <p:nvPr>
            <p:ph type="title"/>
          </p:nvPr>
        </p:nvSpPr>
        <p:spPr/>
        <p:txBody>
          <a:bodyPr/>
          <a:lstStyle/>
          <a:p>
            <a:r>
              <a:rPr lang="en-GB" b="1" dirty="0">
                <a:solidFill>
                  <a:srgbClr val="FF0000"/>
                </a:solidFill>
              </a:rPr>
              <a:t>Treatment of Amenorrhea</a:t>
            </a:r>
          </a:p>
        </p:txBody>
      </p:sp>
      <p:sp>
        <p:nvSpPr>
          <p:cNvPr id="3" name="Content Placeholder 2">
            <a:extLst>
              <a:ext uri="{FF2B5EF4-FFF2-40B4-BE49-F238E27FC236}">
                <a16:creationId xmlns:a16="http://schemas.microsoft.com/office/drawing/2014/main" id="{68F914C5-744B-4905-A12B-41FCC5CF7189}"/>
              </a:ext>
            </a:extLst>
          </p:cNvPr>
          <p:cNvSpPr>
            <a:spLocks noGrp="1"/>
          </p:cNvSpPr>
          <p:nvPr>
            <p:ph idx="1"/>
          </p:nvPr>
        </p:nvSpPr>
        <p:spPr>
          <a:xfrm>
            <a:off x="838200" y="1825624"/>
            <a:ext cx="10515600" cy="4734201"/>
          </a:xfrm>
        </p:spPr>
        <p:txBody>
          <a:bodyPr>
            <a:normAutofit/>
          </a:bodyPr>
          <a:lstStyle/>
          <a:p>
            <a:pPr algn="just">
              <a:lnSpc>
                <a:spcPct val="150000"/>
              </a:lnSpc>
            </a:pPr>
            <a:r>
              <a:rPr lang="en-GB" b="1" dirty="0"/>
              <a:t>The first step is to establish a cause for the amenorrhea. </a:t>
            </a:r>
          </a:p>
          <a:p>
            <a:pPr algn="just">
              <a:lnSpc>
                <a:spcPct val="150000"/>
              </a:lnSpc>
            </a:pPr>
            <a:r>
              <a:rPr lang="en-GB" b="1" dirty="0"/>
              <a:t>The “progesterone challenge” test is commonly used to determine whether or not the patient has adequate </a:t>
            </a:r>
            <a:r>
              <a:rPr lang="en-GB" b="1" dirty="0" err="1"/>
              <a:t>estrogen</a:t>
            </a:r>
            <a:r>
              <a:rPr lang="en-GB" b="1" dirty="0"/>
              <a:t>, a competent endometrium, and a patent outflow tract.</a:t>
            </a:r>
          </a:p>
          <a:p>
            <a:endParaRPr lang="en-GB" dirty="0"/>
          </a:p>
        </p:txBody>
      </p:sp>
      <p:sp>
        <p:nvSpPr>
          <p:cNvPr id="4" name="Footer Placeholder 3">
            <a:extLst>
              <a:ext uri="{FF2B5EF4-FFF2-40B4-BE49-F238E27FC236}">
                <a16:creationId xmlns:a16="http://schemas.microsoft.com/office/drawing/2014/main" id="{ECBC96F9-A596-4E23-92BD-323F8A3300CE}"/>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10968E11-BDE5-45D3-BBCE-2534DD4FF1E6}"/>
              </a:ext>
            </a:extLst>
          </p:cNvPr>
          <p:cNvSpPr>
            <a:spLocks noGrp="1"/>
          </p:cNvSpPr>
          <p:nvPr>
            <p:ph type="sldNum" sz="quarter" idx="12"/>
          </p:nvPr>
        </p:nvSpPr>
        <p:spPr/>
        <p:txBody>
          <a:bodyPr/>
          <a:lstStyle/>
          <a:p>
            <a:fld id="{705DD8AC-D64C-4368-A0A2-C5C24A17B3BD}" type="slidenum">
              <a:rPr lang="en-GB" smtClean="0"/>
              <a:t>22</a:t>
            </a:fld>
            <a:endParaRPr lang="en-GB"/>
          </a:p>
        </p:txBody>
      </p:sp>
      <p:pic>
        <p:nvPicPr>
          <p:cNvPr id="6" name="Recorded Sound">
            <a:hlinkClick r:id="" action="ppaction://media"/>
            <a:extLst>
              <a:ext uri="{FF2B5EF4-FFF2-40B4-BE49-F238E27FC236}">
                <a16:creationId xmlns:a16="http://schemas.microsoft.com/office/drawing/2014/main" id="{B1F3C0F5-E910-48F1-8D71-099019986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93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7F02-C691-48CC-83A0-B9079DC5B661}"/>
              </a:ext>
            </a:extLst>
          </p:cNvPr>
          <p:cNvSpPr>
            <a:spLocks noGrp="1"/>
          </p:cNvSpPr>
          <p:nvPr>
            <p:ph type="title"/>
          </p:nvPr>
        </p:nvSpPr>
        <p:spPr/>
        <p:txBody>
          <a:bodyPr/>
          <a:lstStyle/>
          <a:p>
            <a:r>
              <a:rPr lang="en-GB" b="1" dirty="0">
                <a:solidFill>
                  <a:srgbClr val="FF0000"/>
                </a:solidFill>
              </a:rPr>
              <a:t>Treatment of Amenorrhea</a:t>
            </a:r>
          </a:p>
        </p:txBody>
      </p:sp>
      <p:sp>
        <p:nvSpPr>
          <p:cNvPr id="3" name="Content Placeholder 2">
            <a:extLst>
              <a:ext uri="{FF2B5EF4-FFF2-40B4-BE49-F238E27FC236}">
                <a16:creationId xmlns:a16="http://schemas.microsoft.com/office/drawing/2014/main" id="{99DC99B8-0008-4041-9E76-027698E6E431}"/>
              </a:ext>
            </a:extLst>
          </p:cNvPr>
          <p:cNvSpPr>
            <a:spLocks noGrp="1"/>
          </p:cNvSpPr>
          <p:nvPr>
            <p:ph idx="1"/>
          </p:nvPr>
        </p:nvSpPr>
        <p:spPr>
          <a:xfrm>
            <a:off x="838200" y="1825625"/>
            <a:ext cx="10515600" cy="4495662"/>
          </a:xfrm>
        </p:spPr>
        <p:txBody>
          <a:bodyPr>
            <a:normAutofit lnSpcReduction="10000"/>
          </a:bodyPr>
          <a:lstStyle/>
          <a:p>
            <a:pPr algn="just">
              <a:lnSpc>
                <a:spcPct val="150000"/>
              </a:lnSpc>
            </a:pPr>
            <a:r>
              <a:rPr lang="en-GB" dirty="0"/>
              <a:t> A 10- to 14-day course of oral medroxyprogesterone acetate or micronized progesterone is expected to induce progesterone withdrawal bleeding within a week after completing the oral course. An injection of 100 mg of progesterone in oil can also be used. </a:t>
            </a:r>
          </a:p>
          <a:p>
            <a:pPr algn="just">
              <a:lnSpc>
                <a:spcPct val="150000"/>
              </a:lnSpc>
            </a:pPr>
            <a:r>
              <a:rPr lang="en-GB" dirty="0"/>
              <a:t>If withdrawal bleeding does not occur, the patient may be hypoestrogenic or have an anatomic condition such as Asherman syndrome or outflow tract obstruction.</a:t>
            </a:r>
          </a:p>
          <a:p>
            <a:endParaRPr lang="en-GB" dirty="0"/>
          </a:p>
        </p:txBody>
      </p:sp>
      <p:sp>
        <p:nvSpPr>
          <p:cNvPr id="4" name="Footer Placeholder 3">
            <a:extLst>
              <a:ext uri="{FF2B5EF4-FFF2-40B4-BE49-F238E27FC236}">
                <a16:creationId xmlns:a16="http://schemas.microsoft.com/office/drawing/2014/main" id="{63424E42-91A0-444B-A946-01FE16B84FD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D956F967-11BF-4A3F-9CF0-985DAE91DBC6}"/>
              </a:ext>
            </a:extLst>
          </p:cNvPr>
          <p:cNvSpPr>
            <a:spLocks noGrp="1"/>
          </p:cNvSpPr>
          <p:nvPr>
            <p:ph type="sldNum" sz="quarter" idx="12"/>
          </p:nvPr>
        </p:nvSpPr>
        <p:spPr/>
        <p:txBody>
          <a:bodyPr/>
          <a:lstStyle/>
          <a:p>
            <a:fld id="{705DD8AC-D64C-4368-A0A2-C5C24A17B3BD}" type="slidenum">
              <a:rPr lang="en-GB" smtClean="0"/>
              <a:t>23</a:t>
            </a:fld>
            <a:endParaRPr lang="en-GB"/>
          </a:p>
        </p:txBody>
      </p:sp>
      <p:pic>
        <p:nvPicPr>
          <p:cNvPr id="6" name="Recorded Sound">
            <a:hlinkClick r:id="" action="ppaction://media"/>
            <a:extLst>
              <a:ext uri="{FF2B5EF4-FFF2-40B4-BE49-F238E27FC236}">
                <a16:creationId xmlns:a16="http://schemas.microsoft.com/office/drawing/2014/main" id="{9E538783-ABF7-4DD0-BEDB-00E942812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27938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942F-CB87-4FB3-81E8-13E03EA199E0}"/>
              </a:ext>
            </a:extLst>
          </p:cNvPr>
          <p:cNvSpPr>
            <a:spLocks noGrp="1"/>
          </p:cNvSpPr>
          <p:nvPr>
            <p:ph type="title"/>
          </p:nvPr>
        </p:nvSpPr>
        <p:spPr/>
        <p:txBody>
          <a:bodyPr/>
          <a:lstStyle/>
          <a:p>
            <a:r>
              <a:rPr lang="en-GB" dirty="0">
                <a:solidFill>
                  <a:srgbClr val="FF0000"/>
                </a:solidFill>
              </a:rPr>
              <a:t>Treatment of Amenorrhea</a:t>
            </a:r>
          </a:p>
        </p:txBody>
      </p:sp>
      <p:sp>
        <p:nvSpPr>
          <p:cNvPr id="3" name="Content Placeholder 2">
            <a:extLst>
              <a:ext uri="{FF2B5EF4-FFF2-40B4-BE49-F238E27FC236}">
                <a16:creationId xmlns:a16="http://schemas.microsoft.com/office/drawing/2014/main" id="{01444A0E-EF27-45DE-84FA-903D7CDB93C6}"/>
              </a:ext>
            </a:extLst>
          </p:cNvPr>
          <p:cNvSpPr>
            <a:spLocks noGrp="1"/>
          </p:cNvSpPr>
          <p:nvPr>
            <p:ph idx="1"/>
          </p:nvPr>
        </p:nvSpPr>
        <p:spPr/>
        <p:txBody>
          <a:bodyPr/>
          <a:lstStyle/>
          <a:p>
            <a:pPr algn="just">
              <a:lnSpc>
                <a:spcPct val="150000"/>
              </a:lnSpc>
            </a:pPr>
            <a:r>
              <a:rPr lang="en-GB" dirty="0"/>
              <a:t>Hyperprolactinemia associated with some pituitary adenomas (or other medical conditions) results in amenorrhea and </a:t>
            </a:r>
            <a:r>
              <a:rPr lang="en-GB" dirty="0" err="1"/>
              <a:t>galactorrhea</a:t>
            </a:r>
            <a:r>
              <a:rPr lang="en-GB" dirty="0"/>
              <a:t> (a milky discharge from the breasts). </a:t>
            </a:r>
          </a:p>
          <a:p>
            <a:pPr algn="just">
              <a:lnSpc>
                <a:spcPct val="150000"/>
              </a:lnSpc>
            </a:pPr>
            <a:r>
              <a:rPr lang="en-GB" dirty="0"/>
              <a:t>Approximately 80% of all pituitary </a:t>
            </a:r>
            <a:r>
              <a:rPr lang="en-GB" dirty="0" err="1"/>
              <a:t>tumors</a:t>
            </a:r>
            <a:r>
              <a:rPr lang="en-GB" dirty="0"/>
              <a:t> secrete prolactin, causing </a:t>
            </a:r>
            <a:r>
              <a:rPr lang="en-GB" dirty="0" err="1"/>
              <a:t>galactorrhea</a:t>
            </a:r>
            <a:r>
              <a:rPr lang="en-GB" dirty="0"/>
              <a:t>, and these patients are treated with either cabergoline (</a:t>
            </a:r>
            <a:r>
              <a:rPr lang="en-GB" dirty="0" err="1"/>
              <a:t>Dostinex</a:t>
            </a:r>
            <a:r>
              <a:rPr lang="en-GB" dirty="0"/>
              <a:t>) or the dopamine agonist bromocriptine (</a:t>
            </a:r>
            <a:r>
              <a:rPr lang="en-GB" dirty="0" err="1"/>
              <a:t>Parlodel</a:t>
            </a:r>
            <a:r>
              <a:rPr lang="en-GB" dirty="0"/>
              <a:t>). </a:t>
            </a:r>
          </a:p>
        </p:txBody>
      </p:sp>
      <p:sp>
        <p:nvSpPr>
          <p:cNvPr id="4" name="Footer Placeholder 3">
            <a:extLst>
              <a:ext uri="{FF2B5EF4-FFF2-40B4-BE49-F238E27FC236}">
                <a16:creationId xmlns:a16="http://schemas.microsoft.com/office/drawing/2014/main" id="{18935727-B28C-428D-93F3-76F8CDC04F7E}"/>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7540406B-E71C-4305-A8E1-7656EFF4388E}"/>
              </a:ext>
            </a:extLst>
          </p:cNvPr>
          <p:cNvSpPr>
            <a:spLocks noGrp="1"/>
          </p:cNvSpPr>
          <p:nvPr>
            <p:ph type="sldNum" sz="quarter" idx="12"/>
          </p:nvPr>
        </p:nvSpPr>
        <p:spPr/>
        <p:txBody>
          <a:bodyPr/>
          <a:lstStyle/>
          <a:p>
            <a:fld id="{705DD8AC-D64C-4368-A0A2-C5C24A17B3BD}" type="slidenum">
              <a:rPr lang="en-GB" smtClean="0"/>
              <a:t>24</a:t>
            </a:fld>
            <a:endParaRPr lang="en-GB"/>
          </a:p>
        </p:txBody>
      </p:sp>
      <p:pic>
        <p:nvPicPr>
          <p:cNvPr id="6" name="Recorded Sound">
            <a:hlinkClick r:id="" action="ppaction://media"/>
            <a:extLst>
              <a:ext uri="{FF2B5EF4-FFF2-40B4-BE49-F238E27FC236}">
                <a16:creationId xmlns:a16="http://schemas.microsoft.com/office/drawing/2014/main" id="{B5A38034-53DD-4391-BFA1-C844ED00A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88520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6CA7-3B6F-4F97-A164-B8597C41BDD2}"/>
              </a:ext>
            </a:extLst>
          </p:cNvPr>
          <p:cNvSpPr>
            <a:spLocks noGrp="1"/>
          </p:cNvSpPr>
          <p:nvPr>
            <p:ph type="title"/>
          </p:nvPr>
        </p:nvSpPr>
        <p:spPr/>
        <p:txBody>
          <a:bodyPr/>
          <a:lstStyle/>
          <a:p>
            <a:r>
              <a:rPr lang="en-GB" dirty="0">
                <a:solidFill>
                  <a:srgbClr val="FF0000"/>
                </a:solidFill>
              </a:rPr>
              <a:t>Treatment of Amenorrhea</a:t>
            </a:r>
          </a:p>
        </p:txBody>
      </p:sp>
      <p:sp>
        <p:nvSpPr>
          <p:cNvPr id="3" name="Content Placeholder 2">
            <a:extLst>
              <a:ext uri="{FF2B5EF4-FFF2-40B4-BE49-F238E27FC236}">
                <a16:creationId xmlns:a16="http://schemas.microsoft.com/office/drawing/2014/main" id="{F0B35459-C2D9-47DF-8A32-87C40FBEBBD6}"/>
              </a:ext>
            </a:extLst>
          </p:cNvPr>
          <p:cNvSpPr>
            <a:spLocks noGrp="1"/>
          </p:cNvSpPr>
          <p:nvPr>
            <p:ph idx="1"/>
          </p:nvPr>
        </p:nvSpPr>
        <p:spPr>
          <a:xfrm>
            <a:off x="838200" y="1825624"/>
            <a:ext cx="10515600" cy="4580855"/>
          </a:xfrm>
        </p:spPr>
        <p:txBody>
          <a:bodyPr>
            <a:normAutofit lnSpcReduction="10000"/>
          </a:bodyPr>
          <a:lstStyle/>
          <a:p>
            <a:pPr>
              <a:lnSpc>
                <a:spcPct val="150000"/>
              </a:lnSpc>
            </a:pPr>
            <a:r>
              <a:rPr lang="en-GB" dirty="0"/>
              <a:t>In approximately 5% of patients with hyperprolactinemia and </a:t>
            </a:r>
            <a:r>
              <a:rPr lang="en-GB" dirty="0" err="1"/>
              <a:t>galactorrhea</a:t>
            </a:r>
            <a:r>
              <a:rPr lang="en-GB" dirty="0"/>
              <a:t>, the underlying </a:t>
            </a:r>
            <a:r>
              <a:rPr lang="en-GB" dirty="0" err="1"/>
              <a:t>etiology</a:t>
            </a:r>
            <a:r>
              <a:rPr lang="en-GB" dirty="0"/>
              <a:t> is hypothyroidism. </a:t>
            </a:r>
          </a:p>
          <a:p>
            <a:pPr>
              <a:lnSpc>
                <a:spcPct val="150000"/>
              </a:lnSpc>
            </a:pPr>
            <a:r>
              <a:rPr lang="en-GB" dirty="0"/>
              <a:t>Elevated TRH stimulates the release of prolactin from the pituitary gland. </a:t>
            </a:r>
          </a:p>
          <a:p>
            <a:pPr>
              <a:lnSpc>
                <a:spcPct val="150000"/>
              </a:lnSpc>
            </a:pPr>
            <a:r>
              <a:rPr lang="en-GB" dirty="0"/>
              <a:t>In patients who desire pregnancy, ovulation can be induced through the use of clomiphene citrate, human menopausal gonadotropins, pulsatile GnRH, or aromatase inhibitors. </a:t>
            </a:r>
          </a:p>
        </p:txBody>
      </p:sp>
      <p:sp>
        <p:nvSpPr>
          <p:cNvPr id="4" name="Footer Placeholder 3">
            <a:extLst>
              <a:ext uri="{FF2B5EF4-FFF2-40B4-BE49-F238E27FC236}">
                <a16:creationId xmlns:a16="http://schemas.microsoft.com/office/drawing/2014/main" id="{D6C890FC-F824-497F-84DC-118A808C2C6E}"/>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BB1E903D-4F28-4CE8-A0F8-B4668A5BC4D4}"/>
              </a:ext>
            </a:extLst>
          </p:cNvPr>
          <p:cNvSpPr>
            <a:spLocks noGrp="1"/>
          </p:cNvSpPr>
          <p:nvPr>
            <p:ph type="sldNum" sz="quarter" idx="12"/>
          </p:nvPr>
        </p:nvSpPr>
        <p:spPr/>
        <p:txBody>
          <a:bodyPr/>
          <a:lstStyle/>
          <a:p>
            <a:fld id="{705DD8AC-D64C-4368-A0A2-C5C24A17B3BD}" type="slidenum">
              <a:rPr lang="en-GB" smtClean="0"/>
              <a:t>25</a:t>
            </a:fld>
            <a:endParaRPr lang="en-GB"/>
          </a:p>
        </p:txBody>
      </p:sp>
      <p:pic>
        <p:nvPicPr>
          <p:cNvPr id="6" name="Recorded Sound">
            <a:hlinkClick r:id="" action="ppaction://media"/>
            <a:extLst>
              <a:ext uri="{FF2B5EF4-FFF2-40B4-BE49-F238E27FC236}">
                <a16:creationId xmlns:a16="http://schemas.microsoft.com/office/drawing/2014/main" id="{8E21608F-5F44-4417-AAB8-7DF679D636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6674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693B-1B4F-4209-9E4D-056031D06CEC}"/>
              </a:ext>
            </a:extLst>
          </p:cNvPr>
          <p:cNvSpPr>
            <a:spLocks noGrp="1"/>
          </p:cNvSpPr>
          <p:nvPr>
            <p:ph type="title"/>
          </p:nvPr>
        </p:nvSpPr>
        <p:spPr/>
        <p:txBody>
          <a:bodyPr/>
          <a:lstStyle/>
          <a:p>
            <a:r>
              <a:rPr lang="en-GB" b="1" dirty="0">
                <a:solidFill>
                  <a:srgbClr val="FF0000"/>
                </a:solidFill>
              </a:rPr>
              <a:t>Treatment of Amenorrhea</a:t>
            </a:r>
          </a:p>
        </p:txBody>
      </p:sp>
      <p:sp>
        <p:nvSpPr>
          <p:cNvPr id="3" name="Content Placeholder 2">
            <a:extLst>
              <a:ext uri="{FF2B5EF4-FFF2-40B4-BE49-F238E27FC236}">
                <a16:creationId xmlns:a16="http://schemas.microsoft.com/office/drawing/2014/main" id="{5905AAD2-0993-4234-9A70-1FAA5C2D036D}"/>
              </a:ext>
            </a:extLst>
          </p:cNvPr>
          <p:cNvSpPr>
            <a:spLocks noGrp="1"/>
          </p:cNvSpPr>
          <p:nvPr>
            <p:ph idx="1"/>
          </p:nvPr>
        </p:nvSpPr>
        <p:spPr>
          <a:xfrm>
            <a:off x="838200" y="1825625"/>
            <a:ext cx="10515600" cy="4667250"/>
          </a:xfrm>
        </p:spPr>
        <p:txBody>
          <a:bodyPr>
            <a:normAutofit fontScale="92500" lnSpcReduction="20000"/>
          </a:bodyPr>
          <a:lstStyle/>
          <a:p>
            <a:pPr>
              <a:lnSpc>
                <a:spcPct val="150000"/>
              </a:lnSpc>
            </a:pPr>
            <a:r>
              <a:rPr lang="en-GB" dirty="0"/>
              <a:t>polycystic ovary syndrome (PCOS), ovulation can usually be induced with clomiphene citrate. </a:t>
            </a:r>
          </a:p>
          <a:p>
            <a:pPr>
              <a:lnSpc>
                <a:spcPct val="150000"/>
              </a:lnSpc>
            </a:pPr>
            <a:r>
              <a:rPr lang="en-GB" dirty="0"/>
              <a:t>In patients with hypogonadotropic hypogonadism, ovulation can be induced with pulsatile GnRH or human menopausal gonadotropins.</a:t>
            </a:r>
          </a:p>
          <a:p>
            <a:pPr>
              <a:lnSpc>
                <a:spcPct val="150000"/>
              </a:lnSpc>
            </a:pPr>
            <a:r>
              <a:rPr lang="en-GB" dirty="0"/>
              <a:t>Menstruation will never be established if the uterus is absent.</a:t>
            </a:r>
          </a:p>
          <a:p>
            <a:pPr>
              <a:lnSpc>
                <a:spcPct val="150000"/>
              </a:lnSpc>
            </a:pPr>
            <a:r>
              <a:rPr lang="en-GB" dirty="0"/>
              <a:t>Women with premature menopause may require exogenous </a:t>
            </a:r>
            <a:r>
              <a:rPr lang="en-GB" dirty="0" err="1"/>
              <a:t>estrogen</a:t>
            </a:r>
            <a:r>
              <a:rPr lang="en-GB" dirty="0"/>
              <a:t> therapy in order to treat or prevent the effects of the loss of endogenous </a:t>
            </a:r>
            <a:r>
              <a:rPr lang="en-GB" dirty="0" err="1"/>
              <a:t>estrogen</a:t>
            </a:r>
            <a:r>
              <a:rPr lang="en-GB" dirty="0"/>
              <a:t> production.</a:t>
            </a:r>
          </a:p>
        </p:txBody>
      </p:sp>
      <p:sp>
        <p:nvSpPr>
          <p:cNvPr id="4" name="Footer Placeholder 3">
            <a:extLst>
              <a:ext uri="{FF2B5EF4-FFF2-40B4-BE49-F238E27FC236}">
                <a16:creationId xmlns:a16="http://schemas.microsoft.com/office/drawing/2014/main" id="{74685C2A-1CFE-497E-AE09-19AA7ACBD3B1}"/>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55BD4CA3-463F-42A8-80CF-6F36DDECF8A3}"/>
              </a:ext>
            </a:extLst>
          </p:cNvPr>
          <p:cNvSpPr>
            <a:spLocks noGrp="1"/>
          </p:cNvSpPr>
          <p:nvPr>
            <p:ph type="sldNum" sz="quarter" idx="12"/>
          </p:nvPr>
        </p:nvSpPr>
        <p:spPr/>
        <p:txBody>
          <a:bodyPr/>
          <a:lstStyle/>
          <a:p>
            <a:fld id="{705DD8AC-D64C-4368-A0A2-C5C24A17B3BD}" type="slidenum">
              <a:rPr lang="en-GB" smtClean="0"/>
              <a:t>26</a:t>
            </a:fld>
            <a:endParaRPr lang="en-GB"/>
          </a:p>
        </p:txBody>
      </p:sp>
      <p:pic>
        <p:nvPicPr>
          <p:cNvPr id="6" name="Recorded Sound">
            <a:hlinkClick r:id="" action="ppaction://media"/>
            <a:extLst>
              <a:ext uri="{FF2B5EF4-FFF2-40B4-BE49-F238E27FC236}">
                <a16:creationId xmlns:a16="http://schemas.microsoft.com/office/drawing/2014/main" id="{DD0DBA88-52F0-479D-BE4A-DCA390E7F0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1991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711E-8C3B-4F88-9C0D-742C0F8A09FD}"/>
              </a:ext>
            </a:extLst>
          </p:cNvPr>
          <p:cNvSpPr>
            <a:spLocks noGrp="1"/>
          </p:cNvSpPr>
          <p:nvPr>
            <p:ph type="title"/>
          </p:nvPr>
        </p:nvSpPr>
        <p:spPr/>
        <p:txBody>
          <a:bodyPr/>
          <a:lstStyle/>
          <a:p>
            <a:r>
              <a:rPr lang="en-GB" dirty="0">
                <a:solidFill>
                  <a:srgbClr val="FF0000"/>
                </a:solidFill>
              </a:rPr>
              <a:t>ABNORMAL UTERINE BLEEDING</a:t>
            </a:r>
          </a:p>
        </p:txBody>
      </p:sp>
      <p:sp>
        <p:nvSpPr>
          <p:cNvPr id="3" name="Content Placeholder 2">
            <a:extLst>
              <a:ext uri="{FF2B5EF4-FFF2-40B4-BE49-F238E27FC236}">
                <a16:creationId xmlns:a16="http://schemas.microsoft.com/office/drawing/2014/main" id="{1BAE383D-1F37-4C58-A98C-90B0DD201E11}"/>
              </a:ext>
            </a:extLst>
          </p:cNvPr>
          <p:cNvSpPr>
            <a:spLocks noGrp="1"/>
          </p:cNvSpPr>
          <p:nvPr>
            <p:ph idx="1"/>
          </p:nvPr>
        </p:nvSpPr>
        <p:spPr>
          <a:xfrm>
            <a:off x="386206" y="1578902"/>
            <a:ext cx="10967594" cy="4913973"/>
          </a:xfrm>
        </p:spPr>
        <p:txBody>
          <a:bodyPr>
            <a:normAutofit fontScale="92500"/>
          </a:bodyPr>
          <a:lstStyle/>
          <a:p>
            <a:pPr>
              <a:lnSpc>
                <a:spcPct val="150000"/>
              </a:lnSpc>
            </a:pPr>
            <a:r>
              <a:rPr lang="en-GB" dirty="0"/>
              <a:t>Irregular bleeding that is associated with anovulation and unrelated to anatomic lesions of the uterus is referred to as anovulatory uterine bleeding. </a:t>
            </a:r>
          </a:p>
          <a:p>
            <a:pPr>
              <a:lnSpc>
                <a:spcPct val="150000"/>
              </a:lnSpc>
            </a:pPr>
            <a:r>
              <a:rPr lang="en-GB" dirty="0"/>
              <a:t>Women with hypothalamic amenorrhea (hypothalamic–pituitary dysfunction) and no genital tract obstruction are in a state of relative </a:t>
            </a:r>
            <a:r>
              <a:rPr lang="en-GB" dirty="0" err="1"/>
              <a:t>estrogen</a:t>
            </a:r>
            <a:r>
              <a:rPr lang="en-GB" dirty="0"/>
              <a:t> deficiency. </a:t>
            </a:r>
          </a:p>
          <a:p>
            <a:pPr>
              <a:lnSpc>
                <a:spcPct val="150000"/>
              </a:lnSpc>
            </a:pPr>
            <a:r>
              <a:rPr lang="en-GB" dirty="0"/>
              <a:t>In contrast, women with oligo-ovulation and anovulation with AUB have constant, noncyclic blood </a:t>
            </a:r>
            <a:r>
              <a:rPr lang="en-GB" dirty="0" err="1"/>
              <a:t>estrogen</a:t>
            </a:r>
            <a:r>
              <a:rPr lang="en-GB" dirty="0"/>
              <a:t> concentrations that slowly stimulate growth and development of the endometrium.</a:t>
            </a:r>
          </a:p>
        </p:txBody>
      </p:sp>
      <p:sp>
        <p:nvSpPr>
          <p:cNvPr id="4" name="Footer Placeholder 3">
            <a:extLst>
              <a:ext uri="{FF2B5EF4-FFF2-40B4-BE49-F238E27FC236}">
                <a16:creationId xmlns:a16="http://schemas.microsoft.com/office/drawing/2014/main" id="{FD33ED8B-C5FE-4967-B7F5-5AA4E7CE917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C31B0A42-56D8-41B6-809D-FC4C17C3761E}"/>
              </a:ext>
            </a:extLst>
          </p:cNvPr>
          <p:cNvSpPr>
            <a:spLocks noGrp="1"/>
          </p:cNvSpPr>
          <p:nvPr>
            <p:ph type="sldNum" sz="quarter" idx="12"/>
          </p:nvPr>
        </p:nvSpPr>
        <p:spPr/>
        <p:txBody>
          <a:bodyPr/>
          <a:lstStyle/>
          <a:p>
            <a:fld id="{705DD8AC-D64C-4368-A0A2-C5C24A17B3BD}" type="slidenum">
              <a:rPr lang="en-GB" smtClean="0"/>
              <a:t>27</a:t>
            </a:fld>
            <a:endParaRPr lang="en-GB"/>
          </a:p>
        </p:txBody>
      </p:sp>
      <p:pic>
        <p:nvPicPr>
          <p:cNvPr id="6" name="Recorded Sound">
            <a:hlinkClick r:id="" action="ppaction://media"/>
            <a:extLst>
              <a:ext uri="{FF2B5EF4-FFF2-40B4-BE49-F238E27FC236}">
                <a16:creationId xmlns:a16="http://schemas.microsoft.com/office/drawing/2014/main" id="{8C4162C3-2E38-45CE-99B5-BC4214A405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4174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9203-BCBA-4311-9B8D-7C2AC370727E}"/>
              </a:ext>
            </a:extLst>
          </p:cNvPr>
          <p:cNvSpPr>
            <a:spLocks noGrp="1"/>
          </p:cNvSpPr>
          <p:nvPr>
            <p:ph type="title"/>
          </p:nvPr>
        </p:nvSpPr>
        <p:spPr/>
        <p:txBody>
          <a:bodyPr/>
          <a:lstStyle/>
          <a:p>
            <a:r>
              <a:rPr lang="en-GB" b="1" dirty="0">
                <a:solidFill>
                  <a:srgbClr val="FF0000"/>
                </a:solidFill>
              </a:rPr>
              <a:t>ABNORMAL UTERINE BLEEDING</a:t>
            </a:r>
          </a:p>
        </p:txBody>
      </p:sp>
      <p:sp>
        <p:nvSpPr>
          <p:cNvPr id="3" name="Content Placeholder 2">
            <a:extLst>
              <a:ext uri="{FF2B5EF4-FFF2-40B4-BE49-F238E27FC236}">
                <a16:creationId xmlns:a16="http://schemas.microsoft.com/office/drawing/2014/main" id="{CCF525C2-E2FC-4061-9072-80F6437988E0}"/>
              </a:ext>
            </a:extLst>
          </p:cNvPr>
          <p:cNvSpPr>
            <a:spLocks noGrp="1"/>
          </p:cNvSpPr>
          <p:nvPr>
            <p:ph idx="1"/>
          </p:nvPr>
        </p:nvSpPr>
        <p:spPr>
          <a:xfrm>
            <a:off x="425963" y="1825624"/>
            <a:ext cx="11330608" cy="4620611"/>
          </a:xfrm>
        </p:spPr>
        <p:txBody>
          <a:bodyPr>
            <a:normAutofit fontScale="85000" lnSpcReduction="10000"/>
          </a:bodyPr>
          <a:lstStyle/>
          <a:p>
            <a:pPr>
              <a:lnSpc>
                <a:spcPct val="160000"/>
              </a:lnSpc>
            </a:pPr>
            <a:r>
              <a:rPr lang="en-GB" dirty="0"/>
              <a:t>When there is chronic stimulation of the endometrium from low plasma concentrations of </a:t>
            </a:r>
            <a:r>
              <a:rPr lang="en-GB" dirty="0" err="1"/>
              <a:t>estrogens</a:t>
            </a:r>
            <a:r>
              <a:rPr lang="en-GB" dirty="0"/>
              <a:t>, the episodes of uterine bleeding are infrequent and light.</a:t>
            </a:r>
          </a:p>
          <a:p>
            <a:pPr>
              <a:lnSpc>
                <a:spcPct val="160000"/>
              </a:lnSpc>
            </a:pPr>
            <a:r>
              <a:rPr lang="en-GB" dirty="0"/>
              <a:t> In contrast, with chronic stimulation of the endometrium from increased plasma concentrations of </a:t>
            </a:r>
            <a:r>
              <a:rPr lang="en-GB" dirty="0" err="1"/>
              <a:t>estrogens</a:t>
            </a:r>
            <a:r>
              <a:rPr lang="en-GB" dirty="0"/>
              <a:t>, the episodes of uterine bleeding can be frequent and heavy.</a:t>
            </a:r>
          </a:p>
          <a:p>
            <a:pPr>
              <a:lnSpc>
                <a:spcPct val="160000"/>
              </a:lnSpc>
            </a:pPr>
            <a:r>
              <a:rPr lang="en-GB" dirty="0"/>
              <a:t> Because amenorrhea and AUB both result from anovulation, it is not surprising that they can occur at different times in the same patient.</a:t>
            </a:r>
          </a:p>
        </p:txBody>
      </p:sp>
      <p:sp>
        <p:nvSpPr>
          <p:cNvPr id="4" name="Footer Placeholder 3">
            <a:extLst>
              <a:ext uri="{FF2B5EF4-FFF2-40B4-BE49-F238E27FC236}">
                <a16:creationId xmlns:a16="http://schemas.microsoft.com/office/drawing/2014/main" id="{7BE59743-F898-4AD4-9B24-B69482337B53}"/>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39D4CFD5-920C-495D-97C0-2C78922AE2C3}"/>
              </a:ext>
            </a:extLst>
          </p:cNvPr>
          <p:cNvSpPr>
            <a:spLocks noGrp="1"/>
          </p:cNvSpPr>
          <p:nvPr>
            <p:ph type="sldNum" sz="quarter" idx="12"/>
          </p:nvPr>
        </p:nvSpPr>
        <p:spPr/>
        <p:txBody>
          <a:bodyPr/>
          <a:lstStyle/>
          <a:p>
            <a:fld id="{705DD8AC-D64C-4368-A0A2-C5C24A17B3BD}" type="slidenum">
              <a:rPr lang="en-GB" smtClean="0"/>
              <a:t>28</a:t>
            </a:fld>
            <a:endParaRPr lang="en-GB"/>
          </a:p>
        </p:txBody>
      </p:sp>
      <p:pic>
        <p:nvPicPr>
          <p:cNvPr id="6" name="Recorded Sound">
            <a:hlinkClick r:id="" action="ppaction://media"/>
            <a:extLst>
              <a:ext uri="{FF2B5EF4-FFF2-40B4-BE49-F238E27FC236}">
                <a16:creationId xmlns:a16="http://schemas.microsoft.com/office/drawing/2014/main" id="{502B257A-6B28-4A39-BED4-486E7D73A4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290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4D90-DF15-46F6-99A8-712F37117DDE}"/>
              </a:ext>
            </a:extLst>
          </p:cNvPr>
          <p:cNvSpPr>
            <a:spLocks noGrp="1"/>
          </p:cNvSpPr>
          <p:nvPr>
            <p:ph type="title"/>
          </p:nvPr>
        </p:nvSpPr>
        <p:spPr/>
        <p:txBody>
          <a:bodyPr/>
          <a:lstStyle/>
          <a:p>
            <a:r>
              <a:rPr lang="en-GB" b="1" dirty="0">
                <a:solidFill>
                  <a:srgbClr val="FF0000"/>
                </a:solidFill>
              </a:rPr>
              <a:t>Luteal Phase Defect</a:t>
            </a:r>
            <a:endParaRPr lang="en-GB" dirty="0">
              <a:solidFill>
                <a:srgbClr val="FF0000"/>
              </a:solidFill>
            </a:endParaRPr>
          </a:p>
        </p:txBody>
      </p:sp>
      <p:sp>
        <p:nvSpPr>
          <p:cNvPr id="3" name="Content Placeholder 2">
            <a:extLst>
              <a:ext uri="{FF2B5EF4-FFF2-40B4-BE49-F238E27FC236}">
                <a16:creationId xmlns:a16="http://schemas.microsoft.com/office/drawing/2014/main" id="{60BC0811-40AC-4153-AF9C-014D447D39B5}"/>
              </a:ext>
            </a:extLst>
          </p:cNvPr>
          <p:cNvSpPr>
            <a:spLocks noGrp="1"/>
          </p:cNvSpPr>
          <p:nvPr>
            <p:ph idx="1"/>
          </p:nvPr>
        </p:nvSpPr>
        <p:spPr>
          <a:xfrm>
            <a:off x="454360" y="1825624"/>
            <a:ext cx="10899440" cy="4597893"/>
          </a:xfrm>
        </p:spPr>
        <p:txBody>
          <a:bodyPr>
            <a:normAutofit fontScale="92500"/>
          </a:bodyPr>
          <a:lstStyle/>
          <a:p>
            <a:pPr algn="just">
              <a:lnSpc>
                <a:spcPct val="150000"/>
              </a:lnSpc>
            </a:pPr>
            <a:r>
              <a:rPr lang="en-GB" dirty="0"/>
              <a:t>In cases of luteal phase defect, ovulation does occur; however, the corpus luteum of the ovary is not fully developed to secrete adequate quantities of progesterone to support the endometrium for the usual 13 to 14 days and is not adequate to support a pregnancy if conception does occur. </a:t>
            </a:r>
          </a:p>
          <a:p>
            <a:pPr algn="just">
              <a:lnSpc>
                <a:spcPct val="150000"/>
              </a:lnSpc>
            </a:pPr>
            <a:r>
              <a:rPr lang="en-GB" dirty="0"/>
              <a:t>Although this is not a classic anovulatory uterine bleeding, its clinical presentation of shortened cycles can present diagnostic and therapeutic challenges.</a:t>
            </a:r>
          </a:p>
        </p:txBody>
      </p:sp>
      <p:sp>
        <p:nvSpPr>
          <p:cNvPr id="4" name="Footer Placeholder 3">
            <a:extLst>
              <a:ext uri="{FF2B5EF4-FFF2-40B4-BE49-F238E27FC236}">
                <a16:creationId xmlns:a16="http://schemas.microsoft.com/office/drawing/2014/main" id="{E24CD3A5-9092-4D2F-ADEA-81F7CBD1E5B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CDE1474D-90D2-4E1A-8EB3-0ADAA7E6F735}"/>
              </a:ext>
            </a:extLst>
          </p:cNvPr>
          <p:cNvSpPr>
            <a:spLocks noGrp="1"/>
          </p:cNvSpPr>
          <p:nvPr>
            <p:ph type="sldNum" sz="quarter" idx="12"/>
          </p:nvPr>
        </p:nvSpPr>
        <p:spPr/>
        <p:txBody>
          <a:bodyPr/>
          <a:lstStyle/>
          <a:p>
            <a:fld id="{705DD8AC-D64C-4368-A0A2-C5C24A17B3BD}" type="slidenum">
              <a:rPr lang="en-GB" smtClean="0"/>
              <a:t>29</a:t>
            </a:fld>
            <a:endParaRPr lang="en-GB"/>
          </a:p>
        </p:txBody>
      </p:sp>
      <p:pic>
        <p:nvPicPr>
          <p:cNvPr id="6" name="Recorded Sound">
            <a:hlinkClick r:id="" action="ppaction://media"/>
            <a:extLst>
              <a:ext uri="{FF2B5EF4-FFF2-40B4-BE49-F238E27FC236}">
                <a16:creationId xmlns:a16="http://schemas.microsoft.com/office/drawing/2014/main" id="{DFF4E2A2-88C0-40D9-97D3-8D69C670F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2294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5849-8681-4394-BA44-A99E00F27803}"/>
              </a:ext>
            </a:extLst>
          </p:cNvPr>
          <p:cNvSpPr>
            <a:spLocks noGrp="1"/>
          </p:cNvSpPr>
          <p:nvPr>
            <p:ph type="title"/>
          </p:nvPr>
        </p:nvSpPr>
        <p:spPr/>
        <p:txBody>
          <a:bodyPr/>
          <a:lstStyle/>
          <a:p>
            <a:r>
              <a:rPr lang="en-GB" b="1" dirty="0">
                <a:solidFill>
                  <a:srgbClr val="FF0000"/>
                </a:solidFill>
              </a:rPr>
              <a:t>AMENORRHEA</a:t>
            </a:r>
            <a:endParaRPr lang="en-GB" dirty="0">
              <a:solidFill>
                <a:srgbClr val="FF0000"/>
              </a:solidFill>
            </a:endParaRPr>
          </a:p>
        </p:txBody>
      </p:sp>
      <p:sp>
        <p:nvSpPr>
          <p:cNvPr id="3" name="Content Placeholder 2">
            <a:extLst>
              <a:ext uri="{FF2B5EF4-FFF2-40B4-BE49-F238E27FC236}">
                <a16:creationId xmlns:a16="http://schemas.microsoft.com/office/drawing/2014/main" id="{1B80B2FC-8150-43B6-8882-9EC3899B38FD}"/>
              </a:ext>
            </a:extLst>
          </p:cNvPr>
          <p:cNvSpPr>
            <a:spLocks noGrp="1"/>
          </p:cNvSpPr>
          <p:nvPr>
            <p:ph idx="1"/>
          </p:nvPr>
        </p:nvSpPr>
        <p:spPr/>
        <p:txBody>
          <a:bodyPr/>
          <a:lstStyle/>
          <a:p>
            <a:pPr algn="just">
              <a:lnSpc>
                <a:spcPct val="150000"/>
              </a:lnSpc>
            </a:pPr>
            <a:r>
              <a:rPr lang="en-GB" dirty="0">
                <a:latin typeface="Arial" panose="020B0604020202020204" pitchFamily="34" charset="0"/>
                <a:ea typeface="Arial" panose="020B0604020202020204" pitchFamily="34" charset="0"/>
              </a:rPr>
              <a:t>If a menstruating woman has not menstruated for 3 to 6 months or for the duration of three typical menstrual cycles for the patient with oligomenorrhea, she is classified as having </a:t>
            </a:r>
            <a:r>
              <a:rPr lang="en-GB" b="1" dirty="0">
                <a:latin typeface="Arial" panose="020B0604020202020204" pitchFamily="34" charset="0"/>
                <a:ea typeface="Arial" panose="020B0604020202020204" pitchFamily="34" charset="0"/>
              </a:rPr>
              <a:t>secondary amenorrhea</a:t>
            </a:r>
            <a:r>
              <a:rPr lang="en-GB" dirty="0">
                <a:latin typeface="Arial" panose="020B0604020202020204" pitchFamily="34" charset="0"/>
                <a:ea typeface="Arial" panose="020B0604020202020204" pitchFamily="34" charset="0"/>
              </a:rPr>
              <a:t>. </a:t>
            </a:r>
            <a:endParaRPr lang="en-GB" dirty="0"/>
          </a:p>
        </p:txBody>
      </p:sp>
      <p:sp>
        <p:nvSpPr>
          <p:cNvPr id="4" name="Footer Placeholder 3">
            <a:extLst>
              <a:ext uri="{FF2B5EF4-FFF2-40B4-BE49-F238E27FC236}">
                <a16:creationId xmlns:a16="http://schemas.microsoft.com/office/drawing/2014/main" id="{40DCBC3B-F5A0-4683-A60A-4D1E6CB731AF}"/>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3877AA28-8768-476F-814D-44A9940097B6}"/>
              </a:ext>
            </a:extLst>
          </p:cNvPr>
          <p:cNvSpPr>
            <a:spLocks noGrp="1"/>
          </p:cNvSpPr>
          <p:nvPr>
            <p:ph type="sldNum" sz="quarter" idx="12"/>
          </p:nvPr>
        </p:nvSpPr>
        <p:spPr/>
        <p:txBody>
          <a:bodyPr/>
          <a:lstStyle/>
          <a:p>
            <a:fld id="{705DD8AC-D64C-4368-A0A2-C5C24A17B3BD}" type="slidenum">
              <a:rPr lang="en-GB" smtClean="0"/>
              <a:t>3</a:t>
            </a:fld>
            <a:endParaRPr lang="en-GB"/>
          </a:p>
        </p:txBody>
      </p:sp>
      <p:pic>
        <p:nvPicPr>
          <p:cNvPr id="6" name="Recorded Sound">
            <a:hlinkClick r:id="" action="ppaction://media"/>
            <a:extLst>
              <a:ext uri="{FF2B5EF4-FFF2-40B4-BE49-F238E27FC236}">
                <a16:creationId xmlns:a16="http://schemas.microsoft.com/office/drawing/2014/main" id="{8AF5DAAB-742F-4301-A404-1D75E50266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6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8CED-0C9B-4F65-B2C0-86EF3E03C0C5}"/>
              </a:ext>
            </a:extLst>
          </p:cNvPr>
          <p:cNvSpPr>
            <a:spLocks noGrp="1"/>
          </p:cNvSpPr>
          <p:nvPr>
            <p:ph type="title"/>
          </p:nvPr>
        </p:nvSpPr>
        <p:spPr/>
        <p:txBody>
          <a:bodyPr/>
          <a:lstStyle/>
          <a:p>
            <a:r>
              <a:rPr lang="en-GB" b="1" dirty="0">
                <a:solidFill>
                  <a:srgbClr val="FF0000"/>
                </a:solidFill>
              </a:rPr>
              <a:t>Midcycle Spotting</a:t>
            </a:r>
          </a:p>
        </p:txBody>
      </p:sp>
      <p:sp>
        <p:nvSpPr>
          <p:cNvPr id="3" name="Content Placeholder 2">
            <a:extLst>
              <a:ext uri="{FF2B5EF4-FFF2-40B4-BE49-F238E27FC236}">
                <a16:creationId xmlns:a16="http://schemas.microsoft.com/office/drawing/2014/main" id="{CB304C1F-0F54-4748-B158-FD227E882779}"/>
              </a:ext>
            </a:extLst>
          </p:cNvPr>
          <p:cNvSpPr>
            <a:spLocks noGrp="1"/>
          </p:cNvSpPr>
          <p:nvPr>
            <p:ph idx="1"/>
          </p:nvPr>
        </p:nvSpPr>
        <p:spPr/>
        <p:txBody>
          <a:bodyPr>
            <a:normAutofit/>
          </a:bodyPr>
          <a:lstStyle/>
          <a:p>
            <a:pPr>
              <a:lnSpc>
                <a:spcPct val="150000"/>
              </a:lnSpc>
            </a:pPr>
            <a:r>
              <a:rPr lang="en-GB" b="1" dirty="0"/>
              <a:t>in which patients report bleeding at the time of ovulation. </a:t>
            </a:r>
          </a:p>
          <a:p>
            <a:pPr>
              <a:lnSpc>
                <a:spcPct val="150000"/>
              </a:lnSpc>
            </a:pPr>
            <a:r>
              <a:rPr lang="en-GB" b="1" dirty="0"/>
              <a:t>In the absence of demonstrable pathology, this self-limited bleeding can be attributed to the sudden drop in </a:t>
            </a:r>
            <a:r>
              <a:rPr lang="en-GB" b="1" dirty="0" err="1"/>
              <a:t>estrogen</a:t>
            </a:r>
            <a:r>
              <a:rPr lang="en-GB" b="1" dirty="0"/>
              <a:t> level that occurs at this time of the cycle, which destabilizes the endometrium.</a:t>
            </a:r>
          </a:p>
          <a:p>
            <a:endParaRPr lang="en-GB" dirty="0"/>
          </a:p>
          <a:p>
            <a:endParaRPr lang="en-GB" dirty="0"/>
          </a:p>
        </p:txBody>
      </p:sp>
      <p:sp>
        <p:nvSpPr>
          <p:cNvPr id="4" name="Footer Placeholder 3">
            <a:extLst>
              <a:ext uri="{FF2B5EF4-FFF2-40B4-BE49-F238E27FC236}">
                <a16:creationId xmlns:a16="http://schemas.microsoft.com/office/drawing/2014/main" id="{734396AA-E798-43AD-846C-E5342E7C7BED}"/>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C53E01E5-FD31-4FFD-8D99-7090C9AC8B83}"/>
              </a:ext>
            </a:extLst>
          </p:cNvPr>
          <p:cNvSpPr>
            <a:spLocks noGrp="1"/>
          </p:cNvSpPr>
          <p:nvPr>
            <p:ph type="sldNum" sz="quarter" idx="12"/>
          </p:nvPr>
        </p:nvSpPr>
        <p:spPr/>
        <p:txBody>
          <a:bodyPr/>
          <a:lstStyle/>
          <a:p>
            <a:fld id="{705DD8AC-D64C-4368-A0A2-C5C24A17B3BD}" type="slidenum">
              <a:rPr lang="en-GB" smtClean="0"/>
              <a:t>30</a:t>
            </a:fld>
            <a:endParaRPr lang="en-GB"/>
          </a:p>
        </p:txBody>
      </p:sp>
      <p:pic>
        <p:nvPicPr>
          <p:cNvPr id="6" name="Recorded Sound">
            <a:hlinkClick r:id="" action="ppaction://media"/>
            <a:extLst>
              <a:ext uri="{FF2B5EF4-FFF2-40B4-BE49-F238E27FC236}">
                <a16:creationId xmlns:a16="http://schemas.microsoft.com/office/drawing/2014/main" id="{9CAFD786-761F-4CF0-B84A-08A111191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48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146C-1141-4C91-AD52-958FD64DB342}"/>
              </a:ext>
            </a:extLst>
          </p:cNvPr>
          <p:cNvSpPr>
            <a:spLocks noGrp="1"/>
          </p:cNvSpPr>
          <p:nvPr>
            <p:ph type="title"/>
          </p:nvPr>
        </p:nvSpPr>
        <p:spPr/>
        <p:txBody>
          <a:bodyPr/>
          <a:lstStyle/>
          <a:p>
            <a:r>
              <a:rPr lang="en-GB" b="1" dirty="0">
                <a:solidFill>
                  <a:srgbClr val="FF0000"/>
                </a:solidFill>
              </a:rPr>
              <a:t>Diagnosis of Abnormal Uterine Bleeding</a:t>
            </a:r>
          </a:p>
        </p:txBody>
      </p:sp>
      <p:sp>
        <p:nvSpPr>
          <p:cNvPr id="3" name="Content Placeholder 2">
            <a:extLst>
              <a:ext uri="{FF2B5EF4-FFF2-40B4-BE49-F238E27FC236}">
                <a16:creationId xmlns:a16="http://schemas.microsoft.com/office/drawing/2014/main" id="{7C2AFCAF-93E9-47BE-B8CB-F4317E643225}"/>
              </a:ext>
            </a:extLst>
          </p:cNvPr>
          <p:cNvSpPr>
            <a:spLocks noGrp="1"/>
          </p:cNvSpPr>
          <p:nvPr>
            <p:ph idx="1"/>
          </p:nvPr>
        </p:nvSpPr>
        <p:spPr>
          <a:xfrm>
            <a:off x="838200" y="1825625"/>
            <a:ext cx="10515600" cy="4667250"/>
          </a:xfrm>
        </p:spPr>
        <p:txBody>
          <a:bodyPr>
            <a:normAutofit lnSpcReduction="10000"/>
          </a:bodyPr>
          <a:lstStyle/>
          <a:p>
            <a:pPr algn="just">
              <a:lnSpc>
                <a:spcPct val="150000"/>
              </a:lnSpc>
            </a:pPr>
            <a:r>
              <a:rPr lang="en-GB" dirty="0"/>
              <a:t>Diagnosis of AUB is given when vaginal bleeding is not regular, not predictable, and not associated with premenstrual signs and symptoms that usually accompany ovulatory cycles.”</a:t>
            </a:r>
          </a:p>
          <a:p>
            <a:pPr algn="just">
              <a:lnSpc>
                <a:spcPct val="150000"/>
              </a:lnSpc>
            </a:pPr>
            <a:r>
              <a:rPr lang="en-GB" dirty="0"/>
              <a:t> These signs and symptoms include breast fullness, abdominal bloating, mood changes, </a:t>
            </a:r>
            <a:r>
              <a:rPr lang="en-GB" dirty="0" err="1"/>
              <a:t>edema</a:t>
            </a:r>
            <a:r>
              <a:rPr lang="en-GB" dirty="0"/>
              <a:t>, weight gain, and uterine cramps.</a:t>
            </a:r>
          </a:p>
          <a:p>
            <a:pPr algn="just">
              <a:lnSpc>
                <a:spcPct val="150000"/>
              </a:lnSpc>
            </a:pPr>
            <a:r>
              <a:rPr lang="en-GB" dirty="0"/>
              <a:t>Before anovulatory uterine bleeding can be diagnosed, anatomic causes including neoplasia should be excluded. </a:t>
            </a:r>
          </a:p>
        </p:txBody>
      </p:sp>
      <p:sp>
        <p:nvSpPr>
          <p:cNvPr id="4" name="Footer Placeholder 3">
            <a:extLst>
              <a:ext uri="{FF2B5EF4-FFF2-40B4-BE49-F238E27FC236}">
                <a16:creationId xmlns:a16="http://schemas.microsoft.com/office/drawing/2014/main" id="{46B89525-0732-4991-AE82-66663645D45D}"/>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8D982336-913D-4E12-861D-E0A8F8892863}"/>
              </a:ext>
            </a:extLst>
          </p:cNvPr>
          <p:cNvSpPr>
            <a:spLocks noGrp="1"/>
          </p:cNvSpPr>
          <p:nvPr>
            <p:ph type="sldNum" sz="quarter" idx="12"/>
          </p:nvPr>
        </p:nvSpPr>
        <p:spPr/>
        <p:txBody>
          <a:bodyPr/>
          <a:lstStyle/>
          <a:p>
            <a:fld id="{705DD8AC-D64C-4368-A0A2-C5C24A17B3BD}" type="slidenum">
              <a:rPr lang="en-GB" smtClean="0"/>
              <a:t>31</a:t>
            </a:fld>
            <a:endParaRPr lang="en-GB"/>
          </a:p>
        </p:txBody>
      </p:sp>
      <p:pic>
        <p:nvPicPr>
          <p:cNvPr id="6" name="Recorded Sound">
            <a:hlinkClick r:id="" action="ppaction://media"/>
            <a:extLst>
              <a:ext uri="{FF2B5EF4-FFF2-40B4-BE49-F238E27FC236}">
                <a16:creationId xmlns:a16="http://schemas.microsoft.com/office/drawing/2014/main" id="{010D3793-E96E-4E52-BC89-2F5E480544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57390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1214-DA84-4B3C-909D-C7DE56911A70}"/>
              </a:ext>
            </a:extLst>
          </p:cNvPr>
          <p:cNvSpPr>
            <a:spLocks noGrp="1"/>
          </p:cNvSpPr>
          <p:nvPr>
            <p:ph type="title"/>
          </p:nvPr>
        </p:nvSpPr>
        <p:spPr/>
        <p:txBody>
          <a:bodyPr/>
          <a:lstStyle/>
          <a:p>
            <a:r>
              <a:rPr lang="en-GB" b="1" dirty="0">
                <a:solidFill>
                  <a:srgbClr val="FF0000"/>
                </a:solidFill>
              </a:rPr>
              <a:t>Diagnosis of Abnormal Uterine Bleeding</a:t>
            </a:r>
          </a:p>
        </p:txBody>
      </p:sp>
      <p:pic>
        <p:nvPicPr>
          <p:cNvPr id="5" name="Content Placeholder 4">
            <a:extLst>
              <a:ext uri="{FF2B5EF4-FFF2-40B4-BE49-F238E27FC236}">
                <a16:creationId xmlns:a16="http://schemas.microsoft.com/office/drawing/2014/main" id="{A0D31705-F1CF-4659-92AF-151C25F0F49E}"/>
              </a:ext>
            </a:extLst>
          </p:cNvPr>
          <p:cNvPicPr>
            <a:picLocks noGrp="1" noChangeAspect="1"/>
          </p:cNvPicPr>
          <p:nvPr>
            <p:ph sz="half" idx="1"/>
          </p:nvPr>
        </p:nvPicPr>
        <p:blipFill>
          <a:blip r:embed="rId4"/>
          <a:stretch>
            <a:fillRect/>
          </a:stretch>
        </p:blipFill>
        <p:spPr>
          <a:xfrm>
            <a:off x="1051354" y="2102225"/>
            <a:ext cx="4755292" cy="3798137"/>
          </a:xfrm>
          <a:prstGeom prst="rect">
            <a:avLst/>
          </a:prstGeom>
        </p:spPr>
      </p:pic>
      <p:sp>
        <p:nvSpPr>
          <p:cNvPr id="4" name="Content Placeholder 3">
            <a:extLst>
              <a:ext uri="{FF2B5EF4-FFF2-40B4-BE49-F238E27FC236}">
                <a16:creationId xmlns:a16="http://schemas.microsoft.com/office/drawing/2014/main" id="{D0103DF2-2F00-4995-A12E-F9740FFD8B6E}"/>
              </a:ext>
            </a:extLst>
          </p:cNvPr>
          <p:cNvSpPr>
            <a:spLocks noGrp="1"/>
          </p:cNvSpPr>
          <p:nvPr>
            <p:ph sz="half" idx="2"/>
          </p:nvPr>
        </p:nvSpPr>
        <p:spPr>
          <a:xfrm>
            <a:off x="6172200" y="1825624"/>
            <a:ext cx="5181600" cy="4667251"/>
          </a:xfrm>
        </p:spPr>
        <p:txBody>
          <a:bodyPr>
            <a:normAutofit fontScale="70000" lnSpcReduction="20000"/>
          </a:bodyPr>
          <a:lstStyle/>
          <a:p>
            <a:pPr>
              <a:lnSpc>
                <a:spcPct val="120000"/>
              </a:lnSpc>
            </a:pPr>
            <a:r>
              <a:rPr lang="en-GB" dirty="0"/>
              <a:t>Basic PALM-COEIN (polyp; adenomyosis; leiomyoma; malignancy and hyperplasia; coagulopathy; ovulatory dysfunction; endometrial; iatrogenic; and not yet classified) classification system for the causes of abnormal uterine bleeding. </a:t>
            </a:r>
          </a:p>
          <a:p>
            <a:pPr>
              <a:lnSpc>
                <a:spcPct val="120000"/>
              </a:lnSpc>
            </a:pPr>
            <a:r>
              <a:rPr lang="en-GB" dirty="0"/>
              <a:t>This </a:t>
            </a:r>
            <a:r>
              <a:rPr lang="en-GB" dirty="0" err="1"/>
              <a:t>system,approved</a:t>
            </a:r>
            <a:r>
              <a:rPr lang="en-GB" dirty="0"/>
              <a:t> by the International Federation of </a:t>
            </a:r>
            <a:r>
              <a:rPr lang="en-GB" dirty="0" err="1"/>
              <a:t>Gynecology</a:t>
            </a:r>
            <a:r>
              <a:rPr lang="en-GB" dirty="0"/>
              <a:t> and Obstetrics, uses the term AUB paired with descriptive terms that describe associated bleeding patterns (heavy menstrual bleeding and irregular menstrual bleeding), or a qualifying letter (or letters), or both to indicate its </a:t>
            </a:r>
            <a:r>
              <a:rPr lang="en-GB" dirty="0" err="1"/>
              <a:t>etiology</a:t>
            </a:r>
            <a:r>
              <a:rPr lang="en-GB" dirty="0"/>
              <a:t> (or </a:t>
            </a:r>
            <a:r>
              <a:rPr lang="en-GB" dirty="0" err="1"/>
              <a:t>etiologies</a:t>
            </a:r>
            <a:r>
              <a:rPr lang="en-GB" dirty="0"/>
              <a:t>). </a:t>
            </a:r>
          </a:p>
        </p:txBody>
      </p:sp>
      <p:sp>
        <p:nvSpPr>
          <p:cNvPr id="6" name="Footer Placeholder 5">
            <a:extLst>
              <a:ext uri="{FF2B5EF4-FFF2-40B4-BE49-F238E27FC236}">
                <a16:creationId xmlns:a16="http://schemas.microsoft.com/office/drawing/2014/main" id="{339AFB67-79BA-4038-B932-00865FA08E7C}"/>
              </a:ext>
            </a:extLst>
          </p:cNvPr>
          <p:cNvSpPr>
            <a:spLocks noGrp="1"/>
          </p:cNvSpPr>
          <p:nvPr>
            <p:ph type="ftr" sz="quarter" idx="11"/>
          </p:nvPr>
        </p:nvSpPr>
        <p:spPr/>
        <p:txBody>
          <a:bodyPr/>
          <a:lstStyle/>
          <a:p>
            <a:r>
              <a:rPr lang="en-GB"/>
              <a:t>Dr shahrzad zadehmodares </a:t>
            </a:r>
          </a:p>
        </p:txBody>
      </p:sp>
      <p:sp>
        <p:nvSpPr>
          <p:cNvPr id="7" name="Slide Number Placeholder 6">
            <a:extLst>
              <a:ext uri="{FF2B5EF4-FFF2-40B4-BE49-F238E27FC236}">
                <a16:creationId xmlns:a16="http://schemas.microsoft.com/office/drawing/2014/main" id="{344C5E9D-C0B0-445E-A44F-72E3986CCC2B}"/>
              </a:ext>
            </a:extLst>
          </p:cNvPr>
          <p:cNvSpPr>
            <a:spLocks noGrp="1"/>
          </p:cNvSpPr>
          <p:nvPr>
            <p:ph type="sldNum" sz="quarter" idx="12"/>
          </p:nvPr>
        </p:nvSpPr>
        <p:spPr/>
        <p:txBody>
          <a:bodyPr/>
          <a:lstStyle/>
          <a:p>
            <a:fld id="{705DD8AC-D64C-4368-A0A2-C5C24A17B3BD}" type="slidenum">
              <a:rPr lang="en-GB" smtClean="0"/>
              <a:t>32</a:t>
            </a:fld>
            <a:endParaRPr lang="en-GB"/>
          </a:p>
        </p:txBody>
      </p:sp>
      <p:pic>
        <p:nvPicPr>
          <p:cNvPr id="3" name="Recorded Sound">
            <a:hlinkClick r:id="" action="ppaction://media"/>
            <a:extLst>
              <a:ext uri="{FF2B5EF4-FFF2-40B4-BE49-F238E27FC236}">
                <a16:creationId xmlns:a16="http://schemas.microsoft.com/office/drawing/2014/main" id="{86EBF513-E549-4755-B27C-42AA21E4C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6189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4938-BE07-4D43-82D3-7701F7DBC99C}"/>
              </a:ext>
            </a:extLst>
          </p:cNvPr>
          <p:cNvSpPr>
            <a:spLocks noGrp="1"/>
          </p:cNvSpPr>
          <p:nvPr>
            <p:ph type="title"/>
          </p:nvPr>
        </p:nvSpPr>
        <p:spPr/>
        <p:txBody>
          <a:bodyPr/>
          <a:lstStyle/>
          <a:p>
            <a:r>
              <a:rPr lang="en-GB" b="1" dirty="0">
                <a:solidFill>
                  <a:srgbClr val="FF0000"/>
                </a:solidFill>
              </a:rPr>
              <a:t>Laboratory assessment for AUB </a:t>
            </a:r>
          </a:p>
        </p:txBody>
      </p:sp>
      <p:sp>
        <p:nvSpPr>
          <p:cNvPr id="3" name="Content Placeholder 2">
            <a:extLst>
              <a:ext uri="{FF2B5EF4-FFF2-40B4-BE49-F238E27FC236}">
                <a16:creationId xmlns:a16="http://schemas.microsoft.com/office/drawing/2014/main" id="{10068267-6D59-48D9-B282-BDD4D9A74F24}"/>
              </a:ext>
            </a:extLst>
          </p:cNvPr>
          <p:cNvSpPr>
            <a:spLocks noGrp="1"/>
          </p:cNvSpPr>
          <p:nvPr>
            <p:ph idx="1"/>
          </p:nvPr>
        </p:nvSpPr>
        <p:spPr>
          <a:xfrm>
            <a:off x="408923" y="1690688"/>
            <a:ext cx="11347647" cy="4874818"/>
          </a:xfrm>
        </p:spPr>
        <p:txBody>
          <a:bodyPr>
            <a:normAutofit fontScale="92500" lnSpcReduction="10000"/>
          </a:bodyPr>
          <a:lstStyle/>
          <a:p>
            <a:pPr>
              <a:lnSpc>
                <a:spcPct val="150000"/>
              </a:lnSpc>
            </a:pPr>
            <a:r>
              <a:rPr lang="en-GB" dirty="0"/>
              <a:t>Laboratory assessment for AUB should include a pregnancy test, complete blood count (CBC); measurement of TSH levels; and cervical cancer screening. </a:t>
            </a:r>
          </a:p>
          <a:p>
            <a:pPr>
              <a:lnSpc>
                <a:spcPct val="150000"/>
              </a:lnSpc>
            </a:pPr>
            <a:r>
              <a:rPr lang="en-GB" dirty="0"/>
              <a:t>Testing for Chlamydia trachomatis should be considered, especially in patients at high risk of infection.</a:t>
            </a:r>
          </a:p>
          <a:p>
            <a:pPr>
              <a:lnSpc>
                <a:spcPct val="150000"/>
              </a:lnSpc>
            </a:pPr>
            <a:r>
              <a:rPr lang="en-GB" dirty="0"/>
              <a:t>Because AUB results from chronic, unopposed estrogenic stimulation of the endometrium, the endometrium appears proliferative or, with prolonged estrogenic stimulation, hyperplastic. </a:t>
            </a:r>
          </a:p>
          <a:p>
            <a:pPr>
              <a:lnSpc>
                <a:spcPct val="150000"/>
              </a:lnSpc>
            </a:pPr>
            <a:r>
              <a:rPr lang="en-GB" dirty="0"/>
              <a:t>Without treatment, these women are at increased risk for endometrial cancer.</a:t>
            </a:r>
          </a:p>
        </p:txBody>
      </p:sp>
      <p:sp>
        <p:nvSpPr>
          <p:cNvPr id="4" name="Footer Placeholder 3">
            <a:extLst>
              <a:ext uri="{FF2B5EF4-FFF2-40B4-BE49-F238E27FC236}">
                <a16:creationId xmlns:a16="http://schemas.microsoft.com/office/drawing/2014/main" id="{8B8DCABC-397C-42DF-A1F4-84F2A85A29FC}"/>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387D76C1-C15C-4D46-B4BB-4C8E18EE2B70}"/>
              </a:ext>
            </a:extLst>
          </p:cNvPr>
          <p:cNvSpPr>
            <a:spLocks noGrp="1"/>
          </p:cNvSpPr>
          <p:nvPr>
            <p:ph type="sldNum" sz="quarter" idx="12"/>
          </p:nvPr>
        </p:nvSpPr>
        <p:spPr/>
        <p:txBody>
          <a:bodyPr/>
          <a:lstStyle/>
          <a:p>
            <a:fld id="{705DD8AC-D64C-4368-A0A2-C5C24A17B3BD}" type="slidenum">
              <a:rPr lang="en-GB" smtClean="0"/>
              <a:t>33</a:t>
            </a:fld>
            <a:endParaRPr lang="en-GB"/>
          </a:p>
        </p:txBody>
      </p:sp>
      <p:pic>
        <p:nvPicPr>
          <p:cNvPr id="6" name="Recorded Sound">
            <a:hlinkClick r:id="" action="ppaction://media"/>
            <a:extLst>
              <a:ext uri="{FF2B5EF4-FFF2-40B4-BE49-F238E27FC236}">
                <a16:creationId xmlns:a16="http://schemas.microsoft.com/office/drawing/2014/main" id="{409A95BE-95C7-45CE-AFDC-FC55F05811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6789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5404-9603-45FE-970A-9BE6A9637B52}"/>
              </a:ext>
            </a:extLst>
          </p:cNvPr>
          <p:cNvSpPr>
            <a:spLocks noGrp="1"/>
          </p:cNvSpPr>
          <p:nvPr>
            <p:ph type="title"/>
          </p:nvPr>
        </p:nvSpPr>
        <p:spPr/>
        <p:txBody>
          <a:bodyPr/>
          <a:lstStyle/>
          <a:p>
            <a:r>
              <a:rPr lang="en-GB" b="1" dirty="0">
                <a:solidFill>
                  <a:srgbClr val="FF0000"/>
                </a:solidFill>
              </a:rPr>
              <a:t>Treatment of Abnormal Uterine Bleeding</a:t>
            </a:r>
          </a:p>
        </p:txBody>
      </p:sp>
      <p:sp>
        <p:nvSpPr>
          <p:cNvPr id="3" name="Content Placeholder 2">
            <a:extLst>
              <a:ext uri="{FF2B5EF4-FFF2-40B4-BE49-F238E27FC236}">
                <a16:creationId xmlns:a16="http://schemas.microsoft.com/office/drawing/2014/main" id="{2966A73D-4186-4D2F-B02C-D084E712303C}"/>
              </a:ext>
            </a:extLst>
          </p:cNvPr>
          <p:cNvSpPr>
            <a:spLocks noGrp="1"/>
          </p:cNvSpPr>
          <p:nvPr>
            <p:ph idx="1"/>
          </p:nvPr>
        </p:nvSpPr>
        <p:spPr>
          <a:xfrm>
            <a:off x="838200" y="1825625"/>
            <a:ext cx="10515600" cy="4667250"/>
          </a:xfrm>
        </p:spPr>
        <p:txBody>
          <a:bodyPr>
            <a:normAutofit fontScale="92500"/>
          </a:bodyPr>
          <a:lstStyle/>
          <a:p>
            <a:pPr>
              <a:lnSpc>
                <a:spcPct val="150000"/>
              </a:lnSpc>
            </a:pPr>
            <a:r>
              <a:rPr lang="en-GB" dirty="0"/>
              <a:t>A </a:t>
            </a:r>
            <a:r>
              <a:rPr lang="en-GB" dirty="0" err="1"/>
              <a:t>progestational</a:t>
            </a:r>
            <a:r>
              <a:rPr lang="en-GB" dirty="0"/>
              <a:t> agent may be administered for a minimum of 10 days. </a:t>
            </a:r>
          </a:p>
          <a:p>
            <a:pPr>
              <a:lnSpc>
                <a:spcPct val="150000"/>
              </a:lnSpc>
            </a:pPr>
            <a:r>
              <a:rPr lang="en-GB" dirty="0"/>
              <a:t>The most commonly used agent is medroxyprogesterone acetate.</a:t>
            </a:r>
          </a:p>
          <a:p>
            <a:pPr>
              <a:lnSpc>
                <a:spcPct val="150000"/>
              </a:lnSpc>
            </a:pPr>
            <a:r>
              <a:rPr lang="en-GB" dirty="0"/>
              <a:t> When the </a:t>
            </a:r>
            <a:r>
              <a:rPr lang="en-GB" dirty="0" err="1"/>
              <a:t>progestational</a:t>
            </a:r>
            <a:r>
              <a:rPr lang="en-GB" dirty="0"/>
              <a:t> agent is discontinued, uterine withdrawal bleeding ensues.</a:t>
            </a:r>
          </a:p>
          <a:p>
            <a:pPr>
              <a:lnSpc>
                <a:spcPct val="150000"/>
              </a:lnSpc>
            </a:pPr>
            <a:r>
              <a:rPr lang="en-GB" dirty="0"/>
              <a:t>As an alternative, administration of oral contraceptives (OCs) suppresses the endometrium and establishes regular, predictable withdrawal cycles. </a:t>
            </a:r>
          </a:p>
        </p:txBody>
      </p:sp>
      <p:sp>
        <p:nvSpPr>
          <p:cNvPr id="4" name="Footer Placeholder 3">
            <a:extLst>
              <a:ext uri="{FF2B5EF4-FFF2-40B4-BE49-F238E27FC236}">
                <a16:creationId xmlns:a16="http://schemas.microsoft.com/office/drawing/2014/main" id="{E6933F5E-941B-4FDB-AD0B-993966A162C3}"/>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C7B66D21-AEC2-47E4-9A9D-0813BB656C0E}"/>
              </a:ext>
            </a:extLst>
          </p:cNvPr>
          <p:cNvSpPr>
            <a:spLocks noGrp="1"/>
          </p:cNvSpPr>
          <p:nvPr>
            <p:ph type="sldNum" sz="quarter" idx="12"/>
          </p:nvPr>
        </p:nvSpPr>
        <p:spPr/>
        <p:txBody>
          <a:bodyPr/>
          <a:lstStyle/>
          <a:p>
            <a:fld id="{705DD8AC-D64C-4368-A0A2-C5C24A17B3BD}" type="slidenum">
              <a:rPr lang="en-GB" smtClean="0"/>
              <a:t>34</a:t>
            </a:fld>
            <a:endParaRPr lang="en-GB"/>
          </a:p>
        </p:txBody>
      </p:sp>
      <p:pic>
        <p:nvPicPr>
          <p:cNvPr id="6" name="Recorded Sound">
            <a:hlinkClick r:id="" action="ppaction://media"/>
            <a:extLst>
              <a:ext uri="{FF2B5EF4-FFF2-40B4-BE49-F238E27FC236}">
                <a16:creationId xmlns:a16="http://schemas.microsoft.com/office/drawing/2014/main" id="{232BF90F-FE3A-4249-9FDB-07A7C381B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5689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A751-FFBC-459B-997E-6A4A8B429A8E}"/>
              </a:ext>
            </a:extLst>
          </p:cNvPr>
          <p:cNvSpPr>
            <a:spLocks noGrp="1"/>
          </p:cNvSpPr>
          <p:nvPr>
            <p:ph type="title"/>
          </p:nvPr>
        </p:nvSpPr>
        <p:spPr/>
        <p:txBody>
          <a:bodyPr/>
          <a:lstStyle/>
          <a:p>
            <a:r>
              <a:rPr lang="en-GB" b="1" dirty="0">
                <a:solidFill>
                  <a:srgbClr val="FF0000"/>
                </a:solidFill>
              </a:rPr>
              <a:t>Treatment of Abnormal Uterine Bleeding</a:t>
            </a:r>
          </a:p>
        </p:txBody>
      </p:sp>
      <p:sp>
        <p:nvSpPr>
          <p:cNvPr id="3" name="Content Placeholder 2">
            <a:extLst>
              <a:ext uri="{FF2B5EF4-FFF2-40B4-BE49-F238E27FC236}">
                <a16:creationId xmlns:a16="http://schemas.microsoft.com/office/drawing/2014/main" id="{DE57AB9A-79C3-418C-83A8-16FBAC472F5B}"/>
              </a:ext>
            </a:extLst>
          </p:cNvPr>
          <p:cNvSpPr>
            <a:spLocks noGrp="1"/>
          </p:cNvSpPr>
          <p:nvPr>
            <p:ph idx="1"/>
          </p:nvPr>
        </p:nvSpPr>
        <p:spPr>
          <a:xfrm>
            <a:off x="838200" y="1825625"/>
            <a:ext cx="10515600" cy="4667250"/>
          </a:xfrm>
        </p:spPr>
        <p:txBody>
          <a:bodyPr>
            <a:normAutofit fontScale="92500" lnSpcReduction="20000"/>
          </a:bodyPr>
          <a:lstStyle/>
          <a:p>
            <a:pPr>
              <a:lnSpc>
                <a:spcPct val="150000"/>
              </a:lnSpc>
            </a:pPr>
            <a:r>
              <a:rPr lang="en-GB" b="1" dirty="0"/>
              <a:t>heavy bleeding episode, once organic pathology has been ruled out, treatment should focus on two issues:</a:t>
            </a:r>
          </a:p>
          <a:p>
            <a:pPr>
              <a:lnSpc>
                <a:spcPct val="150000"/>
              </a:lnSpc>
            </a:pPr>
            <a:r>
              <a:rPr lang="en-GB" b="1" dirty="0"/>
              <a:t> (1) control of the acute episode and </a:t>
            </a:r>
          </a:p>
          <a:p>
            <a:pPr>
              <a:lnSpc>
                <a:spcPct val="150000"/>
              </a:lnSpc>
            </a:pPr>
            <a:r>
              <a:rPr lang="en-GB" b="1" dirty="0"/>
              <a:t>(2) prevention of future recurrences.</a:t>
            </a:r>
          </a:p>
          <a:p>
            <a:pPr>
              <a:lnSpc>
                <a:spcPct val="150000"/>
              </a:lnSpc>
            </a:pPr>
            <a:r>
              <a:rPr lang="en-GB" b="1" dirty="0"/>
              <a:t> Both high-dose </a:t>
            </a:r>
            <a:r>
              <a:rPr lang="en-GB" b="1" dirty="0" err="1"/>
              <a:t>estrogen</a:t>
            </a:r>
            <a:r>
              <a:rPr lang="en-GB" b="1" dirty="0"/>
              <a:t> and progestin therapy as well as combination treatment (OC pills, three pills per day for 1 week) and tranexamic acid have been advocated for management of heavy abnormal bleeding in the acute phase.</a:t>
            </a:r>
          </a:p>
        </p:txBody>
      </p:sp>
      <p:sp>
        <p:nvSpPr>
          <p:cNvPr id="4" name="Footer Placeholder 3">
            <a:extLst>
              <a:ext uri="{FF2B5EF4-FFF2-40B4-BE49-F238E27FC236}">
                <a16:creationId xmlns:a16="http://schemas.microsoft.com/office/drawing/2014/main" id="{49723D26-5454-4288-86A5-AD17EC9D0206}"/>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222B88CE-4BBB-4375-9B8C-8B3671424ED4}"/>
              </a:ext>
            </a:extLst>
          </p:cNvPr>
          <p:cNvSpPr>
            <a:spLocks noGrp="1"/>
          </p:cNvSpPr>
          <p:nvPr>
            <p:ph type="sldNum" sz="quarter" idx="12"/>
          </p:nvPr>
        </p:nvSpPr>
        <p:spPr/>
        <p:txBody>
          <a:bodyPr/>
          <a:lstStyle/>
          <a:p>
            <a:fld id="{705DD8AC-D64C-4368-A0A2-C5C24A17B3BD}" type="slidenum">
              <a:rPr lang="en-GB" smtClean="0"/>
              <a:t>35</a:t>
            </a:fld>
            <a:endParaRPr lang="en-GB"/>
          </a:p>
        </p:txBody>
      </p:sp>
      <p:pic>
        <p:nvPicPr>
          <p:cNvPr id="6" name="Recorded Sound">
            <a:hlinkClick r:id="" action="ppaction://media"/>
            <a:extLst>
              <a:ext uri="{FF2B5EF4-FFF2-40B4-BE49-F238E27FC236}">
                <a16:creationId xmlns:a16="http://schemas.microsoft.com/office/drawing/2014/main" id="{3689450B-F72E-4080-8611-A3465914A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2513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76A8-B5DA-4975-8796-0AAAFEDD5CBB}"/>
              </a:ext>
            </a:extLst>
          </p:cNvPr>
          <p:cNvSpPr>
            <a:spLocks noGrp="1"/>
          </p:cNvSpPr>
          <p:nvPr>
            <p:ph type="title"/>
          </p:nvPr>
        </p:nvSpPr>
        <p:spPr/>
        <p:txBody>
          <a:bodyPr/>
          <a:lstStyle/>
          <a:p>
            <a:r>
              <a:rPr lang="en-GB" b="1" dirty="0">
                <a:solidFill>
                  <a:srgbClr val="FF0000"/>
                </a:solidFill>
              </a:rPr>
              <a:t>Treatment of Abnormal Uterine Bleeding</a:t>
            </a:r>
          </a:p>
        </p:txBody>
      </p:sp>
      <p:sp>
        <p:nvSpPr>
          <p:cNvPr id="3" name="Content Placeholder 2">
            <a:extLst>
              <a:ext uri="{FF2B5EF4-FFF2-40B4-BE49-F238E27FC236}">
                <a16:creationId xmlns:a16="http://schemas.microsoft.com/office/drawing/2014/main" id="{62D49F36-FB77-454F-ACB9-A53D00FF4B48}"/>
              </a:ext>
            </a:extLst>
          </p:cNvPr>
          <p:cNvSpPr>
            <a:spLocks noGrp="1"/>
          </p:cNvSpPr>
          <p:nvPr>
            <p:ph idx="1"/>
          </p:nvPr>
        </p:nvSpPr>
        <p:spPr/>
        <p:txBody>
          <a:bodyPr/>
          <a:lstStyle/>
          <a:p>
            <a:pPr algn="just">
              <a:lnSpc>
                <a:spcPct val="150000"/>
              </a:lnSpc>
            </a:pPr>
            <a:r>
              <a:rPr lang="en-GB" b="1" dirty="0"/>
              <a:t>Effective medical therapies include the levonorgestrel intrauterine system, OCs (monthly or extended cycles), progestin therapy (oral or intramuscular), tranexamic acid, and nonsteroidal anti-inflammatory drugs.</a:t>
            </a:r>
          </a:p>
          <a:p>
            <a:endParaRPr lang="en-GB" dirty="0"/>
          </a:p>
        </p:txBody>
      </p:sp>
      <p:sp>
        <p:nvSpPr>
          <p:cNvPr id="4" name="Footer Placeholder 3">
            <a:extLst>
              <a:ext uri="{FF2B5EF4-FFF2-40B4-BE49-F238E27FC236}">
                <a16:creationId xmlns:a16="http://schemas.microsoft.com/office/drawing/2014/main" id="{FB4361F5-4B48-40A9-A296-9F5ECAF029E3}"/>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3B9FDD75-20B3-4A40-9B97-173691D6F1FC}"/>
              </a:ext>
            </a:extLst>
          </p:cNvPr>
          <p:cNvSpPr>
            <a:spLocks noGrp="1"/>
          </p:cNvSpPr>
          <p:nvPr>
            <p:ph type="sldNum" sz="quarter" idx="12"/>
          </p:nvPr>
        </p:nvSpPr>
        <p:spPr/>
        <p:txBody>
          <a:bodyPr/>
          <a:lstStyle/>
          <a:p>
            <a:fld id="{705DD8AC-D64C-4368-A0A2-C5C24A17B3BD}" type="slidenum">
              <a:rPr lang="en-GB" smtClean="0"/>
              <a:t>36</a:t>
            </a:fld>
            <a:endParaRPr lang="en-GB"/>
          </a:p>
        </p:txBody>
      </p:sp>
      <p:pic>
        <p:nvPicPr>
          <p:cNvPr id="6" name="Recorded Sound">
            <a:hlinkClick r:id="" action="ppaction://media"/>
            <a:extLst>
              <a:ext uri="{FF2B5EF4-FFF2-40B4-BE49-F238E27FC236}">
                <a16:creationId xmlns:a16="http://schemas.microsoft.com/office/drawing/2014/main" id="{AD6BC254-15A3-4811-AF0F-738886520F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76658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AD2C-97CE-45EE-AD23-F2041036C869}"/>
              </a:ext>
            </a:extLst>
          </p:cNvPr>
          <p:cNvSpPr>
            <a:spLocks noGrp="1"/>
          </p:cNvSpPr>
          <p:nvPr>
            <p:ph type="title"/>
          </p:nvPr>
        </p:nvSpPr>
        <p:spPr/>
        <p:txBody>
          <a:bodyPr/>
          <a:lstStyle/>
          <a:p>
            <a:r>
              <a:rPr lang="en-GB" b="1" dirty="0">
                <a:solidFill>
                  <a:srgbClr val="FF0000"/>
                </a:solidFill>
              </a:rPr>
              <a:t>Treatment of Abnormal Uterine Bleeding</a:t>
            </a:r>
          </a:p>
        </p:txBody>
      </p:sp>
      <p:sp>
        <p:nvSpPr>
          <p:cNvPr id="3" name="Content Placeholder 2">
            <a:extLst>
              <a:ext uri="{FF2B5EF4-FFF2-40B4-BE49-F238E27FC236}">
                <a16:creationId xmlns:a16="http://schemas.microsoft.com/office/drawing/2014/main" id="{5DDEBA72-512E-4723-8F24-B3BDD52B0009}"/>
              </a:ext>
            </a:extLst>
          </p:cNvPr>
          <p:cNvSpPr>
            <a:spLocks noGrp="1"/>
          </p:cNvSpPr>
          <p:nvPr>
            <p:ph idx="1"/>
          </p:nvPr>
        </p:nvSpPr>
        <p:spPr>
          <a:xfrm>
            <a:off x="465719" y="1825624"/>
            <a:ext cx="11268134" cy="4620611"/>
          </a:xfrm>
        </p:spPr>
        <p:txBody>
          <a:bodyPr>
            <a:normAutofit fontScale="92500" lnSpcReduction="10000"/>
          </a:bodyPr>
          <a:lstStyle/>
          <a:p>
            <a:pPr algn="just">
              <a:lnSpc>
                <a:spcPct val="150000"/>
              </a:lnSpc>
            </a:pPr>
            <a:r>
              <a:rPr lang="en-GB" dirty="0"/>
              <a:t>Uterine bleeding lasting an extended period of time that does not respond to medical therapy is often managed surgically with D&amp;C, uterine artery embolization, endometrial ablation, or hysterectomy.</a:t>
            </a:r>
          </a:p>
          <a:p>
            <a:pPr algn="just">
              <a:lnSpc>
                <a:spcPct val="150000"/>
              </a:lnSpc>
            </a:pPr>
            <a:r>
              <a:rPr lang="en-GB" dirty="0"/>
              <a:t> Endometrial ablation should be considered only if other treatments have been ineffective or are contraindicated, and it should be performed only when a woman does not have plans for future childbearing and when the possibility of endometrial or uterine cancer has been reliably ruled out as the cause of the acute AUB.</a:t>
            </a:r>
          </a:p>
        </p:txBody>
      </p:sp>
      <p:sp>
        <p:nvSpPr>
          <p:cNvPr id="4" name="Footer Placeholder 3">
            <a:extLst>
              <a:ext uri="{FF2B5EF4-FFF2-40B4-BE49-F238E27FC236}">
                <a16:creationId xmlns:a16="http://schemas.microsoft.com/office/drawing/2014/main" id="{5E6955FE-A61A-4057-BFE2-A7533999EA0C}"/>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4357513A-6F0E-4201-98A0-303BD55B66EB}"/>
              </a:ext>
            </a:extLst>
          </p:cNvPr>
          <p:cNvSpPr>
            <a:spLocks noGrp="1"/>
          </p:cNvSpPr>
          <p:nvPr>
            <p:ph type="sldNum" sz="quarter" idx="12"/>
          </p:nvPr>
        </p:nvSpPr>
        <p:spPr/>
        <p:txBody>
          <a:bodyPr/>
          <a:lstStyle/>
          <a:p>
            <a:fld id="{705DD8AC-D64C-4368-A0A2-C5C24A17B3BD}" type="slidenum">
              <a:rPr lang="en-GB" smtClean="0"/>
              <a:t>37</a:t>
            </a:fld>
            <a:endParaRPr lang="en-GB"/>
          </a:p>
        </p:txBody>
      </p:sp>
      <p:pic>
        <p:nvPicPr>
          <p:cNvPr id="6" name="Recorded Sound">
            <a:hlinkClick r:id="" action="ppaction://media"/>
            <a:extLst>
              <a:ext uri="{FF2B5EF4-FFF2-40B4-BE49-F238E27FC236}">
                <a16:creationId xmlns:a16="http://schemas.microsoft.com/office/drawing/2014/main" id="{420C89B9-412B-4D15-B43F-37893C13D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153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DDF4-E96B-49E9-B3D0-88B98AD9C3FC}"/>
              </a:ext>
            </a:extLst>
          </p:cNvPr>
          <p:cNvSpPr>
            <a:spLocks noGrp="1"/>
          </p:cNvSpPr>
          <p:nvPr>
            <p:ph type="title"/>
          </p:nvPr>
        </p:nvSpPr>
        <p:spPr/>
        <p:txBody>
          <a:bodyPr/>
          <a:lstStyle/>
          <a:p>
            <a:r>
              <a:rPr lang="en-GB" b="1" dirty="0">
                <a:solidFill>
                  <a:srgbClr val="FF0000"/>
                </a:solidFill>
              </a:rPr>
              <a:t>AMENORRHEA</a:t>
            </a:r>
            <a:endParaRPr lang="en-GB" dirty="0">
              <a:solidFill>
                <a:srgbClr val="FF0000"/>
              </a:solidFill>
            </a:endParaRPr>
          </a:p>
        </p:txBody>
      </p:sp>
      <p:sp>
        <p:nvSpPr>
          <p:cNvPr id="3" name="Content Placeholder 2">
            <a:extLst>
              <a:ext uri="{FF2B5EF4-FFF2-40B4-BE49-F238E27FC236}">
                <a16:creationId xmlns:a16="http://schemas.microsoft.com/office/drawing/2014/main" id="{2DF688AD-4A8F-4D4B-87CC-1BDE162024E5}"/>
              </a:ext>
            </a:extLst>
          </p:cNvPr>
          <p:cNvSpPr>
            <a:spLocks noGrp="1"/>
          </p:cNvSpPr>
          <p:nvPr>
            <p:ph idx="1"/>
          </p:nvPr>
        </p:nvSpPr>
        <p:spPr/>
        <p:txBody>
          <a:bodyPr/>
          <a:lstStyle/>
          <a:p>
            <a:pPr algn="just">
              <a:lnSpc>
                <a:spcPct val="150000"/>
              </a:lnSpc>
            </a:pPr>
            <a:r>
              <a:rPr lang="en-GB" b="1" dirty="0"/>
              <a:t>oligomenorrhea</a:t>
            </a:r>
            <a:r>
              <a:rPr lang="en-GB" dirty="0"/>
              <a:t>, defined as bleeding that occurs less frequently than every 35 days, and </a:t>
            </a:r>
            <a:r>
              <a:rPr lang="en-GB" b="1" dirty="0"/>
              <a:t>hypomenorrhea</a:t>
            </a:r>
            <a:r>
              <a:rPr lang="en-GB" dirty="0"/>
              <a:t>, defined as a reduction in the number of days or the amount of menstrual flow. </a:t>
            </a:r>
          </a:p>
          <a:p>
            <a:pPr algn="just">
              <a:lnSpc>
                <a:spcPct val="150000"/>
              </a:lnSpc>
            </a:pPr>
            <a:r>
              <a:rPr lang="en-GB" dirty="0"/>
              <a:t>Amenorrhea not caused by pregnancy occurs in 5% or less of all women during their menstrual lives.</a:t>
            </a:r>
          </a:p>
          <a:p>
            <a:endParaRPr lang="en-GB" dirty="0"/>
          </a:p>
        </p:txBody>
      </p:sp>
      <p:sp>
        <p:nvSpPr>
          <p:cNvPr id="4" name="Footer Placeholder 3">
            <a:extLst>
              <a:ext uri="{FF2B5EF4-FFF2-40B4-BE49-F238E27FC236}">
                <a16:creationId xmlns:a16="http://schemas.microsoft.com/office/drawing/2014/main" id="{C3592779-3768-4D53-896B-D4ABD6A95B9F}"/>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B8F9389B-C193-4B4A-9604-62305251A8BF}"/>
              </a:ext>
            </a:extLst>
          </p:cNvPr>
          <p:cNvSpPr>
            <a:spLocks noGrp="1"/>
          </p:cNvSpPr>
          <p:nvPr>
            <p:ph type="sldNum" sz="quarter" idx="12"/>
          </p:nvPr>
        </p:nvSpPr>
        <p:spPr/>
        <p:txBody>
          <a:bodyPr/>
          <a:lstStyle/>
          <a:p>
            <a:fld id="{705DD8AC-D64C-4368-A0A2-C5C24A17B3BD}" type="slidenum">
              <a:rPr lang="en-GB" smtClean="0"/>
              <a:t>4</a:t>
            </a:fld>
            <a:endParaRPr lang="en-GB"/>
          </a:p>
        </p:txBody>
      </p:sp>
      <p:pic>
        <p:nvPicPr>
          <p:cNvPr id="6" name="Recorded Sound">
            <a:hlinkClick r:id="" action="ppaction://media"/>
            <a:extLst>
              <a:ext uri="{FF2B5EF4-FFF2-40B4-BE49-F238E27FC236}">
                <a16:creationId xmlns:a16="http://schemas.microsoft.com/office/drawing/2014/main" id="{7D39A74D-B36C-4C3E-9415-245F2F62D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7449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F580-1F09-4D15-AA09-D68E3C5BCB2A}"/>
              </a:ext>
            </a:extLst>
          </p:cNvPr>
          <p:cNvSpPr>
            <a:spLocks noGrp="1"/>
          </p:cNvSpPr>
          <p:nvPr>
            <p:ph type="title"/>
          </p:nvPr>
        </p:nvSpPr>
        <p:spPr/>
        <p:txBody>
          <a:bodyPr/>
          <a:lstStyle/>
          <a:p>
            <a:r>
              <a:rPr lang="en-GB" b="1" dirty="0">
                <a:solidFill>
                  <a:srgbClr val="FF0000"/>
                </a:solidFill>
              </a:rPr>
              <a:t>Causes of Amenorrhea</a:t>
            </a:r>
            <a:endParaRPr lang="en-GB" dirty="0">
              <a:solidFill>
                <a:srgbClr val="FF0000"/>
              </a:solidFill>
            </a:endParaRPr>
          </a:p>
        </p:txBody>
      </p:sp>
      <p:sp>
        <p:nvSpPr>
          <p:cNvPr id="3" name="Content Placeholder 2">
            <a:extLst>
              <a:ext uri="{FF2B5EF4-FFF2-40B4-BE49-F238E27FC236}">
                <a16:creationId xmlns:a16="http://schemas.microsoft.com/office/drawing/2014/main" id="{599047E5-38BF-43A8-A65C-49E60E3FF02E}"/>
              </a:ext>
            </a:extLst>
          </p:cNvPr>
          <p:cNvSpPr>
            <a:spLocks noGrp="1"/>
          </p:cNvSpPr>
          <p:nvPr>
            <p:ph idx="1"/>
          </p:nvPr>
        </p:nvSpPr>
        <p:spPr/>
        <p:txBody>
          <a:bodyPr/>
          <a:lstStyle/>
          <a:p>
            <a:pPr>
              <a:lnSpc>
                <a:spcPct val="150000"/>
              </a:lnSpc>
            </a:pPr>
            <a:r>
              <a:rPr lang="en-GB" b="1" dirty="0"/>
              <a:t>Causes of amenorrhea are divided into those arising from</a:t>
            </a:r>
          </a:p>
          <a:p>
            <a:pPr>
              <a:lnSpc>
                <a:spcPct val="150000"/>
              </a:lnSpc>
            </a:pPr>
            <a:r>
              <a:rPr lang="en-GB" b="1" dirty="0"/>
              <a:t> (1) pregnancy, </a:t>
            </a:r>
          </a:p>
          <a:p>
            <a:pPr>
              <a:lnSpc>
                <a:spcPct val="150000"/>
              </a:lnSpc>
            </a:pPr>
            <a:r>
              <a:rPr lang="en-GB" b="1" dirty="0"/>
              <a:t>(2) hypothalamic–pituitary dysfunction,</a:t>
            </a:r>
          </a:p>
          <a:p>
            <a:pPr>
              <a:lnSpc>
                <a:spcPct val="150000"/>
              </a:lnSpc>
            </a:pPr>
            <a:r>
              <a:rPr lang="en-GB" b="1" dirty="0"/>
              <a:t> (3) ovarian dysfunction, </a:t>
            </a:r>
          </a:p>
          <a:p>
            <a:pPr>
              <a:lnSpc>
                <a:spcPct val="150000"/>
              </a:lnSpc>
            </a:pPr>
            <a:r>
              <a:rPr lang="en-GB" b="1" dirty="0"/>
              <a:t> (4) alteration of the genital outflow tract.</a:t>
            </a:r>
          </a:p>
        </p:txBody>
      </p:sp>
      <p:sp>
        <p:nvSpPr>
          <p:cNvPr id="4" name="Footer Placeholder 3">
            <a:extLst>
              <a:ext uri="{FF2B5EF4-FFF2-40B4-BE49-F238E27FC236}">
                <a16:creationId xmlns:a16="http://schemas.microsoft.com/office/drawing/2014/main" id="{DCD61D66-3D20-41D7-98D8-9D319F462C8D}"/>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A2E91473-E0B8-463C-B922-D871541FFE4D}"/>
              </a:ext>
            </a:extLst>
          </p:cNvPr>
          <p:cNvSpPr>
            <a:spLocks noGrp="1"/>
          </p:cNvSpPr>
          <p:nvPr>
            <p:ph type="sldNum" sz="quarter" idx="12"/>
          </p:nvPr>
        </p:nvSpPr>
        <p:spPr/>
        <p:txBody>
          <a:bodyPr/>
          <a:lstStyle/>
          <a:p>
            <a:fld id="{705DD8AC-D64C-4368-A0A2-C5C24A17B3BD}" type="slidenum">
              <a:rPr lang="en-GB" smtClean="0"/>
              <a:t>5</a:t>
            </a:fld>
            <a:endParaRPr lang="en-GB"/>
          </a:p>
        </p:txBody>
      </p:sp>
      <p:pic>
        <p:nvPicPr>
          <p:cNvPr id="6" name="Recorded Sound">
            <a:hlinkClick r:id="" action="ppaction://media"/>
            <a:extLst>
              <a:ext uri="{FF2B5EF4-FFF2-40B4-BE49-F238E27FC236}">
                <a16:creationId xmlns:a16="http://schemas.microsoft.com/office/drawing/2014/main" id="{CFA7578B-024F-425A-BB22-C60046E59D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296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1FF23-90A2-458B-A7D6-B501C3EEF33E}"/>
              </a:ext>
            </a:extLst>
          </p:cNvPr>
          <p:cNvSpPr>
            <a:spLocks noGrp="1"/>
          </p:cNvSpPr>
          <p:nvPr>
            <p:ph type="title"/>
          </p:nvPr>
        </p:nvSpPr>
        <p:spPr/>
        <p:txBody>
          <a:bodyPr/>
          <a:lstStyle/>
          <a:p>
            <a:r>
              <a:rPr lang="en-GB" b="1" dirty="0">
                <a:solidFill>
                  <a:srgbClr val="FF0000"/>
                </a:solidFill>
              </a:rPr>
              <a:t>Pregnancy</a:t>
            </a:r>
            <a:endParaRPr lang="en-GB" dirty="0">
              <a:solidFill>
                <a:srgbClr val="FF0000"/>
              </a:solidFill>
            </a:endParaRPr>
          </a:p>
        </p:txBody>
      </p:sp>
      <p:sp>
        <p:nvSpPr>
          <p:cNvPr id="3" name="Content Placeholder 2">
            <a:extLst>
              <a:ext uri="{FF2B5EF4-FFF2-40B4-BE49-F238E27FC236}">
                <a16:creationId xmlns:a16="http://schemas.microsoft.com/office/drawing/2014/main" id="{DBD873E7-69FA-4375-9EE4-0B4444EE063D}"/>
              </a:ext>
            </a:extLst>
          </p:cNvPr>
          <p:cNvSpPr>
            <a:spLocks noGrp="1"/>
          </p:cNvSpPr>
          <p:nvPr>
            <p:ph idx="1"/>
          </p:nvPr>
        </p:nvSpPr>
        <p:spPr/>
        <p:txBody>
          <a:bodyPr>
            <a:normAutofit/>
          </a:bodyPr>
          <a:lstStyle/>
          <a:p>
            <a:pPr algn="just">
              <a:lnSpc>
                <a:spcPct val="150000"/>
              </a:lnSpc>
            </a:pPr>
            <a:r>
              <a:rPr lang="en-GB" b="1" dirty="0"/>
              <a:t>Because pregnancy is the most common cause of amenorrhea, it is essential to exclude pregnancy in the evaluation of amenorrhea. </a:t>
            </a:r>
          </a:p>
          <a:p>
            <a:pPr algn="just">
              <a:lnSpc>
                <a:spcPct val="150000"/>
              </a:lnSpc>
            </a:pPr>
            <a:r>
              <a:rPr lang="en-GB" b="1" dirty="0"/>
              <a:t>which is confirmed by a positive β-human chorionic gonadotropin assay.</a:t>
            </a:r>
          </a:p>
          <a:p>
            <a:pPr algn="just">
              <a:lnSpc>
                <a:spcPct val="150000"/>
              </a:lnSpc>
            </a:pPr>
            <a:r>
              <a:rPr lang="en-GB" b="1" dirty="0"/>
              <a:t>the diagnosis of ectopic pregnancy should be entertained in the presence of abnormal menses.</a:t>
            </a:r>
          </a:p>
        </p:txBody>
      </p:sp>
      <p:sp>
        <p:nvSpPr>
          <p:cNvPr id="4" name="Footer Placeholder 3">
            <a:extLst>
              <a:ext uri="{FF2B5EF4-FFF2-40B4-BE49-F238E27FC236}">
                <a16:creationId xmlns:a16="http://schemas.microsoft.com/office/drawing/2014/main" id="{B1A1EDDD-1CD7-4E77-B8F9-8DA458DD4D6A}"/>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447BADFA-E4F5-412E-873B-DD6719519A6C}"/>
              </a:ext>
            </a:extLst>
          </p:cNvPr>
          <p:cNvSpPr>
            <a:spLocks noGrp="1"/>
          </p:cNvSpPr>
          <p:nvPr>
            <p:ph type="sldNum" sz="quarter" idx="12"/>
          </p:nvPr>
        </p:nvSpPr>
        <p:spPr/>
        <p:txBody>
          <a:bodyPr/>
          <a:lstStyle/>
          <a:p>
            <a:fld id="{705DD8AC-D64C-4368-A0A2-C5C24A17B3BD}" type="slidenum">
              <a:rPr lang="en-GB" smtClean="0"/>
              <a:t>6</a:t>
            </a:fld>
            <a:endParaRPr lang="en-GB"/>
          </a:p>
        </p:txBody>
      </p:sp>
      <p:pic>
        <p:nvPicPr>
          <p:cNvPr id="6" name="Recorded Sound">
            <a:hlinkClick r:id="" action="ppaction://media"/>
            <a:extLst>
              <a:ext uri="{FF2B5EF4-FFF2-40B4-BE49-F238E27FC236}">
                <a16:creationId xmlns:a16="http://schemas.microsoft.com/office/drawing/2014/main" id="{DD822733-0156-42C1-9B9B-C732BC3BAA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2970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B22B-031C-483A-8E66-C5848A2222AF}"/>
              </a:ext>
            </a:extLst>
          </p:cNvPr>
          <p:cNvSpPr>
            <a:spLocks noGrp="1"/>
          </p:cNvSpPr>
          <p:nvPr>
            <p:ph type="title"/>
          </p:nvPr>
        </p:nvSpPr>
        <p:spPr/>
        <p:txBody>
          <a:bodyPr/>
          <a:lstStyle/>
          <a:p>
            <a:r>
              <a:rPr lang="en-GB" b="1" dirty="0">
                <a:solidFill>
                  <a:srgbClr val="FF0000"/>
                </a:solidFill>
              </a:rPr>
              <a:t>Hypothalamic–Pituitary Dysfunction</a:t>
            </a:r>
            <a:endParaRPr lang="en-GB" dirty="0">
              <a:solidFill>
                <a:srgbClr val="FF0000"/>
              </a:solidFill>
            </a:endParaRPr>
          </a:p>
        </p:txBody>
      </p:sp>
      <p:sp>
        <p:nvSpPr>
          <p:cNvPr id="3" name="Content Placeholder 2">
            <a:extLst>
              <a:ext uri="{FF2B5EF4-FFF2-40B4-BE49-F238E27FC236}">
                <a16:creationId xmlns:a16="http://schemas.microsoft.com/office/drawing/2014/main" id="{CD79FE32-E356-49E7-AF69-62079CAA6451}"/>
              </a:ext>
            </a:extLst>
          </p:cNvPr>
          <p:cNvSpPr>
            <a:spLocks noGrp="1"/>
          </p:cNvSpPr>
          <p:nvPr>
            <p:ph idx="1"/>
          </p:nvPr>
        </p:nvSpPr>
        <p:spPr/>
        <p:txBody>
          <a:bodyPr/>
          <a:lstStyle/>
          <a:p>
            <a:r>
              <a:rPr lang="en-GB" b="1" dirty="0"/>
              <a:t>Causes of Hypothalamic–Pituitary Amenorrhea</a:t>
            </a:r>
          </a:p>
          <a:p>
            <a:endParaRPr lang="en-GB" b="1" dirty="0"/>
          </a:p>
          <a:p>
            <a:r>
              <a:rPr lang="en-GB" b="1" dirty="0"/>
              <a:t>     Functional causes</a:t>
            </a:r>
          </a:p>
          <a:p>
            <a:r>
              <a:rPr lang="en-GB" dirty="0"/>
              <a:t>Weight loss </a:t>
            </a:r>
          </a:p>
          <a:p>
            <a:r>
              <a:rPr lang="en-GB" dirty="0"/>
              <a:t>Excessive exercise</a:t>
            </a:r>
          </a:p>
          <a:p>
            <a:r>
              <a:rPr lang="en-GB" dirty="0"/>
              <a:t>Obesity</a:t>
            </a:r>
          </a:p>
          <a:p>
            <a:endParaRPr lang="en-GB" dirty="0"/>
          </a:p>
          <a:p>
            <a:endParaRPr lang="en-GB" dirty="0"/>
          </a:p>
          <a:p>
            <a:endParaRPr lang="en-GB" dirty="0"/>
          </a:p>
        </p:txBody>
      </p:sp>
      <p:sp>
        <p:nvSpPr>
          <p:cNvPr id="5" name="Footer Placeholder 4">
            <a:extLst>
              <a:ext uri="{FF2B5EF4-FFF2-40B4-BE49-F238E27FC236}">
                <a16:creationId xmlns:a16="http://schemas.microsoft.com/office/drawing/2014/main" id="{A50A3979-F857-4161-BAAE-A39267DF549B}"/>
              </a:ext>
            </a:extLst>
          </p:cNvPr>
          <p:cNvSpPr>
            <a:spLocks noGrp="1"/>
          </p:cNvSpPr>
          <p:nvPr>
            <p:ph type="ftr" sz="quarter" idx="11"/>
          </p:nvPr>
        </p:nvSpPr>
        <p:spPr/>
        <p:txBody>
          <a:bodyPr/>
          <a:lstStyle/>
          <a:p>
            <a:r>
              <a:rPr lang="en-GB"/>
              <a:t>Dr shahrzad zadehmodares </a:t>
            </a:r>
          </a:p>
        </p:txBody>
      </p:sp>
      <p:sp>
        <p:nvSpPr>
          <p:cNvPr id="6" name="Slide Number Placeholder 5">
            <a:extLst>
              <a:ext uri="{FF2B5EF4-FFF2-40B4-BE49-F238E27FC236}">
                <a16:creationId xmlns:a16="http://schemas.microsoft.com/office/drawing/2014/main" id="{98469CB6-5EC6-4862-BFAC-1ABC51C74EBA}"/>
              </a:ext>
            </a:extLst>
          </p:cNvPr>
          <p:cNvSpPr>
            <a:spLocks noGrp="1"/>
          </p:cNvSpPr>
          <p:nvPr>
            <p:ph type="sldNum" sz="quarter" idx="12"/>
          </p:nvPr>
        </p:nvSpPr>
        <p:spPr/>
        <p:txBody>
          <a:bodyPr/>
          <a:lstStyle/>
          <a:p>
            <a:fld id="{705DD8AC-D64C-4368-A0A2-C5C24A17B3BD}" type="slidenum">
              <a:rPr lang="en-GB" smtClean="0"/>
              <a:t>7</a:t>
            </a:fld>
            <a:endParaRPr lang="en-GB"/>
          </a:p>
        </p:txBody>
      </p:sp>
      <p:pic>
        <p:nvPicPr>
          <p:cNvPr id="4" name="Recorded Sound">
            <a:hlinkClick r:id="" action="ppaction://media"/>
            <a:extLst>
              <a:ext uri="{FF2B5EF4-FFF2-40B4-BE49-F238E27FC236}">
                <a16:creationId xmlns:a16="http://schemas.microsoft.com/office/drawing/2014/main" id="{FAAAD4A7-3D6B-4E03-A88E-B47D837EA5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3356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D87E-B68B-4DFD-B783-725901EA8CEA}"/>
              </a:ext>
            </a:extLst>
          </p:cNvPr>
          <p:cNvSpPr>
            <a:spLocks noGrp="1"/>
          </p:cNvSpPr>
          <p:nvPr>
            <p:ph type="title"/>
          </p:nvPr>
        </p:nvSpPr>
        <p:spPr/>
        <p:txBody>
          <a:bodyPr/>
          <a:lstStyle/>
          <a:p>
            <a:r>
              <a:rPr lang="en-GB" b="1" dirty="0">
                <a:solidFill>
                  <a:srgbClr val="FF0000"/>
                </a:solidFill>
              </a:rPr>
              <a:t>Hypothalamic–Pituitary Dysfunction</a:t>
            </a:r>
            <a:endParaRPr lang="en-GB" dirty="0">
              <a:solidFill>
                <a:srgbClr val="FF0000"/>
              </a:solidFill>
            </a:endParaRPr>
          </a:p>
        </p:txBody>
      </p:sp>
      <p:sp>
        <p:nvSpPr>
          <p:cNvPr id="3" name="Content Placeholder 2">
            <a:extLst>
              <a:ext uri="{FF2B5EF4-FFF2-40B4-BE49-F238E27FC236}">
                <a16:creationId xmlns:a16="http://schemas.microsoft.com/office/drawing/2014/main" id="{2946945B-AB7D-40DA-8AFC-05FB1F1F7EE7}"/>
              </a:ext>
            </a:extLst>
          </p:cNvPr>
          <p:cNvSpPr>
            <a:spLocks noGrp="1"/>
          </p:cNvSpPr>
          <p:nvPr>
            <p:ph idx="1"/>
          </p:nvPr>
        </p:nvSpPr>
        <p:spPr/>
        <p:txBody>
          <a:bodyPr/>
          <a:lstStyle/>
          <a:p>
            <a:r>
              <a:rPr lang="en-GB" b="1" dirty="0"/>
              <a:t>Causes of Hypothalamic–Pituitary Amenorrhea</a:t>
            </a:r>
          </a:p>
          <a:p>
            <a:endParaRPr lang="en-GB" b="1" dirty="0"/>
          </a:p>
          <a:p>
            <a:r>
              <a:rPr lang="en-GB" b="1" dirty="0"/>
              <a:t>      Drug-Induced causes</a:t>
            </a:r>
          </a:p>
          <a:p>
            <a:r>
              <a:rPr lang="en-GB" dirty="0"/>
              <a:t>Marijuana</a:t>
            </a:r>
          </a:p>
          <a:p>
            <a:r>
              <a:rPr lang="en-GB" dirty="0"/>
              <a:t>Psychoactive drugs, including antidepressants</a:t>
            </a:r>
          </a:p>
          <a:p>
            <a:endParaRPr lang="en-GB" dirty="0"/>
          </a:p>
        </p:txBody>
      </p:sp>
      <p:sp>
        <p:nvSpPr>
          <p:cNvPr id="4" name="Footer Placeholder 3">
            <a:extLst>
              <a:ext uri="{FF2B5EF4-FFF2-40B4-BE49-F238E27FC236}">
                <a16:creationId xmlns:a16="http://schemas.microsoft.com/office/drawing/2014/main" id="{529EBB41-39AF-42CF-9602-46B35A7093E8}"/>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E2569C53-C657-438A-A8CF-4BB3A3DD8E59}"/>
              </a:ext>
            </a:extLst>
          </p:cNvPr>
          <p:cNvSpPr>
            <a:spLocks noGrp="1"/>
          </p:cNvSpPr>
          <p:nvPr>
            <p:ph type="sldNum" sz="quarter" idx="12"/>
          </p:nvPr>
        </p:nvSpPr>
        <p:spPr/>
        <p:txBody>
          <a:bodyPr/>
          <a:lstStyle/>
          <a:p>
            <a:fld id="{705DD8AC-D64C-4368-A0A2-C5C24A17B3BD}" type="slidenum">
              <a:rPr lang="en-GB" smtClean="0"/>
              <a:t>8</a:t>
            </a:fld>
            <a:endParaRPr lang="en-GB"/>
          </a:p>
        </p:txBody>
      </p:sp>
      <p:pic>
        <p:nvPicPr>
          <p:cNvPr id="6" name="Recorded Sound">
            <a:hlinkClick r:id="" action="ppaction://media"/>
            <a:extLst>
              <a:ext uri="{FF2B5EF4-FFF2-40B4-BE49-F238E27FC236}">
                <a16:creationId xmlns:a16="http://schemas.microsoft.com/office/drawing/2014/main" id="{C8894497-A852-4788-AEAD-86E1212A4A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57745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6F2-3A72-4F1D-BC5E-9A87CEF66937}"/>
              </a:ext>
            </a:extLst>
          </p:cNvPr>
          <p:cNvSpPr>
            <a:spLocks noGrp="1"/>
          </p:cNvSpPr>
          <p:nvPr>
            <p:ph type="title"/>
          </p:nvPr>
        </p:nvSpPr>
        <p:spPr/>
        <p:txBody>
          <a:bodyPr/>
          <a:lstStyle/>
          <a:p>
            <a:r>
              <a:rPr lang="en-GB" b="1" dirty="0">
                <a:solidFill>
                  <a:srgbClr val="FF0000"/>
                </a:solidFill>
              </a:rPr>
              <a:t>Hypothalamic–Pituitary Dysfunction</a:t>
            </a:r>
            <a:endParaRPr lang="en-GB" dirty="0">
              <a:solidFill>
                <a:srgbClr val="FF0000"/>
              </a:solidFill>
            </a:endParaRPr>
          </a:p>
        </p:txBody>
      </p:sp>
      <p:sp>
        <p:nvSpPr>
          <p:cNvPr id="3" name="Content Placeholder 2">
            <a:extLst>
              <a:ext uri="{FF2B5EF4-FFF2-40B4-BE49-F238E27FC236}">
                <a16:creationId xmlns:a16="http://schemas.microsoft.com/office/drawing/2014/main" id="{1AE4704F-7AB1-4A19-B1BC-8ADD8118C4CA}"/>
              </a:ext>
            </a:extLst>
          </p:cNvPr>
          <p:cNvSpPr>
            <a:spLocks noGrp="1"/>
          </p:cNvSpPr>
          <p:nvPr>
            <p:ph idx="1"/>
          </p:nvPr>
        </p:nvSpPr>
        <p:spPr/>
        <p:txBody>
          <a:bodyPr/>
          <a:lstStyle/>
          <a:p>
            <a:r>
              <a:rPr lang="en-GB" b="1" dirty="0"/>
              <a:t>Causes of Hypothalamic–Pituitary Amenorrhea</a:t>
            </a:r>
          </a:p>
          <a:p>
            <a:endParaRPr lang="en-GB" b="1" dirty="0"/>
          </a:p>
          <a:p>
            <a:r>
              <a:rPr lang="en-GB" b="1" dirty="0"/>
              <a:t>Neoplastic causes</a:t>
            </a:r>
          </a:p>
          <a:p>
            <a:r>
              <a:rPr lang="en-GB" dirty="0"/>
              <a:t>	Prolactin-secreting pituitary adenomas</a:t>
            </a:r>
          </a:p>
          <a:p>
            <a:r>
              <a:rPr lang="en-GB" dirty="0"/>
              <a:t>	Craniopharyngioma</a:t>
            </a:r>
          </a:p>
          <a:p>
            <a:r>
              <a:rPr lang="en-GB" dirty="0"/>
              <a:t>	Hypothalamic hamartoma</a:t>
            </a:r>
          </a:p>
          <a:p>
            <a:endParaRPr lang="en-GB" dirty="0"/>
          </a:p>
        </p:txBody>
      </p:sp>
      <p:sp>
        <p:nvSpPr>
          <p:cNvPr id="4" name="Footer Placeholder 3">
            <a:extLst>
              <a:ext uri="{FF2B5EF4-FFF2-40B4-BE49-F238E27FC236}">
                <a16:creationId xmlns:a16="http://schemas.microsoft.com/office/drawing/2014/main" id="{1E373E28-8360-4589-9359-CCED9B992E75}"/>
              </a:ext>
            </a:extLst>
          </p:cNvPr>
          <p:cNvSpPr>
            <a:spLocks noGrp="1"/>
          </p:cNvSpPr>
          <p:nvPr>
            <p:ph type="ftr" sz="quarter" idx="11"/>
          </p:nvPr>
        </p:nvSpPr>
        <p:spPr/>
        <p:txBody>
          <a:bodyPr/>
          <a:lstStyle/>
          <a:p>
            <a:r>
              <a:rPr lang="en-GB"/>
              <a:t>Dr shahrzad zadehmodares </a:t>
            </a:r>
          </a:p>
        </p:txBody>
      </p:sp>
      <p:sp>
        <p:nvSpPr>
          <p:cNvPr id="5" name="Slide Number Placeholder 4">
            <a:extLst>
              <a:ext uri="{FF2B5EF4-FFF2-40B4-BE49-F238E27FC236}">
                <a16:creationId xmlns:a16="http://schemas.microsoft.com/office/drawing/2014/main" id="{17FC74C2-FDAE-497E-A727-0D33055D2BB0}"/>
              </a:ext>
            </a:extLst>
          </p:cNvPr>
          <p:cNvSpPr>
            <a:spLocks noGrp="1"/>
          </p:cNvSpPr>
          <p:nvPr>
            <p:ph type="sldNum" sz="quarter" idx="12"/>
          </p:nvPr>
        </p:nvSpPr>
        <p:spPr/>
        <p:txBody>
          <a:bodyPr/>
          <a:lstStyle/>
          <a:p>
            <a:fld id="{705DD8AC-D64C-4368-A0A2-C5C24A17B3BD}" type="slidenum">
              <a:rPr lang="en-GB" smtClean="0"/>
              <a:t>9</a:t>
            </a:fld>
            <a:endParaRPr lang="en-GB"/>
          </a:p>
        </p:txBody>
      </p:sp>
      <p:pic>
        <p:nvPicPr>
          <p:cNvPr id="6" name="Recorded Sound">
            <a:hlinkClick r:id="" action="ppaction://media"/>
            <a:extLst>
              <a:ext uri="{FF2B5EF4-FFF2-40B4-BE49-F238E27FC236}">
                <a16:creationId xmlns:a16="http://schemas.microsoft.com/office/drawing/2014/main" id="{EF0246C2-B46D-42CB-B1B2-B4D2CB5048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88434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2116</Words>
  <Application>Microsoft Office PowerPoint</Application>
  <PresentationFormat>Widescreen</PresentationFormat>
  <Paragraphs>228</Paragraphs>
  <Slides>37</Slides>
  <Notes>0</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Amenorrhea and Abnormal Uterine Bleeding</vt:lpstr>
      <vt:lpstr>AMENORRHEA</vt:lpstr>
      <vt:lpstr>AMENORRHEA</vt:lpstr>
      <vt:lpstr>AMENORRHEA</vt:lpstr>
      <vt:lpstr>Causes of Amenorrhea</vt:lpstr>
      <vt:lpstr>Pregnancy</vt:lpstr>
      <vt:lpstr>Hypothalamic–Pituitary Dysfunction</vt:lpstr>
      <vt:lpstr>Hypothalamic–Pituitary Dysfunction</vt:lpstr>
      <vt:lpstr>Hypothalamic–Pituitary Dysfunction</vt:lpstr>
      <vt:lpstr>Hypothalamic–Pituitary Dysfunction</vt:lpstr>
      <vt:lpstr>Hypothalamic–Pituitary Dysfunction</vt:lpstr>
      <vt:lpstr>Hypothalamic–Pituitary Dysfunction</vt:lpstr>
      <vt:lpstr>Ovarian Dysfunction</vt:lpstr>
      <vt:lpstr>Causes of Ovarian Failure</vt:lpstr>
      <vt:lpstr>Alteration of the Genital Outflow Tract</vt:lpstr>
      <vt:lpstr>Asherman Syndrome</vt:lpstr>
      <vt:lpstr>Asherman Syndrome</vt:lpstr>
      <vt:lpstr>Asherman Syndrome</vt:lpstr>
      <vt:lpstr>Treatment of Amenorrhea</vt:lpstr>
      <vt:lpstr>Treatment of Amenorrhea</vt:lpstr>
      <vt:lpstr>Treatment of Amenorrhea</vt:lpstr>
      <vt:lpstr>Treatment of Amenorrhea</vt:lpstr>
      <vt:lpstr>Treatment of Amenorrhea</vt:lpstr>
      <vt:lpstr>Treatment of Amenorrhea</vt:lpstr>
      <vt:lpstr>Treatment of Amenorrhea</vt:lpstr>
      <vt:lpstr>Treatment of Amenorrhea</vt:lpstr>
      <vt:lpstr>ABNORMAL UTERINE BLEEDING</vt:lpstr>
      <vt:lpstr>ABNORMAL UTERINE BLEEDING</vt:lpstr>
      <vt:lpstr>Luteal Phase Defect</vt:lpstr>
      <vt:lpstr>Midcycle Spotting</vt:lpstr>
      <vt:lpstr>Diagnosis of Abnormal Uterine Bleeding</vt:lpstr>
      <vt:lpstr>Diagnosis of Abnormal Uterine Bleeding</vt:lpstr>
      <vt:lpstr>Laboratory assessment for AUB </vt:lpstr>
      <vt:lpstr>Treatment of Abnormal Uterine Bleeding</vt:lpstr>
      <vt:lpstr>Treatment of Abnormal Uterine Bleeding</vt:lpstr>
      <vt:lpstr>Treatment of Abnormal Uterine Bleeding</vt:lpstr>
      <vt:lpstr>Treatment of Abnormal Uterine Bleeding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Amenorrhea and Abnormal Uterine Bleeding</dc:title>
  <dc:creator>Maryam</dc:creator>
  <cp:lastModifiedBy>Maryam</cp:lastModifiedBy>
  <cp:revision>17</cp:revision>
  <dcterms:created xsi:type="dcterms:W3CDTF">2020-03-28T14:26:38Z</dcterms:created>
  <dcterms:modified xsi:type="dcterms:W3CDTF">2020-04-23T05:24:19Z</dcterms:modified>
</cp:coreProperties>
</file>