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/>
              <a:t>Assessment of Fetal Well-Being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 err="1" smtClean="0"/>
              <a:t>Dr.parichehr</a:t>
            </a:r>
            <a:r>
              <a:rPr lang="en-US" dirty="0" smtClean="0"/>
              <a:t> ppooransari</a:t>
            </a:r>
          </a:p>
          <a:p>
            <a:pPr algn="l"/>
            <a:r>
              <a:rPr lang="en-US" dirty="0" err="1" smtClean="0"/>
              <a:t>Shohada</a:t>
            </a:r>
            <a:r>
              <a:rPr lang="en-US" dirty="0" smtClean="0"/>
              <a:t> </a:t>
            </a:r>
            <a:r>
              <a:rPr lang="en-US" dirty="0" err="1" smtClean="0"/>
              <a:t>hospital.perinatalogist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29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2"/>
    </mc:Choice>
    <mc:Fallback>
      <p:transition spd="slow" advTm="8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result </a:t>
            </a:r>
            <a:r>
              <a:rPr lang="en-US" sz="3200" dirty="0" smtClean="0"/>
              <a:t>is negative </a:t>
            </a:r>
            <a:r>
              <a:rPr lang="en-US" sz="3200" dirty="0"/>
              <a:t>if there is no change from the baseline fetal heart rate and no </a:t>
            </a:r>
            <a:r>
              <a:rPr lang="en-US" sz="3200" dirty="0" smtClean="0"/>
              <a:t>fetal heart </a:t>
            </a:r>
            <a:r>
              <a:rPr lang="en-US" sz="3200" dirty="0"/>
              <a:t>rate decelerations. </a:t>
            </a:r>
            <a:r>
              <a:rPr lang="en-US" sz="3200" i="1" dirty="0"/>
              <a:t>If decelerations occur, the results can </a:t>
            </a:r>
            <a:r>
              <a:rPr lang="en-US" sz="3200" i="1" dirty="0" smtClean="0"/>
              <a:t>be considered </a:t>
            </a:r>
            <a:r>
              <a:rPr lang="en-US" sz="3200" i="1" dirty="0"/>
              <a:t>positive, equivocal, or unsatisfactory, depending on </a:t>
            </a:r>
            <a:r>
              <a:rPr lang="en-US" sz="3200" i="1" dirty="0" smtClean="0"/>
              <a:t>the pattern</a:t>
            </a:r>
            <a:r>
              <a:rPr lang="en-US" sz="3200" i="1" dirty="0"/>
              <a:t>, frequency, and strength of the deceleration</a:t>
            </a:r>
            <a:r>
              <a:rPr lang="en-US" sz="3200" i="1" dirty="0" smtClean="0"/>
              <a:t>.</a:t>
            </a:r>
            <a:endParaRPr lang="en-US" sz="3200" i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3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381"/>
    </mc:Choice>
    <mc:Fallback>
      <p:transition spd="slow" advTm="219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Because of this high incidence </a:t>
            </a:r>
            <a:r>
              <a:rPr lang="en-US" sz="3200" dirty="0" smtClean="0"/>
              <a:t>of </a:t>
            </a:r>
            <a:r>
              <a:rPr lang="en-US" sz="3200" dirty="0" smtClean="0">
                <a:solidFill>
                  <a:schemeClr val="accent4">
                    <a:lumMod val="50000"/>
                  </a:schemeClr>
                </a:solidFill>
              </a:rPr>
              <a:t>false 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</a:rPr>
              <a:t>positives</a:t>
            </a:r>
            <a:r>
              <a:rPr lang="en-US" sz="3200" dirty="0"/>
              <a:t>, the results of these tests must be interpreted </a:t>
            </a:r>
            <a:r>
              <a:rPr lang="en-US" sz="3200" dirty="0" smtClean="0"/>
              <a:t>collectively, and </a:t>
            </a:r>
            <a:r>
              <a:rPr lang="en-US" sz="3200" dirty="0"/>
              <a:t>the tests themselves repeated to verify the results.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7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2"/>
    </mc:Choice>
    <mc:Fallback>
      <p:transition spd="slow" advTm="6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Biophysical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BPP is a series of five assessments </a:t>
            </a:r>
            <a:r>
              <a:rPr lang="en-US" dirty="0" smtClean="0"/>
              <a:t>of fetal </a:t>
            </a:r>
            <a:r>
              <a:rPr lang="en-US" dirty="0"/>
              <a:t>well-being, each of which is given a score of 0 (absent) or 2 (present</a:t>
            </a:r>
            <a:r>
              <a:rPr lang="en-US" dirty="0" smtClean="0"/>
              <a:t>),</a:t>
            </a:r>
          </a:p>
          <a:p>
            <a:r>
              <a:rPr lang="en-US" dirty="0" smtClean="0"/>
              <a:t>A total </a:t>
            </a:r>
            <a:r>
              <a:rPr lang="en-US" dirty="0"/>
              <a:t>score of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8 out of 10 </a:t>
            </a:r>
            <a:r>
              <a:rPr lang="en-US" dirty="0"/>
              <a:t>is considered reassuring. A total score of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6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is equivocal </a:t>
            </a:r>
            <a:r>
              <a:rPr lang="en-US" dirty="0"/>
              <a:t>and should prompt further evaluation or delivery if the patient </a:t>
            </a:r>
            <a:r>
              <a:rPr lang="en-US" dirty="0" smtClean="0"/>
              <a:t>is at </a:t>
            </a:r>
            <a:r>
              <a:rPr lang="en-US" dirty="0"/>
              <a:t>early term or beyond. If the patient is preterm, retesting in 24 hours </a:t>
            </a:r>
            <a:r>
              <a:rPr lang="en-US" dirty="0" smtClean="0"/>
              <a:t>may be </a:t>
            </a:r>
            <a:r>
              <a:rPr lang="en-US" dirty="0"/>
              <a:t>appropriate. A score of 4 or less is </a:t>
            </a:r>
            <a:r>
              <a:rPr lang="en-US" dirty="0" err="1"/>
              <a:t>nonreassuring</a:t>
            </a:r>
            <a:r>
              <a:rPr lang="en-US" dirty="0"/>
              <a:t> and usually </a:t>
            </a:r>
            <a:r>
              <a:rPr lang="en-US" dirty="0" smtClean="0"/>
              <a:t>indicates that </a:t>
            </a:r>
            <a:r>
              <a:rPr lang="en-US" dirty="0"/>
              <a:t>delivery is warranted, although further evaluation at pregnancies </a:t>
            </a:r>
            <a:r>
              <a:rPr lang="en-US" dirty="0" smtClean="0"/>
              <a:t>less than </a:t>
            </a:r>
            <a:r>
              <a:rPr lang="en-US" dirty="0"/>
              <a:t>32 0/7 weeks of gestation may be appropriate.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429"/>
    </mc:Choice>
    <mc:Fallback>
      <p:transition spd="slow" advTm="368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Modified BPP combines the use of an NST and assessment of </a:t>
            </a:r>
            <a:r>
              <a:rPr lang="en-US" sz="2800" dirty="0" smtClean="0"/>
              <a:t>an amniotic </a:t>
            </a:r>
            <a:r>
              <a:rPr lang="en-US" sz="2800" dirty="0"/>
              <a:t>fluid using the deepest vertical pocket </a:t>
            </a:r>
            <a:r>
              <a:rPr lang="en-US" sz="2800" dirty="0" err="1"/>
              <a:t>sonographically</a:t>
            </a:r>
            <a:r>
              <a:rPr lang="en-US" sz="2800" dirty="0"/>
              <a:t> or </a:t>
            </a:r>
            <a:r>
              <a:rPr lang="en-US" sz="2800" dirty="0" smtClean="0"/>
              <a:t>an amniotic </a:t>
            </a:r>
            <a:r>
              <a:rPr lang="en-US" sz="2800" dirty="0"/>
              <a:t>fluid index (AFI). The AFI is a </a:t>
            </a:r>
            <a:r>
              <a:rPr lang="en-US" sz="2800" dirty="0" err="1"/>
              <a:t>semiquantitative</a:t>
            </a:r>
            <a:r>
              <a:rPr lang="en-US" sz="2800" dirty="0"/>
              <a:t>, </a:t>
            </a:r>
            <a:r>
              <a:rPr lang="en-US" sz="2800" dirty="0" smtClean="0"/>
              <a:t>four-quadrant assessment </a:t>
            </a:r>
            <a:r>
              <a:rPr lang="en-US" sz="2800" dirty="0"/>
              <a:t>of amniotic fluid depth. The importance of adequate </a:t>
            </a:r>
            <a:r>
              <a:rPr lang="en-US" sz="2800" b="1" dirty="0" smtClean="0"/>
              <a:t>amniotic fluid </a:t>
            </a:r>
            <a:r>
              <a:rPr lang="en-US" sz="2800" b="1" dirty="0"/>
              <a:t>volume </a:t>
            </a:r>
            <a:r>
              <a:rPr lang="en-US" sz="2800" dirty="0"/>
              <a:t>is well established. Diminished amniotic fluid is thought </a:t>
            </a:r>
            <a:r>
              <a:rPr lang="en-US" sz="2800" dirty="0" smtClean="0"/>
              <a:t>to represent </a:t>
            </a:r>
            <a:r>
              <a:rPr lang="en-US" sz="2800" dirty="0"/>
              <a:t>decreased fetal urinary output caused by chronic stress </a:t>
            </a:r>
            <a:r>
              <a:rPr lang="en-US" sz="2800" dirty="0" smtClean="0"/>
              <a:t>and shunting </a:t>
            </a:r>
            <a:r>
              <a:rPr lang="en-US" sz="2800" dirty="0"/>
              <a:t>of blood flow away from the kidneys.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8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906"/>
    </mc:Choice>
    <mc:Fallback>
      <p:transition spd="slow" advTm="142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Doppler Ultrasound of Umbilical Artery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35" y="2234485"/>
            <a:ext cx="6529590" cy="3599316"/>
          </a:xfrm>
        </p:spPr>
        <p:txBody>
          <a:bodyPr>
            <a:normAutofit/>
          </a:bodyPr>
          <a:lstStyle/>
          <a:p>
            <a:r>
              <a:rPr lang="en-US" sz="2800" dirty="0"/>
              <a:t>Umbilical cord Doppler </a:t>
            </a:r>
            <a:r>
              <a:rPr lang="en-US" sz="2800" dirty="0" smtClean="0"/>
              <a:t>flow </a:t>
            </a:r>
            <a:r>
              <a:rPr lang="en-US" sz="2800" dirty="0" err="1" smtClean="0"/>
              <a:t>velocimetry</a:t>
            </a:r>
            <a:r>
              <a:rPr lang="en-US" sz="2800" dirty="0" smtClean="0"/>
              <a:t> </a:t>
            </a:r>
            <a:r>
              <a:rPr lang="en-US" sz="2800" dirty="0"/>
              <a:t>is based on the characteristics of the systolic blood flow </a:t>
            </a:r>
            <a:r>
              <a:rPr lang="en-US" sz="2800" dirty="0" smtClean="0"/>
              <a:t>and the </a:t>
            </a:r>
            <a:r>
              <a:rPr lang="en-US" sz="2800" dirty="0"/>
              <a:t>diastolic blood flow</a:t>
            </a:r>
            <a:r>
              <a:rPr lang="en-US" sz="2800" dirty="0" smtClean="0"/>
              <a:t>.</a:t>
            </a:r>
            <a:r>
              <a:rPr lang="en-US" sz="2800" dirty="0"/>
              <a:t> Reversed </a:t>
            </a:r>
            <a:r>
              <a:rPr lang="en-US" sz="2800" dirty="0" smtClean="0"/>
              <a:t>end-systolic flow </a:t>
            </a:r>
            <a:r>
              <a:rPr lang="en-US" sz="2800" dirty="0"/>
              <a:t>can be seen with severe cases of IUGR </a:t>
            </a:r>
            <a:r>
              <a:rPr lang="en-US" sz="2800" dirty="0" smtClean="0"/>
              <a:t>secondary to </a:t>
            </a:r>
            <a:r>
              <a:rPr lang="en-US" sz="2800" dirty="0" err="1" smtClean="0"/>
              <a:t>uteroplacental</a:t>
            </a:r>
            <a:r>
              <a:rPr lang="en-US" sz="2800" dirty="0" smtClean="0"/>
              <a:t> insufficiency </a:t>
            </a:r>
            <a:r>
              <a:rPr lang="en-US" sz="2800" dirty="0"/>
              <a:t>and may suggest impending fetal demise.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163" y="1996226"/>
            <a:ext cx="5048519" cy="48617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6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667"/>
    </mc:Choice>
    <mc:Fallback>
      <p:transition spd="slow" advTm="191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618186"/>
            <a:ext cx="10691724" cy="5988676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32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6"/>
    </mc:Choice>
    <mc:Fallback>
      <p:transition spd="slow" advTm="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2800" dirty="0"/>
          </a:p>
          <a:p>
            <a:r>
              <a:rPr lang="en-US" sz="2800" dirty="0"/>
              <a:t>Evaluation of </a:t>
            </a:r>
            <a:r>
              <a:rPr lang="en-US" sz="2800" b="1" dirty="0"/>
              <a:t>fetal activity </a:t>
            </a:r>
            <a:r>
              <a:rPr lang="en-US" sz="2800" dirty="0"/>
              <a:t>is a common indirect measure of fetal </a:t>
            </a:r>
            <a:r>
              <a:rPr lang="en-US" sz="2800" dirty="0" smtClean="0"/>
              <a:t>wellbeing. Various </a:t>
            </a:r>
            <a:r>
              <a:rPr lang="en-US" sz="2800" dirty="0"/>
              <a:t>methods can be used to quantify fetal activity </a:t>
            </a:r>
            <a:r>
              <a:rPr lang="en-US" sz="2800" dirty="0" smtClean="0"/>
              <a:t>after viability</a:t>
            </a:r>
            <a:r>
              <a:rPr lang="en-US" sz="2800" dirty="0"/>
              <a:t>, including the time necessary to achieve a certain number </a:t>
            </a:r>
            <a:r>
              <a:rPr lang="en-US" sz="2800" dirty="0" smtClean="0"/>
              <a:t>of movements </a:t>
            </a:r>
            <a:r>
              <a:rPr lang="en-US" sz="2800" dirty="0"/>
              <a:t>each day, or counting the number of movements (</a:t>
            </a:r>
            <a:r>
              <a:rPr lang="en-US" sz="2800" b="1" dirty="0"/>
              <a:t>“</a:t>
            </a:r>
            <a:r>
              <a:rPr lang="en-US" sz="2800" b="1" dirty="0" smtClean="0"/>
              <a:t>kick counts</a:t>
            </a:r>
            <a:r>
              <a:rPr lang="en-US" sz="2800" b="1" dirty="0"/>
              <a:t>”</a:t>
            </a:r>
            <a:r>
              <a:rPr lang="en-US" sz="2800" dirty="0"/>
              <a:t>) in a given hour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96" y="586794"/>
            <a:ext cx="4167389" cy="148670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4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654"/>
    </mc:Choice>
    <mc:Fallback>
      <p:transition spd="slow" advTm="152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Fetal monitoring tests can provide more objective information about</a:t>
            </a:r>
          </a:p>
          <a:p>
            <a:r>
              <a:rPr lang="en-US" sz="2800" dirty="0"/>
              <a:t>fetal well-being. These tests include the </a:t>
            </a:r>
            <a:r>
              <a:rPr lang="en-US" sz="2800" b="1" dirty="0" err="1"/>
              <a:t>nonstress</a:t>
            </a:r>
            <a:r>
              <a:rPr lang="en-US" sz="2800" b="1" dirty="0"/>
              <a:t> test </a:t>
            </a:r>
            <a:r>
              <a:rPr lang="en-US" sz="2800" dirty="0"/>
              <a:t>(</a:t>
            </a:r>
            <a:r>
              <a:rPr lang="en-US" sz="2800" b="1" dirty="0"/>
              <a:t>NST</a:t>
            </a:r>
            <a:r>
              <a:rPr lang="en-US" sz="2800" dirty="0" smtClean="0"/>
              <a:t>), 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contraction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stress test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CST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) </a:t>
            </a:r>
            <a:r>
              <a:rPr lang="en-US" sz="2800" dirty="0"/>
              <a:t>(called the </a:t>
            </a:r>
            <a:r>
              <a:rPr lang="en-US" sz="2800" i="1" dirty="0"/>
              <a:t>oxytocin challenge test </a:t>
            </a:r>
            <a:r>
              <a:rPr lang="en-US" sz="2800" dirty="0"/>
              <a:t>[</a:t>
            </a:r>
            <a:r>
              <a:rPr lang="en-US" sz="2800" i="1" dirty="0"/>
              <a:t>OCT</a:t>
            </a:r>
            <a:r>
              <a:rPr lang="en-US" sz="2800" dirty="0"/>
              <a:t>] </a:t>
            </a:r>
            <a:r>
              <a:rPr lang="en-US" sz="2800" dirty="0" smtClean="0"/>
              <a:t>if oxytocin </a:t>
            </a:r>
            <a:r>
              <a:rPr lang="en-US" sz="2800" dirty="0"/>
              <a:t>is used), </a:t>
            </a:r>
            <a:r>
              <a:rPr lang="en-US" sz="2800" b="1" dirty="0"/>
              <a:t>biophysical profile (BPP)</a:t>
            </a:r>
            <a:r>
              <a:rPr lang="en-US" sz="2800" dirty="0"/>
              <a:t>, and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ultrasonography 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of umbilical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artery </a:t>
            </a:r>
            <a:r>
              <a:rPr lang="en-US" sz="2800" b="1" dirty="0"/>
              <a:t>blood flow velocity </a:t>
            </a:r>
            <a:r>
              <a:rPr lang="en-US" sz="2800" dirty="0"/>
              <a:t>(also known as umbilical artery</a:t>
            </a:r>
          </a:p>
          <a:p>
            <a:r>
              <a:rPr lang="en-US" sz="2800" dirty="0"/>
              <a:t>Doppler </a:t>
            </a:r>
            <a:r>
              <a:rPr lang="en-US" sz="2800" dirty="0" err="1"/>
              <a:t>velocimetry</a:t>
            </a:r>
            <a:r>
              <a:rPr lang="en-US" sz="2800" dirty="0"/>
              <a:t>).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32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38"/>
    </mc:Choice>
    <mc:Fallback>
      <p:transition spd="slow" advTm="130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0762" y="1416676"/>
            <a:ext cx="10161430" cy="530609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60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29"/>
    </mc:Choice>
    <mc:Fallback>
      <p:transition spd="slow" advTm="172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04553" y="1834166"/>
            <a:ext cx="8834906" cy="47211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83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085"/>
    </mc:Choice>
    <mc:Fallback>
      <p:transition spd="slow" advTm="93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Nonstress</a:t>
            </a:r>
            <a:r>
              <a:rPr lang="en-US" b="1" dirty="0"/>
              <a:t>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The NST measures the fetal heart rate, patterns, and accelerations, </a:t>
            </a:r>
            <a:r>
              <a:rPr lang="en-US" sz="3200" dirty="0" smtClean="0"/>
              <a:t>which are </a:t>
            </a:r>
            <a:r>
              <a:rPr lang="en-US" sz="3200" dirty="0"/>
              <a:t>monitored with an external transducer for at least 20 minutes. </a:t>
            </a:r>
            <a:r>
              <a:rPr lang="en-US" sz="3200" dirty="0" smtClean="0"/>
              <a:t>The patient </a:t>
            </a:r>
            <a:r>
              <a:rPr lang="en-US" sz="3200" dirty="0"/>
              <a:t>may also be asked to note fetal movement, usually </a:t>
            </a:r>
            <a:r>
              <a:rPr lang="en-US" sz="3200" dirty="0" smtClean="0"/>
              <a:t>accomplished by </a:t>
            </a:r>
            <a:r>
              <a:rPr lang="en-US" sz="3200" dirty="0"/>
              <a:t>pressing a button on the fetal monitor, which causes a notation on </a:t>
            </a:r>
            <a:r>
              <a:rPr lang="en-US" sz="3200" dirty="0" smtClean="0"/>
              <a:t>the monitor </a:t>
            </a:r>
            <a:r>
              <a:rPr lang="en-US" sz="3200" dirty="0"/>
              <a:t>strip. The tracing is observed for fetal heart rate </a:t>
            </a:r>
            <a:r>
              <a:rPr lang="en-US" sz="3200" dirty="0" smtClean="0"/>
              <a:t>accelerations.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9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991"/>
    </mc:Choice>
    <mc:Fallback>
      <p:transition spd="slow" advTm="143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 nonreactive (</a:t>
            </a:r>
            <a:r>
              <a:rPr lang="en-US" sz="3200" dirty="0" err="1" smtClean="0"/>
              <a:t>nonreassuring</a:t>
            </a:r>
            <a:r>
              <a:rPr lang="en-US" sz="3200" dirty="0" smtClean="0"/>
              <a:t>) tracing </a:t>
            </a:r>
            <a:r>
              <a:rPr lang="en-US" sz="3200" dirty="0"/>
              <a:t>is one without sufficient heart rate accelerations in a </a:t>
            </a:r>
            <a:r>
              <a:rPr lang="en-US" sz="3200" dirty="0" smtClean="0"/>
              <a:t>40-minute period</a:t>
            </a:r>
            <a:r>
              <a:rPr lang="en-US" sz="3200" dirty="0"/>
              <a:t>. A nonreactive NST should be followed with further </a:t>
            </a:r>
            <a:r>
              <a:rPr lang="en-US" sz="3200" dirty="0" smtClean="0"/>
              <a:t>fetal assessment</a:t>
            </a:r>
            <a:r>
              <a:rPr lang="en-US" sz="3200" dirty="0"/>
              <a:t>.</a:t>
            </a:r>
          </a:p>
          <a:p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9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19"/>
    </mc:Choice>
    <mc:Fallback>
      <p:transition spd="slow" advTm="80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7882" y="1287887"/>
            <a:ext cx="9440214" cy="55701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8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143"/>
    </mc:Choice>
    <mc:Fallback>
      <p:transition spd="slow" advTm="23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Contraction Stress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Whereas the 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</a:rPr>
              <a:t>NST</a:t>
            </a:r>
            <a:r>
              <a:rPr lang="en-US" sz="3200" dirty="0"/>
              <a:t> evaluates the fetal heart rate response to fetal </a:t>
            </a:r>
            <a:r>
              <a:rPr lang="en-US" sz="3200" dirty="0" smtClean="0"/>
              <a:t>activity, the 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</a:rPr>
              <a:t>CST</a:t>
            </a:r>
            <a:r>
              <a:rPr lang="en-US" sz="3200" dirty="0"/>
              <a:t> measures the response of the fetal heart rate to the stress of </a:t>
            </a:r>
            <a:r>
              <a:rPr lang="en-US" sz="3200" dirty="0" smtClean="0"/>
              <a:t>a uterine </a:t>
            </a:r>
            <a:r>
              <a:rPr lang="en-US" sz="3200" dirty="0"/>
              <a:t>contraction. During a uterine contraction,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</a:rPr>
              <a:t>uteroplacental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</a:rPr>
              <a:t> blood </a:t>
            </a:r>
            <a:r>
              <a:rPr lang="en-US" sz="3200" dirty="0" smtClean="0">
                <a:solidFill>
                  <a:schemeClr val="accent4">
                    <a:lumMod val="50000"/>
                  </a:schemeClr>
                </a:solidFill>
              </a:rPr>
              <a:t>flow is 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</a:rPr>
              <a:t>temporarily reduced </a:t>
            </a:r>
            <a:r>
              <a:rPr lang="en-US" sz="3200" dirty="0"/>
              <a:t>by the contracting myometrium.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7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24"/>
    </mc:Choice>
    <mc:Fallback>
      <p:transition spd="slow" advTm="65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116</TotalTime>
  <Words>590</Words>
  <Application>Microsoft Office PowerPoint</Application>
  <PresentationFormat>Widescreen</PresentationFormat>
  <Paragraphs>21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Trebuchet MS</vt:lpstr>
      <vt:lpstr>Berlin</vt:lpstr>
      <vt:lpstr>Assessment of Fetal Well-Being</vt:lpstr>
      <vt:lpstr>PowerPoint Presentation</vt:lpstr>
      <vt:lpstr>PowerPoint Presentation</vt:lpstr>
      <vt:lpstr>PowerPoint Presentation</vt:lpstr>
      <vt:lpstr>PowerPoint Presentation</vt:lpstr>
      <vt:lpstr>Nonstress Test</vt:lpstr>
      <vt:lpstr>PowerPoint Presentation</vt:lpstr>
      <vt:lpstr>PowerPoint Presentation</vt:lpstr>
      <vt:lpstr>Contraction Stress Test</vt:lpstr>
      <vt:lpstr>PowerPoint Presentation</vt:lpstr>
      <vt:lpstr>PowerPoint Presentation</vt:lpstr>
      <vt:lpstr>Biophysical Profile</vt:lpstr>
      <vt:lpstr>PowerPoint Presentation</vt:lpstr>
      <vt:lpstr>Doppler Ultrasound of Umbilical Artery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of Fetal Well-Being</dc:title>
  <dc:creator>ppooransari</dc:creator>
  <cp:lastModifiedBy>ppooransari</cp:lastModifiedBy>
  <cp:revision>17</cp:revision>
  <dcterms:created xsi:type="dcterms:W3CDTF">2020-05-08T17:32:40Z</dcterms:created>
  <dcterms:modified xsi:type="dcterms:W3CDTF">2020-05-08T19:28:41Z</dcterms:modified>
</cp:coreProperties>
</file>