
<file path=[Content_Types].xml><?xml version="1.0" encoding="utf-8"?>
<Types xmlns="http://schemas.openxmlformats.org/package/2006/content-types">
  <Default Extension="png" ContentType="image/png"/>
  <Default Extension="wma" ContentType="audio/x-ms-wma"/>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1" r:id="rId27"/>
    <p:sldId id="283" r:id="rId28"/>
    <p:sldId id="284" r:id="rId29"/>
    <p:sldId id="285" r:id="rId30"/>
    <p:sldId id="286" r:id="rId31"/>
    <p:sldId id="287" r:id="rId32"/>
    <p:sldId id="288"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6" r:id="rId49"/>
    <p:sldId id="307" r:id="rId50"/>
    <p:sldId id="305" r:id="rId51"/>
    <p:sldId id="308" r:id="rId52"/>
    <p:sldId id="309" r:id="rId53"/>
    <p:sldId id="310" r:id="rId54"/>
    <p:sldId id="311" r:id="rId55"/>
    <p:sldId id="312" r:id="rId56"/>
    <p:sldId id="313" r:id="rId57"/>
    <p:sldId id="316" r:id="rId58"/>
    <p:sldId id="317" r:id="rId59"/>
    <p:sldId id="318" r:id="rId60"/>
    <p:sldId id="319" r:id="rId61"/>
    <p:sldId id="320" r:id="rId62"/>
    <p:sldId id="321" r:id="rId63"/>
    <p:sldId id="322" r:id="rId64"/>
    <p:sldId id="323" r:id="rId65"/>
    <p:sldId id="324" r:id="rId66"/>
    <p:sldId id="325" r:id="rId67"/>
    <p:sldId id="326"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5EC762-1252-4300-B509-E3EEA8F8FD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52042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5EC762-1252-4300-B509-E3EEA8F8FD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24863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5EC762-1252-4300-B509-E3EEA8F8FD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161447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5EC762-1252-4300-B509-E3EEA8F8FD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16502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5EC762-1252-4300-B509-E3EEA8F8FD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3743143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5EC762-1252-4300-B509-E3EEA8F8FD9E}"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171766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5EC762-1252-4300-B509-E3EEA8F8FD9E}" type="datetimeFigureOut">
              <a:rPr lang="en-US" smtClean="0"/>
              <a:t>5/1/2020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3283581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5EC762-1252-4300-B509-E3EEA8F8FD9E}" type="datetimeFigureOut">
              <a:rPr lang="en-US" smtClean="0"/>
              <a:t>5/1/2020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1890290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EC762-1252-4300-B509-E3EEA8F8FD9E}" type="datetimeFigureOut">
              <a:rPr lang="en-US" smtClean="0"/>
              <a:t>5/1/2020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143084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5EC762-1252-4300-B509-E3EEA8F8FD9E}"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7327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5EC762-1252-4300-B509-E3EEA8F8FD9E}"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3227C-7087-43E1-B4F7-0862A74B658C}" type="slidenum">
              <a:rPr lang="en-US" smtClean="0"/>
              <a:t>‹#›</a:t>
            </a:fld>
            <a:endParaRPr lang="en-US"/>
          </a:p>
        </p:txBody>
      </p:sp>
    </p:spTree>
    <p:extLst>
      <p:ext uri="{BB962C8B-B14F-4D97-AF65-F5344CB8AC3E}">
        <p14:creationId xmlns:p14="http://schemas.microsoft.com/office/powerpoint/2010/main" val="3110287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EC762-1252-4300-B509-E3EEA8F8FD9E}" type="datetimeFigureOut">
              <a:rPr lang="en-US" smtClean="0"/>
              <a:t>5/1/2020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3227C-7087-43E1-B4F7-0862A74B658C}" type="slidenum">
              <a:rPr lang="en-US" smtClean="0"/>
              <a:t>‹#›</a:t>
            </a:fld>
            <a:endParaRPr lang="en-US"/>
          </a:p>
        </p:txBody>
      </p:sp>
    </p:spTree>
    <p:extLst>
      <p:ext uri="{BB962C8B-B14F-4D97-AF65-F5344CB8AC3E}">
        <p14:creationId xmlns:p14="http://schemas.microsoft.com/office/powerpoint/2010/main" val="3422905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ma"/><Relationship Id="rId1" Type="http://schemas.microsoft.com/office/2007/relationships/media" Target="../media/media52.wma"/><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ma"/><Relationship Id="rId1" Type="http://schemas.microsoft.com/office/2007/relationships/media" Target="../media/media54.wma"/><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ma"/><Relationship Id="rId1" Type="http://schemas.microsoft.com/office/2007/relationships/media" Target="../media/media57.wma"/><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ma"/><Relationship Id="rId1" Type="http://schemas.microsoft.com/office/2007/relationships/media" Target="../media/media60.wma"/><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ma"/><Relationship Id="rId1" Type="http://schemas.microsoft.com/office/2007/relationships/media" Target="../media/media61.wma"/><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ma"/><Relationship Id="rId1" Type="http://schemas.microsoft.com/office/2007/relationships/media" Target="../media/media62.wma"/><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ma"/><Relationship Id="rId1" Type="http://schemas.microsoft.com/office/2007/relationships/media" Target="../media/media63.wma"/><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ma"/><Relationship Id="rId1" Type="http://schemas.microsoft.com/office/2007/relationships/media" Target="../media/media64.wma"/><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ma"/><Relationship Id="rId1" Type="http://schemas.microsoft.com/office/2007/relationships/media" Target="../media/media65.wma"/><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517938"/>
          </a:xfrm>
          <a:solidFill>
            <a:schemeClr val="accent2">
              <a:lumMod val="40000"/>
              <a:lumOff val="60000"/>
            </a:schemeClr>
          </a:solidFill>
        </p:spPr>
        <p:txBody>
          <a:bodyPr>
            <a:normAutofit/>
          </a:bodyPr>
          <a:lstStyle/>
          <a:p>
            <a:r>
              <a:rPr lang="en-US" b="1" i="1" dirty="0" smtClean="0"/>
              <a:t>Cardiovascular and Respiratory Disorders</a:t>
            </a:r>
            <a:endParaRPr lang="en-US" b="1" i="1" dirty="0"/>
          </a:p>
        </p:txBody>
      </p:sp>
      <p:sp>
        <p:nvSpPr>
          <p:cNvPr id="3" name="Subtitle 2"/>
          <p:cNvSpPr>
            <a:spLocks noGrp="1"/>
          </p:cNvSpPr>
          <p:nvPr>
            <p:ph type="subTitle" idx="1"/>
          </p:nvPr>
        </p:nvSpPr>
        <p:spPr>
          <a:xfrm>
            <a:off x="0" y="5257799"/>
            <a:ext cx="9144000" cy="1469451"/>
          </a:xfrm>
        </p:spPr>
        <p:txBody>
          <a:bodyPr>
            <a:noAutofit/>
          </a:bodyPr>
          <a:lstStyle/>
          <a:p>
            <a:r>
              <a:rPr lang="en-US" sz="2800" b="1" i="1" dirty="0" err="1" smtClean="0">
                <a:solidFill>
                  <a:schemeClr val="tx1">
                    <a:lumMod val="95000"/>
                    <a:lumOff val="5000"/>
                  </a:schemeClr>
                </a:solidFill>
              </a:rPr>
              <a:t>Dr.Hajar</a:t>
            </a:r>
            <a:r>
              <a:rPr lang="en-US" sz="2800" b="1" i="1" dirty="0" smtClean="0">
                <a:solidFill>
                  <a:schemeClr val="tx1">
                    <a:lumMod val="95000"/>
                    <a:lumOff val="5000"/>
                  </a:schemeClr>
                </a:solidFill>
              </a:rPr>
              <a:t> </a:t>
            </a:r>
            <a:r>
              <a:rPr lang="en-US" sz="2800" b="1" i="1" dirty="0" err="1" smtClean="0">
                <a:solidFill>
                  <a:schemeClr val="tx1">
                    <a:lumMod val="95000"/>
                    <a:lumOff val="5000"/>
                  </a:schemeClr>
                </a:solidFill>
              </a:rPr>
              <a:t>Abbasi</a:t>
            </a:r>
            <a:r>
              <a:rPr lang="en-US" sz="2800" b="1" i="1" dirty="0" smtClean="0">
                <a:solidFill>
                  <a:schemeClr val="tx1">
                    <a:lumMod val="95000"/>
                    <a:lumOff val="5000"/>
                  </a:schemeClr>
                </a:solidFill>
              </a:rPr>
              <a:t>(OB&amp;GYN surgeon)</a:t>
            </a:r>
          </a:p>
          <a:p>
            <a:r>
              <a:rPr lang="en-US" sz="2800" b="1" i="1" dirty="0" err="1" smtClean="0">
                <a:solidFill>
                  <a:schemeClr val="tx1">
                    <a:lumMod val="95000"/>
                    <a:lumOff val="5000"/>
                  </a:schemeClr>
                </a:solidFill>
              </a:rPr>
              <a:t>Assisstant</a:t>
            </a:r>
            <a:r>
              <a:rPr lang="en-US" sz="2800" b="1" i="1" dirty="0" smtClean="0">
                <a:solidFill>
                  <a:schemeClr val="tx1">
                    <a:lumMod val="95000"/>
                    <a:lumOff val="5000"/>
                  </a:schemeClr>
                </a:solidFill>
              </a:rPr>
              <a:t> Professor of SBMU</a:t>
            </a:r>
          </a:p>
          <a:p>
            <a:r>
              <a:rPr lang="en-US" sz="2800" b="1" i="1" dirty="0" err="1" smtClean="0">
                <a:solidFill>
                  <a:schemeClr val="tx1">
                    <a:lumMod val="95000"/>
                    <a:lumOff val="5000"/>
                  </a:schemeClr>
                </a:solidFill>
              </a:rPr>
              <a:t>Mahdiyeh</a:t>
            </a:r>
            <a:r>
              <a:rPr lang="en-US" sz="2800" b="1" i="1" dirty="0" smtClean="0">
                <a:solidFill>
                  <a:schemeClr val="tx1">
                    <a:lumMod val="95000"/>
                    <a:lumOff val="5000"/>
                  </a:schemeClr>
                </a:solidFill>
              </a:rPr>
              <a:t> Hospital</a:t>
            </a:r>
          </a:p>
          <a:p>
            <a:endParaRPr lang="en-US" sz="2800" b="1" i="1" dirty="0">
              <a:solidFill>
                <a:schemeClr val="tx1">
                  <a:lumMod val="95000"/>
                  <a:lumOff val="5000"/>
                </a:schemeClr>
              </a:solidFill>
            </a:endParaRP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8162"/>
            <a:ext cx="9144000" cy="3729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870808"/>
            <a:ext cx="609600" cy="609600"/>
          </a:xfrm>
          <a:prstGeom prst="rect">
            <a:avLst/>
          </a:prstGeom>
        </p:spPr>
      </p:pic>
    </p:spTree>
    <p:extLst>
      <p:ext uri="{BB962C8B-B14F-4D97-AF65-F5344CB8AC3E}">
        <p14:creationId xmlns:p14="http://schemas.microsoft.com/office/powerpoint/2010/main" val="3321843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a:solidFill>
            <a:schemeClr val="accent4">
              <a:lumMod val="40000"/>
              <a:lumOff val="60000"/>
            </a:schemeClr>
          </a:solidFill>
        </p:spPr>
        <p:txBody>
          <a:bodyPr/>
          <a:lstStyle/>
          <a:p>
            <a:pPr algn="l"/>
            <a:r>
              <a:rPr lang="en-US" b="1" i="1" dirty="0" smtClean="0"/>
              <a:t>Preeclampsia</a:t>
            </a:r>
            <a:endParaRPr lang="en-US" b="1" i="1" dirty="0"/>
          </a:p>
        </p:txBody>
      </p:sp>
      <p:sp>
        <p:nvSpPr>
          <p:cNvPr id="3" name="Content Placeholder 2"/>
          <p:cNvSpPr>
            <a:spLocks noGrp="1"/>
          </p:cNvSpPr>
          <p:nvPr>
            <p:ph idx="1"/>
          </p:nvPr>
        </p:nvSpPr>
        <p:spPr/>
        <p:txBody>
          <a:bodyPr>
            <a:normAutofit/>
          </a:bodyPr>
          <a:lstStyle/>
          <a:p>
            <a:r>
              <a:rPr lang="en-US" sz="2800" i="1" dirty="0"/>
              <a:t>Preeclampsia is the development of hypertension with proteinuria </a:t>
            </a:r>
            <a:r>
              <a:rPr lang="en-US" sz="2800" i="1" dirty="0">
                <a:solidFill>
                  <a:srgbClr val="FF0000"/>
                </a:solidFill>
              </a:rPr>
              <a:t>after </a:t>
            </a:r>
            <a:r>
              <a:rPr lang="en-US" sz="2800" i="1" dirty="0" smtClean="0">
                <a:solidFill>
                  <a:srgbClr val="FF0000"/>
                </a:solidFill>
              </a:rPr>
              <a:t>20 weeks </a:t>
            </a:r>
            <a:r>
              <a:rPr lang="en-US" sz="2800" i="1" dirty="0"/>
              <a:t>of gestation</a:t>
            </a:r>
            <a:r>
              <a:rPr lang="en-US" sz="2800" i="1" dirty="0" smtClean="0"/>
              <a:t>.</a:t>
            </a:r>
          </a:p>
          <a:p>
            <a:r>
              <a:rPr lang="en-US" sz="2800" i="1" dirty="0" smtClean="0"/>
              <a:t> </a:t>
            </a:r>
            <a:r>
              <a:rPr lang="en-US" sz="2800" i="1" dirty="0"/>
              <a:t>Edema is typically present with the development </a:t>
            </a:r>
            <a:r>
              <a:rPr lang="en-US" sz="2800" i="1" dirty="0" smtClean="0"/>
              <a:t>of preeclampsia but is not useful as a diagnostic criterion insofar as some degree of edema is common in normal pregnancy. </a:t>
            </a:r>
          </a:p>
          <a:p>
            <a:r>
              <a:rPr lang="en-US" sz="2800" i="1" dirty="0" smtClean="0"/>
              <a:t>This condition can occur earlier in the presence of gestational trophoblastic disease.</a:t>
            </a:r>
            <a:endParaRPr lang="en-US" sz="2800" i="1" dirty="0"/>
          </a:p>
        </p:txBody>
      </p:sp>
      <p:pic>
        <p:nvPicPr>
          <p:cNvPr id="4"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1143000"/>
            <a:ext cx="609600" cy="609600"/>
          </a:xfrm>
          <a:prstGeom prst="rect">
            <a:avLst/>
          </a:prstGeom>
        </p:spPr>
      </p:pic>
    </p:spTree>
    <p:extLst>
      <p:ext uri="{BB962C8B-B14F-4D97-AF65-F5344CB8AC3E}">
        <p14:creationId xmlns:p14="http://schemas.microsoft.com/office/powerpoint/2010/main" val="489738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88392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206968"/>
            <a:ext cx="609600" cy="609600"/>
          </a:xfrm>
          <a:prstGeom prst="rect">
            <a:avLst/>
          </a:prstGeom>
        </p:spPr>
      </p:pic>
    </p:spTree>
    <p:extLst>
      <p:ext uri="{BB962C8B-B14F-4D97-AF65-F5344CB8AC3E}">
        <p14:creationId xmlns:p14="http://schemas.microsoft.com/office/powerpoint/2010/main" val="282994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792162"/>
          </a:xfrm>
        </p:spPr>
        <p:txBody>
          <a:bodyPr>
            <a:normAutofit/>
          </a:bodyPr>
          <a:lstStyle/>
          <a:p>
            <a:r>
              <a:rPr lang="en-US" sz="3200" b="1" i="1" dirty="0"/>
              <a:t>The criteria for the diagnosis of preeclampsia</a:t>
            </a:r>
          </a:p>
        </p:txBody>
      </p:sp>
      <p:sp>
        <p:nvSpPr>
          <p:cNvPr id="3" name="Content Placeholder 2"/>
          <p:cNvSpPr>
            <a:spLocks noGrp="1"/>
          </p:cNvSpPr>
          <p:nvPr>
            <p:ph idx="1"/>
          </p:nvPr>
        </p:nvSpPr>
        <p:spPr>
          <a:xfrm>
            <a:off x="152400" y="1905001"/>
            <a:ext cx="9144000" cy="3200400"/>
          </a:xfrm>
        </p:spPr>
        <p:txBody>
          <a:bodyPr>
            <a:normAutofit/>
          </a:bodyPr>
          <a:lstStyle/>
          <a:p>
            <a:pPr marL="0" indent="0">
              <a:buNone/>
            </a:pPr>
            <a:r>
              <a:rPr lang="en-US" sz="2800" i="1" dirty="0"/>
              <a:t>• Blood pressure of ≥</a:t>
            </a:r>
            <a:r>
              <a:rPr lang="en-US" sz="2800" i="1" dirty="0" smtClean="0"/>
              <a:t>140  </a:t>
            </a:r>
            <a:r>
              <a:rPr lang="en-US" sz="2800" i="1" dirty="0"/>
              <a:t>systolic or ≥</a:t>
            </a:r>
            <a:r>
              <a:rPr lang="en-US" sz="2800" i="1" dirty="0" smtClean="0"/>
              <a:t>90 diastolic that occurs </a:t>
            </a:r>
            <a:r>
              <a:rPr lang="en-US" sz="2800" i="1" dirty="0"/>
              <a:t>after 20 weeks of gestation in a woman with previously </a:t>
            </a:r>
            <a:r>
              <a:rPr lang="en-US" sz="2800" i="1" dirty="0" smtClean="0"/>
              <a:t>normal blood </a:t>
            </a:r>
            <a:r>
              <a:rPr lang="en-US" sz="2800" i="1" dirty="0"/>
              <a:t>pressure</a:t>
            </a:r>
          </a:p>
          <a:p>
            <a:pPr marL="0" indent="0">
              <a:buNone/>
            </a:pPr>
            <a:r>
              <a:rPr lang="en-US" sz="2800" i="1" dirty="0"/>
              <a:t>• </a:t>
            </a:r>
            <a:r>
              <a:rPr lang="en-US" sz="2800" i="1" dirty="0" smtClean="0"/>
              <a:t>Proteinuria(urinary </a:t>
            </a:r>
            <a:r>
              <a:rPr lang="en-US" sz="2800" i="1" dirty="0"/>
              <a:t>excretion of 0.3 g protein or higher in </a:t>
            </a:r>
            <a:r>
              <a:rPr lang="en-US" sz="2800" i="1" dirty="0" smtClean="0"/>
              <a:t>a 24-hour </a:t>
            </a:r>
            <a:r>
              <a:rPr lang="en-US" sz="2800" i="1" dirty="0"/>
              <a:t>urine </a:t>
            </a:r>
            <a:r>
              <a:rPr lang="en-US" sz="2800" i="1" dirty="0" smtClean="0"/>
              <a:t>specimen)</a:t>
            </a:r>
            <a:endParaRPr lang="en-US" sz="2800" i="1" dirty="0"/>
          </a:p>
        </p:txBody>
      </p:sp>
      <p:pic>
        <p:nvPicPr>
          <p:cNvPr id="4"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400" y="1066800"/>
            <a:ext cx="609600" cy="609600"/>
          </a:xfrm>
          <a:prstGeom prst="rect">
            <a:avLst/>
          </a:prstGeom>
        </p:spPr>
      </p:pic>
    </p:spTree>
    <p:extLst>
      <p:ext uri="{BB962C8B-B14F-4D97-AF65-F5344CB8AC3E}">
        <p14:creationId xmlns:p14="http://schemas.microsoft.com/office/powerpoint/2010/main" val="2376171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a:t>Severe preeclampsia is characterized by one or more of the following:</a:t>
            </a:r>
          </a:p>
        </p:txBody>
      </p:sp>
      <p:sp>
        <p:nvSpPr>
          <p:cNvPr id="3" name="Content Placeholder 2"/>
          <p:cNvSpPr>
            <a:spLocks noGrp="1"/>
          </p:cNvSpPr>
          <p:nvPr>
            <p:ph idx="1"/>
          </p:nvPr>
        </p:nvSpPr>
        <p:spPr>
          <a:xfrm>
            <a:off x="0" y="1600200"/>
            <a:ext cx="9144000" cy="5105400"/>
          </a:xfrm>
        </p:spPr>
        <p:txBody>
          <a:bodyPr>
            <a:normAutofit fontScale="70000" lnSpcReduction="20000"/>
          </a:bodyPr>
          <a:lstStyle/>
          <a:p>
            <a:r>
              <a:rPr lang="en-US" dirty="0"/>
              <a:t>Blood pressure ≥</a:t>
            </a:r>
            <a:r>
              <a:rPr lang="en-US" dirty="0" smtClean="0"/>
              <a:t>160 </a:t>
            </a:r>
            <a:r>
              <a:rPr lang="en-US" dirty="0"/>
              <a:t>systolic or ≥110  </a:t>
            </a:r>
            <a:r>
              <a:rPr lang="en-US" dirty="0" smtClean="0"/>
              <a:t>diastolic </a:t>
            </a:r>
            <a:r>
              <a:rPr lang="en-US" dirty="0"/>
              <a:t>on </a:t>
            </a:r>
            <a:r>
              <a:rPr lang="en-US" dirty="0" smtClean="0"/>
              <a:t>two occasions </a:t>
            </a:r>
            <a:r>
              <a:rPr lang="en-US" dirty="0"/>
              <a:t>at least 4 hours apart while the patient is on bed </a:t>
            </a:r>
            <a:r>
              <a:rPr lang="en-US" dirty="0" smtClean="0"/>
              <a:t>rest (severely </a:t>
            </a:r>
            <a:r>
              <a:rPr lang="en-US" dirty="0"/>
              <a:t>elevated blood pressure that persists beyond 15 </a:t>
            </a:r>
            <a:r>
              <a:rPr lang="en-US" dirty="0" smtClean="0"/>
              <a:t>minutes should </a:t>
            </a:r>
            <a:r>
              <a:rPr lang="en-US" dirty="0"/>
              <a:t>be treated, not waiting for 4 hours to make diagnosis)</a:t>
            </a:r>
          </a:p>
          <a:p>
            <a:r>
              <a:rPr lang="en-US" dirty="0"/>
              <a:t>Progressive renal </a:t>
            </a:r>
            <a:r>
              <a:rPr lang="en-US" dirty="0" smtClean="0"/>
              <a:t>insufficiency(serum Cr </a:t>
            </a:r>
            <a:r>
              <a:rPr lang="en-US" dirty="0"/>
              <a:t>&gt;1.1 mg/dl </a:t>
            </a:r>
            <a:r>
              <a:rPr lang="en-US" dirty="0" smtClean="0"/>
              <a:t>or doubling of Cr)</a:t>
            </a:r>
            <a:endParaRPr lang="en-US" dirty="0"/>
          </a:p>
          <a:p>
            <a:r>
              <a:rPr lang="en-US" dirty="0"/>
              <a:t>Cerebral or visual disturbances such as headache and </a:t>
            </a:r>
            <a:r>
              <a:rPr lang="en-US" dirty="0" smtClean="0"/>
              <a:t>scotomata (“</a:t>
            </a:r>
            <a:r>
              <a:rPr lang="en-US" dirty="0"/>
              <a:t>spots” before the eyes)</a:t>
            </a:r>
          </a:p>
          <a:p>
            <a:r>
              <a:rPr lang="en-US" dirty="0"/>
              <a:t>Pulmonary edema</a:t>
            </a:r>
          </a:p>
          <a:p>
            <a:r>
              <a:rPr lang="en-US" dirty="0"/>
              <a:t>Epigastric or right-upper-quadrant (RUQ) pain (probably caused </a:t>
            </a:r>
            <a:r>
              <a:rPr lang="en-US" dirty="0" smtClean="0"/>
              <a:t>by </a:t>
            </a:r>
            <a:r>
              <a:rPr lang="en-US" dirty="0" err="1" smtClean="0"/>
              <a:t>subcapsular</a:t>
            </a:r>
            <a:r>
              <a:rPr lang="en-US" dirty="0" smtClean="0"/>
              <a:t> </a:t>
            </a:r>
            <a:r>
              <a:rPr lang="en-US" dirty="0"/>
              <a:t>hepatic hemorrhage or stretching of Glisson </a:t>
            </a:r>
            <a:r>
              <a:rPr lang="en-US" dirty="0" smtClean="0"/>
              <a:t>capsule with </a:t>
            </a:r>
            <a:r>
              <a:rPr lang="en-US" dirty="0"/>
              <a:t>hepatocellular edema)</a:t>
            </a:r>
          </a:p>
          <a:p>
            <a:r>
              <a:rPr lang="en-US" dirty="0"/>
              <a:t>Evidence of hepatic dysfunction (elevated serum transaminase </a:t>
            </a:r>
            <a:r>
              <a:rPr lang="en-US" dirty="0" smtClean="0"/>
              <a:t>levels more </a:t>
            </a:r>
            <a:r>
              <a:rPr lang="en-US" dirty="0"/>
              <a:t>than two times normal)</a:t>
            </a:r>
          </a:p>
          <a:p>
            <a:r>
              <a:rPr lang="en-US" dirty="0"/>
              <a:t>Thrombocytopenia </a:t>
            </a:r>
            <a:r>
              <a:rPr lang="en-US" dirty="0" smtClean="0"/>
              <a:t>(PLT </a:t>
            </a:r>
            <a:r>
              <a:rPr lang="en-US" dirty="0"/>
              <a:t>&lt;100,000/microliter)</a:t>
            </a:r>
          </a:p>
        </p:txBody>
      </p:sp>
      <p:pic>
        <p:nvPicPr>
          <p:cNvPr id="4"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986051"/>
            <a:ext cx="609600" cy="609600"/>
          </a:xfrm>
          <a:prstGeom prst="rect">
            <a:avLst/>
          </a:prstGeom>
        </p:spPr>
      </p:pic>
    </p:spTree>
    <p:extLst>
      <p:ext uri="{BB962C8B-B14F-4D97-AF65-F5344CB8AC3E}">
        <p14:creationId xmlns:p14="http://schemas.microsoft.com/office/powerpoint/2010/main" val="1310682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a:solidFill>
            <a:schemeClr val="accent4">
              <a:lumMod val="60000"/>
              <a:lumOff val="40000"/>
            </a:schemeClr>
          </a:solidFill>
        </p:spPr>
        <p:txBody>
          <a:bodyPr/>
          <a:lstStyle/>
          <a:p>
            <a:r>
              <a:rPr lang="en-US" b="1" i="1" dirty="0"/>
              <a:t>Eclampsia</a:t>
            </a:r>
          </a:p>
        </p:txBody>
      </p:sp>
      <p:sp>
        <p:nvSpPr>
          <p:cNvPr id="3" name="Content Placeholder 2"/>
          <p:cNvSpPr>
            <a:spLocks noGrp="1"/>
          </p:cNvSpPr>
          <p:nvPr>
            <p:ph idx="1"/>
          </p:nvPr>
        </p:nvSpPr>
        <p:spPr/>
        <p:txBody>
          <a:bodyPr>
            <a:normAutofit/>
          </a:bodyPr>
          <a:lstStyle/>
          <a:p>
            <a:r>
              <a:rPr lang="en-US" sz="2800" i="1" dirty="0"/>
              <a:t>Eclampsia is the additional presence of convulsions (grand mal or </a:t>
            </a:r>
            <a:r>
              <a:rPr lang="en-US" sz="2800" i="1" dirty="0" smtClean="0"/>
              <a:t>tonic–</a:t>
            </a:r>
            <a:r>
              <a:rPr lang="en-US" sz="2800" i="1" dirty="0" err="1" smtClean="0"/>
              <a:t>clonic</a:t>
            </a:r>
            <a:r>
              <a:rPr lang="en-US" sz="2800" i="1" dirty="0" smtClean="0"/>
              <a:t> </a:t>
            </a:r>
            <a:r>
              <a:rPr lang="en-US" sz="2800" i="1" dirty="0"/>
              <a:t>seizures) in a woman with preeclampsia that is not explained by </a:t>
            </a:r>
            <a:r>
              <a:rPr lang="en-US" sz="2800" i="1" dirty="0" smtClean="0"/>
              <a:t>a neurologic </a:t>
            </a:r>
            <a:r>
              <a:rPr lang="en-US" sz="2800" i="1" dirty="0"/>
              <a:t>disorder</a:t>
            </a:r>
            <a:r>
              <a:rPr lang="en-US" sz="2800" i="1" dirty="0" smtClean="0"/>
              <a:t>.</a:t>
            </a:r>
          </a:p>
          <a:p>
            <a:r>
              <a:rPr lang="en-US" sz="2800" i="1" dirty="0" smtClean="0"/>
              <a:t> </a:t>
            </a:r>
            <a:r>
              <a:rPr lang="en-US" sz="2800" i="1" dirty="0"/>
              <a:t>Eclampsia occurs in 0.5% to 4% of patients </a:t>
            </a:r>
            <a:r>
              <a:rPr lang="en-US" sz="2800" i="1" dirty="0" smtClean="0"/>
              <a:t>with preeclampsia</a:t>
            </a:r>
            <a:r>
              <a:rPr lang="en-US" sz="2800" i="1" dirty="0"/>
              <a:t>.</a:t>
            </a:r>
          </a:p>
          <a:p>
            <a:r>
              <a:rPr lang="en-US" sz="2800" i="1" dirty="0"/>
              <a:t>Most cases of eclampsia occur prior to or within 24 hours of </a:t>
            </a:r>
            <a:r>
              <a:rPr lang="en-US" sz="2800" i="1" dirty="0" smtClean="0"/>
              <a:t>delivery, but </a:t>
            </a:r>
            <a:r>
              <a:rPr lang="en-US" sz="2800" i="1" dirty="0"/>
              <a:t>up to 10% of cases are diagnosed between 2 and 10 days postpartum.</a:t>
            </a:r>
          </a:p>
        </p:txBody>
      </p:sp>
      <p:pic>
        <p:nvPicPr>
          <p:cNvPr id="4" nam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1066800"/>
            <a:ext cx="609600" cy="609600"/>
          </a:xfrm>
          <a:prstGeom prst="rect">
            <a:avLst/>
          </a:prstGeom>
        </p:spPr>
      </p:pic>
    </p:spTree>
    <p:extLst>
      <p:ext uri="{BB962C8B-B14F-4D97-AF65-F5344CB8AC3E}">
        <p14:creationId xmlns:p14="http://schemas.microsoft.com/office/powerpoint/2010/main" val="136508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a:solidFill>
            <a:schemeClr val="accent4">
              <a:lumMod val="60000"/>
              <a:lumOff val="40000"/>
            </a:schemeClr>
          </a:solidFill>
        </p:spPr>
        <p:txBody>
          <a:bodyPr>
            <a:normAutofit/>
          </a:bodyPr>
          <a:lstStyle/>
          <a:p>
            <a:r>
              <a:rPr lang="en-US" b="1" i="1" dirty="0"/>
              <a:t>HELLP Syndrome</a:t>
            </a:r>
          </a:p>
        </p:txBody>
      </p:sp>
      <p:sp>
        <p:nvSpPr>
          <p:cNvPr id="3" name="Content Placeholder 2"/>
          <p:cNvSpPr>
            <a:spLocks noGrp="1"/>
          </p:cNvSpPr>
          <p:nvPr>
            <p:ph idx="1"/>
          </p:nvPr>
        </p:nvSpPr>
        <p:spPr>
          <a:xfrm>
            <a:off x="457200" y="2209800"/>
            <a:ext cx="8229600" cy="3916363"/>
          </a:xfrm>
        </p:spPr>
        <p:txBody>
          <a:bodyPr>
            <a:normAutofit/>
          </a:bodyPr>
          <a:lstStyle/>
          <a:p>
            <a:r>
              <a:rPr lang="en-US" sz="2800" i="1" dirty="0"/>
              <a:t>HELLP syndrome is the presence of hemolysis, elevated liver </a:t>
            </a:r>
            <a:r>
              <a:rPr lang="en-US" sz="2800" i="1" dirty="0" err="1" smtClean="0"/>
              <a:t>enzymes,and</a:t>
            </a:r>
            <a:r>
              <a:rPr lang="en-US" sz="2800" i="1" dirty="0" smtClean="0"/>
              <a:t> </a:t>
            </a:r>
            <a:r>
              <a:rPr lang="en-US" sz="2800" i="1" dirty="0"/>
              <a:t>low platelet count</a:t>
            </a:r>
            <a:r>
              <a:rPr lang="en-US" sz="2800" i="1" dirty="0" smtClean="0"/>
              <a:t>.</a:t>
            </a:r>
          </a:p>
          <a:p>
            <a:pPr marL="0" indent="0">
              <a:buNone/>
            </a:pPr>
            <a:endParaRPr lang="en-US" sz="2800" i="1" dirty="0" smtClean="0"/>
          </a:p>
          <a:p>
            <a:r>
              <a:rPr lang="en-US" sz="2800" i="1" dirty="0" smtClean="0"/>
              <a:t> </a:t>
            </a:r>
            <a:r>
              <a:rPr lang="en-US" sz="2800" i="1" dirty="0"/>
              <a:t>HELLP syndrome is an indication for delivery </a:t>
            </a:r>
            <a:r>
              <a:rPr lang="en-US" sz="2800" i="1" dirty="0" smtClean="0"/>
              <a:t>to avoid </a:t>
            </a:r>
            <a:r>
              <a:rPr lang="en-US" sz="2800" i="1" dirty="0"/>
              <a:t>jeopardizing the health of the woman.</a:t>
            </a:r>
          </a:p>
        </p:txBody>
      </p:sp>
      <p:pic>
        <p:nvPicPr>
          <p:cNvPr id="4"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1148687"/>
            <a:ext cx="609600" cy="609600"/>
          </a:xfrm>
          <a:prstGeom prst="rect">
            <a:avLst/>
          </a:prstGeom>
        </p:spPr>
      </p:pic>
    </p:spTree>
    <p:extLst>
      <p:ext uri="{BB962C8B-B14F-4D97-AF65-F5344CB8AC3E}">
        <p14:creationId xmlns:p14="http://schemas.microsoft.com/office/powerpoint/2010/main" val="2066199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81000"/>
            <a:ext cx="9144000" cy="6248400"/>
          </a:xfrm>
        </p:spPr>
        <p:txBody>
          <a:bodyPr>
            <a:noAutofit/>
          </a:bodyPr>
          <a:lstStyle/>
          <a:p>
            <a:r>
              <a:rPr lang="en-US" sz="2800" i="1" dirty="0"/>
              <a:t>Women with </a:t>
            </a:r>
            <a:r>
              <a:rPr lang="en-US" sz="2800" i="1" dirty="0" smtClean="0"/>
              <a:t>HELLP syndrome </a:t>
            </a:r>
            <a:r>
              <a:rPr lang="en-US" sz="2800" i="1" dirty="0"/>
              <a:t>who are less than 34 </a:t>
            </a:r>
            <a:r>
              <a:rPr lang="en-US" sz="2800" i="1" dirty="0" smtClean="0"/>
              <a:t>0/7W should receive corticosteroids </a:t>
            </a:r>
            <a:r>
              <a:rPr lang="en-US" sz="2800" i="1" dirty="0"/>
              <a:t>for fetal benefit. If maternal labs do not continue to </a:t>
            </a:r>
            <a:r>
              <a:rPr lang="en-US" sz="2800" i="1" dirty="0" smtClean="0"/>
              <a:t>worsen or </a:t>
            </a:r>
            <a:r>
              <a:rPr lang="en-US" sz="2800" i="1" dirty="0"/>
              <a:t>the fetal status does not deteriorate, then an attempt to delay delivery </a:t>
            </a:r>
            <a:r>
              <a:rPr lang="en-US" sz="2800" i="1" dirty="0" smtClean="0"/>
              <a:t>for 24 </a:t>
            </a:r>
            <a:r>
              <a:rPr lang="en-US" sz="2800" i="1" dirty="0"/>
              <a:t>to 48 hours to complete the corticosteroid course is reasonable. </a:t>
            </a:r>
            <a:endParaRPr lang="en-US" sz="2800" i="1" dirty="0" smtClean="0"/>
          </a:p>
          <a:p>
            <a:r>
              <a:rPr lang="en-US" sz="2800" i="1" dirty="0" smtClean="0"/>
              <a:t>HELLP syndrome </a:t>
            </a:r>
            <a:r>
              <a:rPr lang="en-US" sz="2800" i="1" dirty="0"/>
              <a:t>is now appreciated as a distinct clinical entity, occurring in </a:t>
            </a:r>
            <a:r>
              <a:rPr lang="en-US" sz="2800" i="1" dirty="0" smtClean="0"/>
              <a:t>4% to </a:t>
            </a:r>
            <a:r>
              <a:rPr lang="en-US" sz="2800" i="1" dirty="0"/>
              <a:t>12% of patients with severe preeclampsia or eclampsia</a:t>
            </a:r>
            <a:r>
              <a:rPr lang="en-US" sz="2800" i="1" dirty="0" smtClean="0"/>
              <a:t>.</a:t>
            </a:r>
          </a:p>
          <a:p>
            <a:r>
              <a:rPr lang="en-US" sz="2800" i="1" dirty="0" smtClean="0"/>
              <a:t> </a:t>
            </a:r>
            <a:r>
              <a:rPr lang="en-US" sz="2800" i="1" dirty="0"/>
              <a:t>Criteria </a:t>
            </a:r>
            <a:r>
              <a:rPr lang="en-US" sz="2800" i="1" dirty="0" smtClean="0"/>
              <a:t>for diagnosis </a:t>
            </a:r>
            <a:r>
              <a:rPr lang="en-US" sz="2800" i="1" dirty="0"/>
              <a:t>are the following:</a:t>
            </a:r>
          </a:p>
          <a:p>
            <a:pPr>
              <a:buFont typeface="Wingdings" panose="05000000000000000000" pitchFamily="2" charset="2"/>
              <a:buChar char="Ø"/>
            </a:pPr>
            <a:r>
              <a:rPr lang="en-US" sz="2800" i="1" dirty="0"/>
              <a:t>• </a:t>
            </a:r>
            <a:r>
              <a:rPr lang="en-US" sz="2800" i="1" dirty="0" err="1"/>
              <a:t>Microangiopathic</a:t>
            </a:r>
            <a:r>
              <a:rPr lang="en-US" sz="2800" i="1" dirty="0"/>
              <a:t> hemolysis</a:t>
            </a:r>
          </a:p>
          <a:p>
            <a:pPr>
              <a:buFont typeface="Wingdings" panose="05000000000000000000" pitchFamily="2" charset="2"/>
              <a:buChar char="Ø"/>
            </a:pPr>
            <a:r>
              <a:rPr lang="en-US" sz="2800" i="1" dirty="0"/>
              <a:t>• </a:t>
            </a:r>
            <a:r>
              <a:rPr lang="en-US" sz="2800" i="1" dirty="0" smtClean="0"/>
              <a:t>Thrombocytopenia</a:t>
            </a:r>
          </a:p>
          <a:p>
            <a:pPr>
              <a:buFont typeface="Wingdings" panose="05000000000000000000" pitchFamily="2" charset="2"/>
              <a:buChar char="Ø"/>
            </a:pPr>
            <a:r>
              <a:rPr lang="en-US" sz="2800" i="1" dirty="0" smtClean="0"/>
              <a:t>• Hepatocellular dysfunction</a:t>
            </a:r>
            <a:endParaRPr lang="en-US" sz="2800" i="1" dirty="0"/>
          </a:p>
        </p:txBody>
      </p:sp>
      <p:pic>
        <p:nvPicPr>
          <p:cNvPr id="4"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48904"/>
            <a:ext cx="609600" cy="609600"/>
          </a:xfrm>
          <a:prstGeom prst="rect">
            <a:avLst/>
          </a:prstGeom>
        </p:spPr>
      </p:pic>
    </p:spTree>
    <p:extLst>
      <p:ext uri="{BB962C8B-B14F-4D97-AF65-F5344CB8AC3E}">
        <p14:creationId xmlns:p14="http://schemas.microsoft.com/office/powerpoint/2010/main" val="2449537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accent4">
              <a:lumMod val="60000"/>
              <a:lumOff val="40000"/>
            </a:schemeClr>
          </a:solidFill>
        </p:spPr>
        <p:txBody>
          <a:bodyPr/>
          <a:lstStyle/>
          <a:p>
            <a:r>
              <a:rPr lang="en-US" b="1" i="1" dirty="0"/>
              <a:t>PATHOPHYSIOLOGY</a:t>
            </a:r>
          </a:p>
        </p:txBody>
      </p:sp>
      <p:sp>
        <p:nvSpPr>
          <p:cNvPr id="3" name="Content Placeholder 2"/>
          <p:cNvSpPr>
            <a:spLocks noGrp="1"/>
          </p:cNvSpPr>
          <p:nvPr>
            <p:ph idx="1"/>
          </p:nvPr>
        </p:nvSpPr>
        <p:spPr>
          <a:xfrm>
            <a:off x="457200" y="2362201"/>
            <a:ext cx="8229600" cy="2819400"/>
          </a:xfrm>
        </p:spPr>
        <p:txBody>
          <a:bodyPr/>
          <a:lstStyle/>
          <a:p>
            <a:pPr marL="0" indent="0" algn="ctr">
              <a:buNone/>
            </a:pPr>
            <a:r>
              <a:rPr lang="en-US" i="1" dirty="0"/>
              <a:t>The </a:t>
            </a:r>
            <a:r>
              <a:rPr lang="en-US" i="1" dirty="0" smtClean="0"/>
              <a:t>predominant pathophysiologic </a:t>
            </a:r>
            <a:r>
              <a:rPr lang="en-US" i="1" dirty="0"/>
              <a:t>finding in preeclampsia and gestational hypertension </a:t>
            </a:r>
            <a:r>
              <a:rPr lang="en-US" i="1" dirty="0" smtClean="0"/>
              <a:t>is </a:t>
            </a:r>
            <a:r>
              <a:rPr lang="en-US" i="1" dirty="0" smtClean="0">
                <a:solidFill>
                  <a:srgbClr val="FF0000"/>
                </a:solidFill>
              </a:rPr>
              <a:t>maternal </a:t>
            </a:r>
            <a:r>
              <a:rPr lang="en-US" i="1" dirty="0">
                <a:solidFill>
                  <a:srgbClr val="FF0000"/>
                </a:solidFill>
              </a:rPr>
              <a:t>vasospasm</a:t>
            </a:r>
            <a:r>
              <a:rPr lang="en-US" i="1" dirty="0"/>
              <a:t>.</a:t>
            </a:r>
          </a:p>
        </p:txBody>
      </p:sp>
      <p:pic>
        <p:nvPicPr>
          <p:cNvPr id="4"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1398304"/>
            <a:ext cx="609600" cy="609600"/>
          </a:xfrm>
          <a:prstGeom prst="rect">
            <a:avLst/>
          </a:prstGeom>
        </p:spPr>
      </p:pic>
    </p:spTree>
    <p:extLst>
      <p:ext uri="{BB962C8B-B14F-4D97-AF65-F5344CB8AC3E}">
        <p14:creationId xmlns:p14="http://schemas.microsoft.com/office/powerpoint/2010/main" val="1359785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8600" y="0"/>
            <a:ext cx="891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39289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i="1" dirty="0"/>
              <a:t>Potential Causes of Maternal Vasospasm</a:t>
            </a:r>
          </a:p>
        </p:txBody>
      </p:sp>
      <p:sp>
        <p:nvSpPr>
          <p:cNvPr id="3" name="Content Placeholder 2"/>
          <p:cNvSpPr>
            <a:spLocks noGrp="1"/>
          </p:cNvSpPr>
          <p:nvPr>
            <p:ph idx="1"/>
          </p:nvPr>
        </p:nvSpPr>
        <p:spPr>
          <a:xfrm>
            <a:off x="457200" y="2133601"/>
            <a:ext cx="8229600" cy="3276600"/>
          </a:xfrm>
        </p:spPr>
        <p:txBody>
          <a:bodyPr>
            <a:normAutofit/>
          </a:bodyPr>
          <a:lstStyle/>
          <a:p>
            <a:r>
              <a:rPr lang="en-US" sz="2800" i="1" dirty="0"/>
              <a:t>Vascular changes</a:t>
            </a:r>
            <a:r>
              <a:rPr lang="en-US" sz="2800" i="1" dirty="0" smtClean="0"/>
              <a:t>:</a:t>
            </a:r>
          </a:p>
          <a:p>
            <a:r>
              <a:rPr lang="en-US" sz="2800" i="1" dirty="0"/>
              <a:t>Hemostatic changes</a:t>
            </a:r>
            <a:r>
              <a:rPr lang="en-US" sz="2800" i="1" dirty="0" smtClean="0"/>
              <a:t>:</a:t>
            </a:r>
          </a:p>
          <a:p>
            <a:r>
              <a:rPr lang="en-US" sz="2800" i="1" dirty="0"/>
              <a:t>Changes in </a:t>
            </a:r>
            <a:r>
              <a:rPr lang="en-US" sz="2800" i="1" dirty="0" err="1"/>
              <a:t>prostanoids</a:t>
            </a:r>
            <a:r>
              <a:rPr lang="en-US" sz="2800" i="1" dirty="0" smtClean="0"/>
              <a:t>:</a:t>
            </a:r>
          </a:p>
          <a:p>
            <a:r>
              <a:rPr lang="en-US" sz="2800" i="1" dirty="0"/>
              <a:t>Changes in endothelium-derived factors</a:t>
            </a:r>
            <a:r>
              <a:rPr lang="en-US" sz="2800" i="1" dirty="0" smtClean="0"/>
              <a:t>:</a:t>
            </a:r>
          </a:p>
          <a:p>
            <a:r>
              <a:rPr lang="en-US" sz="2800" i="1" dirty="0" smtClean="0"/>
              <a:t>Lipid </a:t>
            </a:r>
            <a:r>
              <a:rPr lang="en-US" sz="2800" i="1" dirty="0"/>
              <a:t>peroxide, free </a:t>
            </a:r>
            <a:r>
              <a:rPr lang="en-US" sz="2800" i="1" dirty="0" smtClean="0"/>
              <a:t>radicals &amp; antioxidant release</a:t>
            </a:r>
            <a:r>
              <a:rPr lang="en-US" sz="2800" i="1" dirty="0"/>
              <a:t>:</a:t>
            </a:r>
          </a:p>
        </p:txBody>
      </p:sp>
      <p:pic>
        <p:nvPicPr>
          <p:cNvPr id="4" nam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000" y="1166019"/>
            <a:ext cx="609600" cy="609600"/>
          </a:xfrm>
          <a:prstGeom prst="rect">
            <a:avLst/>
          </a:prstGeom>
        </p:spPr>
      </p:pic>
    </p:spTree>
    <p:extLst>
      <p:ext uri="{BB962C8B-B14F-4D97-AF65-F5344CB8AC3E}">
        <p14:creationId xmlns:p14="http://schemas.microsoft.com/office/powerpoint/2010/main" val="73186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2">
              <a:lumMod val="40000"/>
              <a:lumOff val="60000"/>
            </a:schemeClr>
          </a:solidFill>
        </p:spPr>
        <p:txBody>
          <a:bodyPr/>
          <a:lstStyle/>
          <a:p>
            <a:r>
              <a:rPr lang="en-US" b="1" i="1" dirty="0" smtClean="0">
                <a:effectLst>
                  <a:outerShdw blurRad="38100" dist="38100" dir="2700000" algn="tl">
                    <a:srgbClr val="000000">
                      <a:alpha val="43137"/>
                    </a:srgbClr>
                  </a:outerShdw>
                </a:effectLst>
              </a:rPr>
              <a:t>CLINICAL CASE</a:t>
            </a:r>
            <a:endParaRPr lang="en-US"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1828801"/>
            <a:ext cx="7696200" cy="4191000"/>
          </a:xfrm>
          <a:solidFill>
            <a:schemeClr val="tx2">
              <a:lumMod val="20000"/>
              <a:lumOff val="80000"/>
            </a:schemeClr>
          </a:solidFill>
          <a:ln>
            <a:solidFill>
              <a:schemeClr val="accent2">
                <a:lumMod val="60000"/>
                <a:lumOff val="40000"/>
              </a:schemeClr>
            </a:solidFill>
          </a:ln>
        </p:spPr>
        <p:txBody>
          <a:bodyPr>
            <a:normAutofit fontScale="92500" lnSpcReduction="20000"/>
          </a:bodyPr>
          <a:lstStyle/>
          <a:p>
            <a:pPr marL="0" indent="0">
              <a:buNone/>
            </a:pPr>
            <a:r>
              <a:rPr lang="en-US" i="1" dirty="0" smtClean="0"/>
              <a:t>You are seeing a new patient in your office, and the nurse records her sitting blood pressure at 150/90 and on repeat, 154/98. The urine dip was negative except for 1+ protein. The patient complains of having a mild headache earlier that morning that resolved after eating breakfast. She also complains of increased swelling in her legs and feet and says that her blood pressure yesterday at the drug store was 150/100. She is 26 weeks’ pregnant. </a:t>
            </a:r>
            <a:endParaRPr lang="en-US" i="1" dirty="0"/>
          </a:p>
        </p:txBody>
      </p:sp>
      <p:pic>
        <p:nvPicPr>
          <p:cNvPr id="4"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000" y="1219201"/>
            <a:ext cx="609600" cy="609600"/>
          </a:xfrm>
          <a:prstGeom prst="rect">
            <a:avLst/>
          </a:prstGeom>
        </p:spPr>
      </p:pic>
    </p:spTree>
    <p:extLst>
      <p:ext uri="{BB962C8B-B14F-4D97-AF65-F5344CB8AC3E}">
        <p14:creationId xmlns:p14="http://schemas.microsoft.com/office/powerpoint/2010/main" val="18369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i="1" dirty="0"/>
              <a:t>Effects on Organ Systems and Fetus</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i="1" dirty="0"/>
              <a:t>Cardiovascular effects</a:t>
            </a:r>
            <a:r>
              <a:rPr lang="en-US" i="1" dirty="0" smtClean="0"/>
              <a:t>:</a:t>
            </a:r>
          </a:p>
          <a:p>
            <a:pPr>
              <a:buFont typeface="Wingdings" panose="05000000000000000000" pitchFamily="2" charset="2"/>
              <a:buChar char="Ø"/>
            </a:pPr>
            <a:r>
              <a:rPr lang="en-US" i="1" dirty="0" smtClean="0"/>
              <a:t>Hematologic </a:t>
            </a:r>
            <a:r>
              <a:rPr lang="en-US" i="1" dirty="0"/>
              <a:t>effects</a:t>
            </a:r>
            <a:r>
              <a:rPr lang="en-US" i="1" dirty="0" smtClean="0"/>
              <a:t>:</a:t>
            </a:r>
          </a:p>
          <a:p>
            <a:pPr>
              <a:buFont typeface="Wingdings" panose="05000000000000000000" pitchFamily="2" charset="2"/>
              <a:buChar char="Ø"/>
            </a:pPr>
            <a:r>
              <a:rPr lang="en-US" i="1" dirty="0"/>
              <a:t>Renal effects</a:t>
            </a:r>
            <a:r>
              <a:rPr lang="en-US" i="1" dirty="0" smtClean="0"/>
              <a:t>:</a:t>
            </a:r>
          </a:p>
          <a:p>
            <a:pPr>
              <a:buFont typeface="Wingdings" panose="05000000000000000000" pitchFamily="2" charset="2"/>
              <a:buChar char="Ø"/>
            </a:pPr>
            <a:r>
              <a:rPr lang="en-US" i="1" dirty="0" smtClean="0"/>
              <a:t>Neurologic </a:t>
            </a:r>
            <a:r>
              <a:rPr lang="en-US" i="1" dirty="0"/>
              <a:t>effects</a:t>
            </a:r>
            <a:r>
              <a:rPr lang="en-US" i="1" dirty="0" smtClean="0"/>
              <a:t>:</a:t>
            </a:r>
          </a:p>
          <a:p>
            <a:pPr>
              <a:buFont typeface="Wingdings" panose="05000000000000000000" pitchFamily="2" charset="2"/>
              <a:buChar char="Ø"/>
            </a:pPr>
            <a:r>
              <a:rPr lang="en-US" i="1" dirty="0" smtClean="0"/>
              <a:t>Pulmonary </a:t>
            </a:r>
            <a:r>
              <a:rPr lang="en-US" i="1" dirty="0"/>
              <a:t>effects</a:t>
            </a:r>
            <a:r>
              <a:rPr lang="en-US" i="1" dirty="0" smtClean="0"/>
              <a:t>:</a:t>
            </a:r>
          </a:p>
          <a:p>
            <a:pPr>
              <a:buFont typeface="Wingdings" panose="05000000000000000000" pitchFamily="2" charset="2"/>
              <a:buChar char="Ø"/>
            </a:pPr>
            <a:r>
              <a:rPr lang="en-US" i="1" dirty="0"/>
              <a:t>Fetal effects:</a:t>
            </a:r>
          </a:p>
        </p:txBody>
      </p:sp>
      <p:pic>
        <p:nvPicPr>
          <p:cNvPr id="4" nam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257" y="964442"/>
            <a:ext cx="609600" cy="609600"/>
          </a:xfrm>
          <a:prstGeom prst="rect">
            <a:avLst/>
          </a:prstGeom>
        </p:spPr>
      </p:pic>
    </p:spTree>
    <p:extLst>
      <p:ext uri="{BB962C8B-B14F-4D97-AF65-F5344CB8AC3E}">
        <p14:creationId xmlns:p14="http://schemas.microsoft.com/office/powerpoint/2010/main" val="1370396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52601"/>
            <a:ext cx="8229600" cy="3733800"/>
          </a:xfrm>
        </p:spPr>
        <p:txBody>
          <a:bodyPr/>
          <a:lstStyle/>
          <a:p>
            <a:pPr marL="0" indent="0" algn="ctr">
              <a:buNone/>
            </a:pPr>
            <a:r>
              <a:rPr lang="en-US" i="1" dirty="0"/>
              <a:t>Presumably because of vasospastic changes, placental size and </a:t>
            </a:r>
            <a:r>
              <a:rPr lang="en-US" i="1" dirty="0" smtClean="0"/>
              <a:t>function are </a:t>
            </a:r>
            <a:r>
              <a:rPr lang="en-US" i="1" dirty="0"/>
              <a:t>decreased. The results are progressive </a:t>
            </a:r>
            <a:r>
              <a:rPr lang="en-US" i="1" dirty="0">
                <a:solidFill>
                  <a:srgbClr val="FF0000"/>
                </a:solidFill>
              </a:rPr>
              <a:t>fetal hypoxia </a:t>
            </a:r>
            <a:r>
              <a:rPr lang="en-US" i="1" dirty="0"/>
              <a:t>and </a:t>
            </a:r>
            <a:r>
              <a:rPr lang="en-US" i="1" dirty="0" smtClean="0">
                <a:solidFill>
                  <a:srgbClr val="FF0000"/>
                </a:solidFill>
              </a:rPr>
              <a:t>malnutrition</a:t>
            </a:r>
            <a:r>
              <a:rPr lang="en-US" i="1" dirty="0" smtClean="0"/>
              <a:t> as </a:t>
            </a:r>
            <a:r>
              <a:rPr lang="en-US" i="1" dirty="0"/>
              <a:t>well as an increase in the incidence of </a:t>
            </a:r>
            <a:r>
              <a:rPr lang="en-US" i="1" dirty="0">
                <a:solidFill>
                  <a:srgbClr val="FF0000"/>
                </a:solidFill>
              </a:rPr>
              <a:t>IUGR </a:t>
            </a:r>
            <a:r>
              <a:rPr lang="en-US" i="1" dirty="0"/>
              <a:t>and </a:t>
            </a:r>
            <a:r>
              <a:rPr lang="en-US" i="1" dirty="0">
                <a:solidFill>
                  <a:srgbClr val="FF0000"/>
                </a:solidFill>
              </a:rPr>
              <a:t>oligohydramnios</a:t>
            </a:r>
            <a:r>
              <a:rPr lang="en-US" i="1" dirty="0"/>
              <a:t>.</a:t>
            </a:r>
          </a:p>
        </p:txBody>
      </p:sp>
      <p:pic>
        <p:nvPicPr>
          <p:cNvPr id="4"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000" y="975520"/>
            <a:ext cx="609600" cy="609600"/>
          </a:xfrm>
          <a:prstGeom prst="rect">
            <a:avLst/>
          </a:prstGeom>
        </p:spPr>
      </p:pic>
    </p:spTree>
    <p:extLst>
      <p:ext uri="{BB962C8B-B14F-4D97-AF65-F5344CB8AC3E}">
        <p14:creationId xmlns:p14="http://schemas.microsoft.com/office/powerpoint/2010/main" val="1714110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20762"/>
          </a:xfrm>
          <a:solidFill>
            <a:schemeClr val="accent4">
              <a:lumMod val="60000"/>
              <a:lumOff val="40000"/>
            </a:schemeClr>
          </a:solidFill>
        </p:spPr>
        <p:txBody>
          <a:bodyPr/>
          <a:lstStyle/>
          <a:p>
            <a:r>
              <a:rPr lang="en-US" b="1" i="1" dirty="0"/>
              <a:t>EVALUATION</a:t>
            </a:r>
          </a:p>
        </p:txBody>
      </p:sp>
      <p:sp>
        <p:nvSpPr>
          <p:cNvPr id="3" name="Content Placeholder 2"/>
          <p:cNvSpPr>
            <a:spLocks noGrp="1"/>
          </p:cNvSpPr>
          <p:nvPr>
            <p:ph idx="1"/>
          </p:nvPr>
        </p:nvSpPr>
        <p:spPr/>
        <p:txBody>
          <a:bodyPr>
            <a:normAutofit fontScale="85000" lnSpcReduction="10000"/>
          </a:bodyPr>
          <a:lstStyle/>
          <a:p>
            <a:r>
              <a:rPr lang="en-US" i="1" dirty="0"/>
              <a:t> A review of current obstetric records, if available, is especially helpful to ascertain changes or progression in findings. </a:t>
            </a:r>
            <a:endParaRPr lang="en-US" i="1" dirty="0" smtClean="0"/>
          </a:p>
          <a:p>
            <a:r>
              <a:rPr lang="en-US" i="1" dirty="0" smtClean="0"/>
              <a:t>Visual </a:t>
            </a:r>
            <a:r>
              <a:rPr lang="en-US" i="1" dirty="0"/>
              <a:t>disturbances, especially </a:t>
            </a:r>
            <a:r>
              <a:rPr lang="en-US" i="1" dirty="0" err="1"/>
              <a:t>scotomata</a:t>
            </a:r>
            <a:r>
              <a:rPr lang="en-US" i="1" dirty="0"/>
              <a:t>, or unusually severe or persistent headaches are indicative of vasospasm</a:t>
            </a:r>
            <a:r>
              <a:rPr lang="en-US" i="1" dirty="0" smtClean="0"/>
              <a:t>.</a:t>
            </a:r>
          </a:p>
          <a:p>
            <a:r>
              <a:rPr lang="en-US" i="1" dirty="0" smtClean="0"/>
              <a:t> </a:t>
            </a:r>
            <a:r>
              <a:rPr lang="en-US" i="1" dirty="0"/>
              <a:t>RUQ pain may indicate liver involvement, presumably involving distension of the liver capsule</a:t>
            </a:r>
            <a:r>
              <a:rPr lang="en-US" i="1" dirty="0" smtClean="0"/>
              <a:t>.</a:t>
            </a:r>
          </a:p>
          <a:p>
            <a:r>
              <a:rPr lang="en-US" i="1" dirty="0" smtClean="0"/>
              <a:t> </a:t>
            </a:r>
            <a:r>
              <a:rPr lang="en-US" i="1" dirty="0"/>
              <a:t>Any history of loss of consciousness or seizures, even in the patient with a known seizure disorder, may be significant.</a:t>
            </a:r>
          </a:p>
        </p:txBody>
      </p:sp>
      <p:pic>
        <p:nvPicPr>
          <p:cNvPr id="4"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1143000"/>
            <a:ext cx="609600" cy="609600"/>
          </a:xfrm>
          <a:prstGeom prst="rect">
            <a:avLst/>
          </a:prstGeom>
        </p:spPr>
      </p:pic>
    </p:spTree>
    <p:extLst>
      <p:ext uri="{BB962C8B-B14F-4D97-AF65-F5344CB8AC3E}">
        <p14:creationId xmlns:p14="http://schemas.microsoft.com/office/powerpoint/2010/main" val="2801267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i="1" dirty="0"/>
              <a:t>Physical Examination</a:t>
            </a:r>
          </a:p>
        </p:txBody>
      </p:sp>
      <p:sp>
        <p:nvSpPr>
          <p:cNvPr id="3" name="Content Placeholder 2"/>
          <p:cNvSpPr>
            <a:spLocks noGrp="1"/>
          </p:cNvSpPr>
          <p:nvPr>
            <p:ph idx="1"/>
          </p:nvPr>
        </p:nvSpPr>
        <p:spPr>
          <a:xfrm>
            <a:off x="228600" y="1417638"/>
            <a:ext cx="8686800" cy="5059362"/>
          </a:xfrm>
        </p:spPr>
        <p:txBody>
          <a:bodyPr>
            <a:normAutofit fontScale="85000" lnSpcReduction="20000"/>
          </a:bodyPr>
          <a:lstStyle/>
          <a:p>
            <a:r>
              <a:rPr lang="en-US" i="1" dirty="0"/>
              <a:t>The position of the patient influences blood pressure. </a:t>
            </a:r>
            <a:endParaRPr lang="en-US" i="1" dirty="0" smtClean="0"/>
          </a:p>
          <a:p>
            <a:r>
              <a:rPr lang="en-US" i="1" dirty="0" smtClean="0"/>
              <a:t>It </a:t>
            </a:r>
            <a:r>
              <a:rPr lang="en-US" i="1" dirty="0"/>
              <a:t>is lowest with the patient lying in the lateral position, highest when the patient is standing, and at an intermediate level when she is sitting. </a:t>
            </a:r>
            <a:endParaRPr lang="en-US" i="1" dirty="0" smtClean="0"/>
          </a:p>
          <a:p>
            <a:r>
              <a:rPr lang="en-US" i="1" dirty="0" smtClean="0"/>
              <a:t>The </a:t>
            </a:r>
            <a:r>
              <a:rPr lang="en-US" i="1" dirty="0"/>
              <a:t>choice of the </a:t>
            </a:r>
            <a:r>
              <a:rPr lang="en-US" i="1" dirty="0" err="1"/>
              <a:t>correctsize</a:t>
            </a:r>
            <a:r>
              <a:rPr lang="en-US" i="1" dirty="0"/>
              <a:t> </a:t>
            </a:r>
            <a:r>
              <a:rPr lang="en-US" i="1" dirty="0" smtClean="0"/>
              <a:t>blood </a:t>
            </a:r>
            <a:r>
              <a:rPr lang="en-US" i="1" dirty="0"/>
              <a:t>pressure </a:t>
            </a:r>
            <a:r>
              <a:rPr lang="en-US" i="1" dirty="0" smtClean="0"/>
              <a:t>cuff. </a:t>
            </a:r>
          </a:p>
          <a:p>
            <a:r>
              <a:rPr lang="en-US" i="1" dirty="0" smtClean="0"/>
              <a:t> </a:t>
            </a:r>
            <a:r>
              <a:rPr lang="en-US" i="1" dirty="0"/>
              <a:t>during the course of pregnancy, blood pressure typically declines slightly in the second trimester, increasing to </a:t>
            </a:r>
            <a:r>
              <a:rPr lang="en-US" i="1" dirty="0" err="1"/>
              <a:t>prepregnant</a:t>
            </a:r>
            <a:r>
              <a:rPr lang="en-US" i="1" dirty="0"/>
              <a:t> levels as gestation nears </a:t>
            </a:r>
            <a:r>
              <a:rPr lang="en-US" i="1" dirty="0" smtClean="0"/>
              <a:t>term. </a:t>
            </a:r>
          </a:p>
          <a:p>
            <a:r>
              <a:rPr lang="en-US" i="1" dirty="0" smtClean="0"/>
              <a:t>If </a:t>
            </a:r>
            <a:r>
              <a:rPr lang="en-US" i="1" dirty="0"/>
              <a:t>a patient has not been seen previously, there is no baseline blood pressure against which to compare new blood pressure determinations, thereby making the diagnosis of </a:t>
            </a:r>
            <a:r>
              <a:rPr lang="en-US" i="1" dirty="0">
                <a:solidFill>
                  <a:srgbClr val="FF0000"/>
                </a:solidFill>
              </a:rPr>
              <a:t>pregnancy-related hypertension </a:t>
            </a:r>
            <a:r>
              <a:rPr lang="en-US" i="1" dirty="0"/>
              <a:t>more difficult.</a:t>
            </a:r>
          </a:p>
        </p:txBody>
      </p:sp>
      <p:pic>
        <p:nvPicPr>
          <p:cNvPr id="5" nam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789841"/>
            <a:ext cx="609600" cy="609600"/>
          </a:xfrm>
          <a:prstGeom prst="rect">
            <a:avLst/>
          </a:prstGeom>
        </p:spPr>
      </p:pic>
    </p:spTree>
    <p:extLst>
      <p:ext uri="{BB962C8B-B14F-4D97-AF65-F5344CB8AC3E}">
        <p14:creationId xmlns:p14="http://schemas.microsoft.com/office/powerpoint/2010/main" val="1864001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1295400"/>
            <a:ext cx="8229600" cy="4525963"/>
          </a:xfrm>
        </p:spPr>
        <p:txBody>
          <a:bodyPr>
            <a:normAutofit fontScale="92500"/>
          </a:bodyPr>
          <a:lstStyle/>
          <a:p>
            <a:pPr>
              <a:buFont typeface="Wingdings" panose="05000000000000000000" pitchFamily="2" charset="2"/>
              <a:buChar char="§"/>
            </a:pPr>
            <a:r>
              <a:rPr lang="en-US" sz="2800" i="1" dirty="0"/>
              <a:t>Peripheral edema is common in </a:t>
            </a:r>
            <a:r>
              <a:rPr lang="en-US" sz="2800" i="1" dirty="0" smtClean="0"/>
              <a:t>pregnancy, especially </a:t>
            </a:r>
            <a:r>
              <a:rPr lang="en-US" sz="2800" i="1" dirty="0"/>
              <a:t>in the lower extremities. </a:t>
            </a:r>
            <a:endParaRPr lang="en-US" sz="2800" i="1" dirty="0" smtClean="0"/>
          </a:p>
          <a:p>
            <a:pPr>
              <a:buFont typeface="Wingdings" panose="05000000000000000000" pitchFamily="2" charset="2"/>
              <a:buChar char="§"/>
            </a:pPr>
            <a:endParaRPr lang="en-US" sz="2800" i="1" dirty="0" smtClean="0"/>
          </a:p>
          <a:p>
            <a:pPr>
              <a:buFont typeface="Wingdings" panose="05000000000000000000" pitchFamily="2" charset="2"/>
              <a:buChar char="§"/>
            </a:pPr>
            <a:r>
              <a:rPr lang="en-US" sz="2800" i="1" dirty="0" smtClean="0"/>
              <a:t>persistent edema unresponsive </a:t>
            </a:r>
            <a:r>
              <a:rPr lang="en-US" sz="2800" i="1" dirty="0"/>
              <a:t>to resting in the supine position is not normal, </a:t>
            </a:r>
            <a:r>
              <a:rPr lang="en-US" sz="2800" i="1" dirty="0" smtClean="0"/>
              <a:t>especially when </a:t>
            </a:r>
            <a:r>
              <a:rPr lang="en-US" sz="2800" i="1" dirty="0"/>
              <a:t>it also involves the upper extremities, sacral region, and face</a:t>
            </a:r>
            <a:r>
              <a:rPr lang="en-US" sz="2800" i="1" dirty="0" smtClean="0"/>
              <a:t>.</a:t>
            </a:r>
          </a:p>
          <a:p>
            <a:pPr>
              <a:buFont typeface="Wingdings" panose="05000000000000000000" pitchFamily="2" charset="2"/>
              <a:buChar char="§"/>
            </a:pPr>
            <a:endParaRPr lang="en-US" sz="2800" i="1" dirty="0"/>
          </a:p>
          <a:p>
            <a:pPr>
              <a:buFont typeface="Wingdings" panose="05000000000000000000" pitchFamily="2" charset="2"/>
              <a:buChar char="§"/>
            </a:pPr>
            <a:r>
              <a:rPr lang="en-US" sz="2800" i="1" dirty="0"/>
              <a:t>Indeed, the puffy-faced, </a:t>
            </a:r>
            <a:r>
              <a:rPr lang="en-US" sz="2800" i="1" dirty="0" smtClean="0"/>
              <a:t>edematous, hypertensive </a:t>
            </a:r>
            <a:r>
              <a:rPr lang="en-US" sz="2800" i="1" dirty="0"/>
              <a:t>pregnant woman is </a:t>
            </a:r>
            <a:r>
              <a:rPr lang="en-US" sz="2800" i="1" dirty="0" smtClean="0"/>
              <a:t>the classic picture </a:t>
            </a:r>
            <a:r>
              <a:rPr lang="en-US" sz="2800" i="1" dirty="0"/>
              <a:t>of </a:t>
            </a:r>
            <a:r>
              <a:rPr lang="en-US" sz="2800" i="1" dirty="0" smtClean="0"/>
              <a:t>preeclampsia.</a:t>
            </a:r>
            <a:endParaRPr lang="en-US" sz="2800" i="1" dirty="0"/>
          </a:p>
        </p:txBody>
      </p:sp>
      <p:pic>
        <p:nvPicPr>
          <p:cNvPr id="4" nam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685800"/>
            <a:ext cx="609600" cy="609600"/>
          </a:xfrm>
          <a:prstGeom prst="rect">
            <a:avLst/>
          </a:prstGeom>
        </p:spPr>
      </p:pic>
    </p:spTree>
    <p:extLst>
      <p:ext uri="{BB962C8B-B14F-4D97-AF65-F5344CB8AC3E}">
        <p14:creationId xmlns:p14="http://schemas.microsoft.com/office/powerpoint/2010/main" val="2417452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229600" cy="5562600"/>
          </a:xfrm>
        </p:spPr>
        <p:txBody>
          <a:bodyPr>
            <a:normAutofit/>
          </a:bodyPr>
          <a:lstStyle/>
          <a:p>
            <a:r>
              <a:rPr lang="en-US" sz="2800" i="1" dirty="0"/>
              <a:t>Careful blood pressure determination </a:t>
            </a:r>
            <a:r>
              <a:rPr lang="en-US" sz="2800" i="1" dirty="0" smtClean="0"/>
              <a:t>in the </a:t>
            </a:r>
            <a:r>
              <a:rPr lang="en-US" sz="2800" i="1" dirty="0"/>
              <a:t>sitting and supine positions is necessary. </a:t>
            </a:r>
            <a:endParaRPr lang="en-US" sz="2800" i="1" dirty="0" smtClean="0"/>
          </a:p>
          <a:p>
            <a:r>
              <a:rPr lang="en-US" sz="2800" i="1" dirty="0" smtClean="0"/>
              <a:t>Funduscopic examination may </a:t>
            </a:r>
            <a:r>
              <a:rPr lang="en-US" sz="2800" i="1" dirty="0"/>
              <a:t>detect </a:t>
            </a:r>
            <a:r>
              <a:rPr lang="en-US" sz="2800" i="1" dirty="0">
                <a:solidFill>
                  <a:srgbClr val="FF0000"/>
                </a:solidFill>
              </a:rPr>
              <a:t>vasoconstriction </a:t>
            </a:r>
            <a:r>
              <a:rPr lang="en-US" sz="2800" i="1" dirty="0"/>
              <a:t>of retinal blood vessels indicative of </a:t>
            </a:r>
            <a:r>
              <a:rPr lang="en-US" sz="2800" i="1" dirty="0" smtClean="0"/>
              <a:t>similar vasoconstriction </a:t>
            </a:r>
            <a:r>
              <a:rPr lang="en-US" sz="2800" i="1" dirty="0"/>
              <a:t>of other small vessels</a:t>
            </a:r>
            <a:r>
              <a:rPr lang="en-US" sz="2800" i="1" dirty="0" smtClean="0"/>
              <a:t>.</a:t>
            </a:r>
          </a:p>
          <a:p>
            <a:r>
              <a:rPr lang="en-US" sz="2800" i="1" dirty="0" smtClean="0"/>
              <a:t> </a:t>
            </a:r>
            <a:r>
              <a:rPr lang="en-US" sz="2800" i="1" dirty="0"/>
              <a:t>Tenderness over the </a:t>
            </a:r>
            <a:r>
              <a:rPr lang="en-US" sz="2800" i="1" dirty="0" err="1" smtClean="0"/>
              <a:t>liver,attributed</a:t>
            </a:r>
            <a:r>
              <a:rPr lang="en-US" sz="2800" i="1" dirty="0" smtClean="0"/>
              <a:t> </a:t>
            </a:r>
            <a:r>
              <a:rPr lang="en-US" sz="2800" i="1" dirty="0"/>
              <a:t>partly to hepatic capsule distension, may be associated </a:t>
            </a:r>
            <a:r>
              <a:rPr lang="en-US" sz="2800" i="1" dirty="0" smtClean="0"/>
              <a:t>with complaints </a:t>
            </a:r>
            <a:r>
              <a:rPr lang="en-US" sz="2800" i="1" dirty="0"/>
              <a:t>of </a:t>
            </a:r>
            <a:r>
              <a:rPr lang="en-US" sz="2800" i="1" dirty="0">
                <a:solidFill>
                  <a:srgbClr val="FF0000"/>
                </a:solidFill>
              </a:rPr>
              <a:t>RUQ pain</a:t>
            </a:r>
            <a:r>
              <a:rPr lang="en-US" sz="2800" i="1" dirty="0" smtClean="0"/>
              <a:t>.</a:t>
            </a:r>
          </a:p>
          <a:p>
            <a:r>
              <a:rPr lang="en-US" sz="2800" i="1" dirty="0" smtClean="0"/>
              <a:t> </a:t>
            </a:r>
            <a:r>
              <a:rPr lang="en-US" sz="2800" i="1" dirty="0"/>
              <a:t>The patellar and Achilles’ deep tendon </a:t>
            </a:r>
            <a:r>
              <a:rPr lang="en-US" sz="2800" i="1" dirty="0" smtClean="0"/>
              <a:t>reflexes should </a:t>
            </a:r>
            <a:r>
              <a:rPr lang="en-US" sz="2800" i="1" dirty="0"/>
              <a:t>be carefully elicited and </a:t>
            </a:r>
            <a:r>
              <a:rPr lang="en-US" sz="2800" i="1" dirty="0">
                <a:solidFill>
                  <a:srgbClr val="FF0000"/>
                </a:solidFill>
              </a:rPr>
              <a:t>hyperreflexia</a:t>
            </a:r>
            <a:r>
              <a:rPr lang="en-US" sz="2800" i="1" dirty="0"/>
              <a:t> noted. The demonstration </a:t>
            </a:r>
            <a:r>
              <a:rPr lang="en-US" sz="2800" i="1" dirty="0" smtClean="0"/>
              <a:t>of clonus </a:t>
            </a:r>
            <a:r>
              <a:rPr lang="en-US" sz="2800" i="1" dirty="0"/>
              <a:t>at the ankle is especially worrisome.</a:t>
            </a:r>
          </a:p>
        </p:txBody>
      </p:sp>
      <p:pic>
        <p:nvPicPr>
          <p:cNvPr id="4" nam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381000"/>
            <a:ext cx="609600" cy="609600"/>
          </a:xfrm>
          <a:prstGeom prst="rect">
            <a:avLst/>
          </a:prstGeom>
        </p:spPr>
      </p:pic>
    </p:spTree>
    <p:extLst>
      <p:ext uri="{BB962C8B-B14F-4D97-AF65-F5344CB8AC3E}">
        <p14:creationId xmlns:p14="http://schemas.microsoft.com/office/powerpoint/2010/main" val="692823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i="1" dirty="0"/>
              <a:t>Laboratory Tests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2800" i="1" dirty="0"/>
              <a:t>Maternal liver dysfunction, renal insufficiency, and coagulopathy </a:t>
            </a:r>
            <a:r>
              <a:rPr lang="en-US" sz="2800" i="1" dirty="0" smtClean="0"/>
              <a:t>are significant </a:t>
            </a:r>
            <a:r>
              <a:rPr lang="en-US" sz="2800" i="1" dirty="0"/>
              <a:t>concerns and require serial evaluation. </a:t>
            </a:r>
            <a:endParaRPr lang="en-US" sz="2800" i="1" dirty="0" smtClean="0"/>
          </a:p>
          <a:p>
            <a:pPr marL="0" indent="0">
              <a:buNone/>
            </a:pPr>
            <a:endParaRPr lang="en-US" sz="2800" i="1" dirty="0" smtClean="0"/>
          </a:p>
          <a:p>
            <a:pPr>
              <a:buFont typeface="Wingdings" panose="05000000000000000000" pitchFamily="2" charset="2"/>
              <a:buChar char="Ø"/>
            </a:pPr>
            <a:r>
              <a:rPr lang="en-US" sz="2800" i="1" dirty="0" smtClean="0"/>
              <a:t>Evaluation </a:t>
            </a:r>
            <a:r>
              <a:rPr lang="en-US" sz="2800" i="1" dirty="0"/>
              <a:t>of fetal </a:t>
            </a:r>
            <a:r>
              <a:rPr lang="en-US" sz="2800" i="1" dirty="0" smtClean="0"/>
              <a:t>wellbeing with </a:t>
            </a:r>
            <a:r>
              <a:rPr lang="en-US" sz="2800" i="1" dirty="0"/>
              <a:t>ultrasonography for fetal growth and amniotic fluid volume </a:t>
            </a:r>
            <a:r>
              <a:rPr lang="en-US" sz="2800" i="1" dirty="0" smtClean="0"/>
              <a:t>and a NST </a:t>
            </a:r>
            <a:r>
              <a:rPr lang="en-US" sz="2800" i="1" dirty="0"/>
              <a:t>and/or </a:t>
            </a:r>
            <a:r>
              <a:rPr lang="en-US" sz="2800" i="1" dirty="0" smtClean="0"/>
              <a:t>BPP are </a:t>
            </a:r>
            <a:r>
              <a:rPr lang="en-US" sz="2800" i="1" dirty="0"/>
              <a:t>important.</a:t>
            </a:r>
          </a:p>
        </p:txBody>
      </p:sp>
      <p:pic>
        <p:nvPicPr>
          <p:cNvPr id="5" nam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899319"/>
            <a:ext cx="609600" cy="609600"/>
          </a:xfrm>
          <a:prstGeom prst="rect">
            <a:avLst/>
          </a:prstGeom>
        </p:spPr>
      </p:pic>
    </p:spTree>
    <p:extLst>
      <p:ext uri="{BB962C8B-B14F-4D97-AF65-F5344CB8AC3E}">
        <p14:creationId xmlns:p14="http://schemas.microsoft.com/office/powerpoint/2010/main" val="84059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b="1" i="1" dirty="0"/>
              <a:t>LABORATORY ASSESSMENT OF PREGNANT</a:t>
            </a:r>
            <a:br>
              <a:rPr lang="en-US" sz="3600" b="1" i="1" dirty="0"/>
            </a:br>
            <a:r>
              <a:rPr lang="en-US" sz="3600" b="1" i="1" dirty="0"/>
              <a:t>HYPERTENSIVE PATIENTS</a:t>
            </a:r>
          </a:p>
        </p:txBody>
      </p:sp>
      <p:sp>
        <p:nvSpPr>
          <p:cNvPr id="3" name="Content Placeholder 2"/>
          <p:cNvSpPr>
            <a:spLocks noGrp="1"/>
          </p:cNvSpPr>
          <p:nvPr>
            <p:ph idx="1"/>
          </p:nvPr>
        </p:nvSpPr>
        <p:spPr>
          <a:xfrm>
            <a:off x="0" y="1828800"/>
            <a:ext cx="9144000" cy="5029200"/>
          </a:xfrm>
        </p:spPr>
        <p:txBody>
          <a:bodyPr>
            <a:normAutofit fontScale="92500" lnSpcReduction="10000"/>
          </a:bodyPr>
          <a:lstStyle/>
          <a:p>
            <a:pPr marL="0" indent="0">
              <a:buNone/>
            </a:pPr>
            <a:r>
              <a:rPr lang="en-US" b="1" i="1" dirty="0">
                <a:solidFill>
                  <a:srgbClr val="FF0000"/>
                </a:solidFill>
                <a:latin typeface="LiberationSerif"/>
              </a:rPr>
              <a:t>Maternal studies</a:t>
            </a:r>
          </a:p>
          <a:p>
            <a:r>
              <a:rPr lang="en-US" sz="3000" i="1" dirty="0">
                <a:latin typeface="LiberationSerif"/>
              </a:rPr>
              <a:t>Complete blood </a:t>
            </a:r>
            <a:r>
              <a:rPr lang="en-US" sz="3000" i="1" dirty="0" smtClean="0">
                <a:latin typeface="LiberationSerif"/>
              </a:rPr>
              <a:t>count</a:t>
            </a:r>
          </a:p>
          <a:p>
            <a:r>
              <a:rPr lang="en-US" sz="3000" i="1" dirty="0"/>
              <a:t>Platelet </a:t>
            </a:r>
            <a:r>
              <a:rPr lang="en-US" sz="3000" i="1" dirty="0" smtClean="0"/>
              <a:t>count</a:t>
            </a:r>
          </a:p>
          <a:p>
            <a:r>
              <a:rPr lang="en-US" sz="3000" i="1" dirty="0"/>
              <a:t>Coagulation </a:t>
            </a:r>
            <a:r>
              <a:rPr lang="en-US" sz="3000" i="1" dirty="0" smtClean="0"/>
              <a:t>profile(PT</a:t>
            </a:r>
            <a:r>
              <a:rPr lang="en-US" sz="3000" i="1" dirty="0"/>
              <a:t>, PTT</a:t>
            </a:r>
            <a:r>
              <a:rPr lang="en-US" sz="3000" i="1" dirty="0" smtClean="0"/>
              <a:t>)</a:t>
            </a:r>
          </a:p>
          <a:p>
            <a:r>
              <a:rPr lang="en-US" sz="3000" i="1" dirty="0"/>
              <a:t>Liver function </a:t>
            </a:r>
            <a:r>
              <a:rPr lang="en-US" sz="3000" i="1" dirty="0" smtClean="0"/>
              <a:t>studies</a:t>
            </a:r>
          </a:p>
          <a:p>
            <a:r>
              <a:rPr lang="en-US" sz="3000" i="1" dirty="0"/>
              <a:t>Serum </a:t>
            </a:r>
            <a:r>
              <a:rPr lang="en-US" sz="3000" i="1" dirty="0" smtClean="0"/>
              <a:t>creatinine</a:t>
            </a:r>
          </a:p>
          <a:p>
            <a:r>
              <a:rPr lang="en-US" sz="3000" i="1" dirty="0"/>
              <a:t>Uric </a:t>
            </a:r>
            <a:r>
              <a:rPr lang="en-US" sz="3000" i="1" dirty="0" smtClean="0"/>
              <a:t>acid</a:t>
            </a:r>
          </a:p>
          <a:p>
            <a:r>
              <a:rPr lang="en-US" sz="3000" i="1" dirty="0"/>
              <a:t>24-hour urine</a:t>
            </a:r>
          </a:p>
          <a:p>
            <a:r>
              <a:rPr lang="en-US" sz="3000" i="1" dirty="0"/>
              <a:t>Creatinine clearance</a:t>
            </a:r>
          </a:p>
          <a:p>
            <a:r>
              <a:rPr lang="en-US" sz="3000" i="1" dirty="0"/>
              <a:t>Total urinary protein</a:t>
            </a:r>
          </a:p>
          <a:p>
            <a:endParaRPr lang="en-US" i="1" dirty="0" smtClean="0"/>
          </a:p>
          <a:p>
            <a:endParaRPr lang="en-US" i="1" dirty="0"/>
          </a:p>
        </p:txBody>
      </p:sp>
      <p:pic>
        <p:nvPicPr>
          <p:cNvPr id="4" nam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1013619"/>
            <a:ext cx="609600" cy="609600"/>
          </a:xfrm>
          <a:prstGeom prst="rect">
            <a:avLst/>
          </a:prstGeom>
        </p:spPr>
      </p:pic>
    </p:spTree>
    <p:extLst>
      <p:ext uri="{BB962C8B-B14F-4D97-AF65-F5344CB8AC3E}">
        <p14:creationId xmlns:p14="http://schemas.microsoft.com/office/powerpoint/2010/main" val="1546910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i="1" dirty="0">
                <a:solidFill>
                  <a:srgbClr val="FF0000"/>
                </a:solidFill>
              </a:rPr>
              <a:t>Fetal </a:t>
            </a:r>
            <a:r>
              <a:rPr lang="en-US" b="1" i="1" dirty="0" smtClean="0">
                <a:solidFill>
                  <a:srgbClr val="FF0000"/>
                </a:solidFill>
              </a:rPr>
              <a:t>studies</a:t>
            </a:r>
          </a:p>
          <a:p>
            <a:r>
              <a:rPr lang="en-US" sz="2800" i="1" dirty="0" err="1" smtClean="0"/>
              <a:t>Ultrasoundexamination</a:t>
            </a:r>
            <a:endParaRPr lang="en-US" sz="2800" i="1" dirty="0" smtClean="0"/>
          </a:p>
          <a:p>
            <a:r>
              <a:rPr lang="en-US" sz="2800" i="1" dirty="0"/>
              <a:t>Fetal weight </a:t>
            </a:r>
            <a:r>
              <a:rPr lang="en-US" sz="2800" i="1" dirty="0" smtClean="0"/>
              <a:t>and growth</a:t>
            </a:r>
          </a:p>
          <a:p>
            <a:r>
              <a:rPr lang="en-US" sz="2800" i="1" dirty="0"/>
              <a:t>Amniotic </a:t>
            </a:r>
            <a:r>
              <a:rPr lang="en-US" sz="2800" i="1" dirty="0" smtClean="0"/>
              <a:t>fluid</a:t>
            </a:r>
          </a:p>
          <a:p>
            <a:r>
              <a:rPr lang="en-US" sz="2800" i="1" dirty="0" err="1"/>
              <a:t>Nonstress</a:t>
            </a:r>
            <a:r>
              <a:rPr lang="en-US" sz="2800" i="1" dirty="0"/>
              <a:t> test </a:t>
            </a:r>
            <a:r>
              <a:rPr lang="en-US" sz="2800" i="1" dirty="0" smtClean="0"/>
              <a:t>and/or biophysical </a:t>
            </a:r>
            <a:r>
              <a:rPr lang="en-US" sz="2800" i="1" dirty="0"/>
              <a:t>profile</a:t>
            </a:r>
          </a:p>
        </p:txBody>
      </p:sp>
      <p:pic>
        <p:nvPicPr>
          <p:cNvPr id="4" nam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899319"/>
            <a:ext cx="609600" cy="609600"/>
          </a:xfrm>
          <a:prstGeom prst="rect">
            <a:avLst/>
          </a:prstGeom>
        </p:spPr>
      </p:pic>
    </p:spTree>
    <p:extLst>
      <p:ext uri="{BB962C8B-B14F-4D97-AF65-F5344CB8AC3E}">
        <p14:creationId xmlns:p14="http://schemas.microsoft.com/office/powerpoint/2010/main" val="1185838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2">
              <a:lumMod val="60000"/>
              <a:lumOff val="40000"/>
            </a:schemeClr>
          </a:solidFill>
        </p:spPr>
        <p:txBody>
          <a:bodyPr>
            <a:normAutofit/>
          </a:bodyPr>
          <a:lstStyle/>
          <a:p>
            <a:r>
              <a:rPr lang="en-US" sz="4800" b="1" i="1" dirty="0"/>
              <a:t>MANAGEMENT</a:t>
            </a:r>
          </a:p>
        </p:txBody>
      </p:sp>
      <p:sp>
        <p:nvSpPr>
          <p:cNvPr id="3" name="Content Placeholder 2"/>
          <p:cNvSpPr>
            <a:spLocks noGrp="1"/>
          </p:cNvSpPr>
          <p:nvPr>
            <p:ph idx="1"/>
          </p:nvPr>
        </p:nvSpPr>
        <p:spPr>
          <a:xfrm>
            <a:off x="0" y="1447800"/>
            <a:ext cx="9144000" cy="5257800"/>
          </a:xfrm>
        </p:spPr>
        <p:txBody>
          <a:bodyPr>
            <a:normAutofit/>
          </a:bodyPr>
          <a:lstStyle/>
          <a:p>
            <a:pPr>
              <a:buFont typeface="Wingdings" panose="05000000000000000000" pitchFamily="2" charset="2"/>
              <a:buChar char="Ø"/>
            </a:pPr>
            <a:r>
              <a:rPr lang="en-US" sz="2800" i="1" dirty="0"/>
              <a:t>The goal of management of hypertension in pregnancy is to balance </a:t>
            </a:r>
            <a:r>
              <a:rPr lang="en-US" sz="2800" i="1" dirty="0" smtClean="0"/>
              <a:t>the management </a:t>
            </a:r>
            <a:r>
              <a:rPr lang="en-US" sz="2800" i="1" dirty="0"/>
              <a:t>of both fetus and mother and to optimize the outcome </a:t>
            </a:r>
            <a:r>
              <a:rPr lang="en-US" sz="2800" i="1" dirty="0" smtClean="0"/>
              <a:t>for each.</a:t>
            </a:r>
          </a:p>
          <a:p>
            <a:pPr>
              <a:buFont typeface="Wingdings" panose="05000000000000000000" pitchFamily="2" charset="2"/>
              <a:buChar char="Ø"/>
            </a:pPr>
            <a:r>
              <a:rPr lang="en-US" sz="2800" i="1" dirty="0"/>
              <a:t>Maternal blood pressure should be monitored and the mother </a:t>
            </a:r>
            <a:r>
              <a:rPr lang="en-US" sz="2800" i="1" dirty="0" smtClean="0"/>
              <a:t>should be </a:t>
            </a:r>
            <a:r>
              <a:rPr lang="en-US" sz="2800" i="1" dirty="0"/>
              <a:t>observed for the sequelae of the hypertensive </a:t>
            </a:r>
            <a:r>
              <a:rPr lang="en-US" sz="2800" i="1" dirty="0" smtClean="0"/>
              <a:t>disease.</a:t>
            </a:r>
          </a:p>
          <a:p>
            <a:pPr>
              <a:buFont typeface="Wingdings" panose="05000000000000000000" pitchFamily="2" charset="2"/>
              <a:buChar char="Ø"/>
            </a:pPr>
            <a:r>
              <a:rPr lang="en-US" sz="2800" i="1" dirty="0"/>
              <a:t>For the fetus, there should be regular evaluation </a:t>
            </a:r>
            <a:r>
              <a:rPr lang="en-US" sz="2800" i="1" dirty="0" smtClean="0"/>
              <a:t>of fetal </a:t>
            </a:r>
            <a:r>
              <a:rPr lang="en-US" sz="2800" i="1" dirty="0"/>
              <a:t>well-being and fetal growth, with intervention becoming necessary </a:t>
            </a:r>
            <a:r>
              <a:rPr lang="en-US" sz="2800" i="1" dirty="0" smtClean="0"/>
              <a:t>if the </a:t>
            </a:r>
            <a:r>
              <a:rPr lang="en-US" sz="2800" i="1" dirty="0"/>
              <a:t>intrauterine environment provides more risks to the fetus than </a:t>
            </a:r>
            <a:r>
              <a:rPr lang="en-US" sz="2800" i="1" dirty="0" smtClean="0"/>
              <a:t>delivery with </a:t>
            </a:r>
            <a:r>
              <a:rPr lang="en-US" sz="2800" i="1" dirty="0"/>
              <a:t>subsequent care in the newborn nursery.</a:t>
            </a:r>
          </a:p>
        </p:txBody>
      </p:sp>
      <p:pic>
        <p:nvPicPr>
          <p:cNvPr id="4" name="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990600"/>
            <a:ext cx="609600" cy="609600"/>
          </a:xfrm>
          <a:prstGeom prst="rect">
            <a:avLst/>
          </a:prstGeom>
        </p:spPr>
      </p:pic>
    </p:spTree>
    <p:extLst>
      <p:ext uri="{BB962C8B-B14F-4D97-AF65-F5344CB8AC3E}">
        <p14:creationId xmlns:p14="http://schemas.microsoft.com/office/powerpoint/2010/main" val="2642093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685800"/>
            <a:ext cx="9144000" cy="2362200"/>
          </a:xfrm>
          <a:solidFill>
            <a:schemeClr val="accent2">
              <a:lumMod val="40000"/>
              <a:lumOff val="60000"/>
            </a:schemeClr>
          </a:solidFill>
          <a:ln>
            <a:solidFill>
              <a:schemeClr val="accent2">
                <a:lumMod val="60000"/>
                <a:lumOff val="40000"/>
              </a:schemeClr>
            </a:solidFill>
          </a:ln>
        </p:spPr>
        <p:txBody>
          <a:bodyPr/>
          <a:lstStyle/>
          <a:p>
            <a:pPr marL="0" indent="0" algn="ctr">
              <a:buNone/>
            </a:pPr>
            <a:endParaRPr lang="en-US" b="1" i="1" dirty="0" smtClean="0"/>
          </a:p>
          <a:p>
            <a:pPr marL="0" indent="0" algn="ctr">
              <a:buNone/>
            </a:pPr>
            <a:r>
              <a:rPr lang="en-US" b="1" i="1" dirty="0" smtClean="0"/>
              <a:t>Do you begin antihypertensive therapy?</a:t>
            </a:r>
          </a:p>
          <a:p>
            <a:pPr marL="0" indent="0" algn="ctr">
              <a:buNone/>
            </a:pPr>
            <a:r>
              <a:rPr lang="en-US" b="1" i="1" dirty="0" smtClean="0"/>
              <a:t> Do you need any further evaluation?</a:t>
            </a:r>
          </a:p>
          <a:p>
            <a:pPr algn="ctr"/>
            <a:endParaRPr lang="en-US" b="1" i="1"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00400"/>
            <a:ext cx="3581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534" y="2209800"/>
            <a:ext cx="609600" cy="609600"/>
          </a:xfrm>
          <a:prstGeom prst="rect">
            <a:avLst/>
          </a:prstGeom>
        </p:spPr>
      </p:pic>
    </p:spTree>
    <p:extLst>
      <p:ext uri="{BB962C8B-B14F-4D97-AF65-F5344CB8AC3E}">
        <p14:creationId xmlns:p14="http://schemas.microsoft.com/office/powerpoint/2010/main" val="1196275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4">
              <a:lumMod val="60000"/>
              <a:lumOff val="40000"/>
            </a:schemeClr>
          </a:solidFill>
        </p:spPr>
        <p:txBody>
          <a:bodyPr/>
          <a:lstStyle/>
          <a:p>
            <a:r>
              <a:rPr lang="en-US" b="1" i="1" dirty="0"/>
              <a:t>Chronic Hypertension</a:t>
            </a:r>
          </a:p>
        </p:txBody>
      </p:sp>
      <p:sp>
        <p:nvSpPr>
          <p:cNvPr id="3" name="Content Placeholder 2"/>
          <p:cNvSpPr>
            <a:spLocks noGrp="1"/>
          </p:cNvSpPr>
          <p:nvPr>
            <p:ph idx="1"/>
          </p:nvPr>
        </p:nvSpPr>
        <p:spPr/>
        <p:txBody>
          <a:bodyPr>
            <a:normAutofit/>
          </a:bodyPr>
          <a:lstStyle/>
          <a:p>
            <a:r>
              <a:rPr lang="en-US" sz="2800" i="1" dirty="0"/>
              <a:t>closely monitoring maternal blood pressure and watching for </a:t>
            </a:r>
            <a:r>
              <a:rPr lang="en-US" sz="2800" i="1" dirty="0" smtClean="0"/>
              <a:t>the superimposition </a:t>
            </a:r>
            <a:r>
              <a:rPr lang="en-US" sz="2800" i="1" dirty="0"/>
              <a:t>of preeclampsia or eclampsia as well as following </a:t>
            </a:r>
            <a:r>
              <a:rPr lang="en-US" sz="2800" i="1" dirty="0" smtClean="0"/>
              <a:t>the fetus </a:t>
            </a:r>
            <a:r>
              <a:rPr lang="en-US" sz="2800" i="1" dirty="0"/>
              <a:t>for </a:t>
            </a:r>
            <a:r>
              <a:rPr lang="en-US" sz="2800" i="1" dirty="0" smtClean="0"/>
              <a:t>appropriate </a:t>
            </a:r>
            <a:r>
              <a:rPr lang="en-US" sz="2800" i="1" dirty="0"/>
              <a:t>growth and fetal </a:t>
            </a:r>
            <a:r>
              <a:rPr lang="en-US" sz="2800" i="1" dirty="0" smtClean="0"/>
              <a:t>well-being.</a:t>
            </a:r>
          </a:p>
          <a:p>
            <a:pPr marL="0" indent="0">
              <a:buNone/>
            </a:pPr>
            <a:endParaRPr lang="en-US" sz="2800" i="1" dirty="0" smtClean="0"/>
          </a:p>
          <a:p>
            <a:r>
              <a:rPr lang="en-US" sz="2800" i="1" dirty="0"/>
              <a:t>Medical treatment </a:t>
            </a:r>
            <a:r>
              <a:rPr lang="en-US" sz="2800" i="1" dirty="0" smtClean="0"/>
              <a:t>of mild </a:t>
            </a:r>
            <a:r>
              <a:rPr lang="en-US" sz="2800" i="1" dirty="0"/>
              <a:t>to moderate essential hypertension has been disappointing, in that </a:t>
            </a:r>
            <a:r>
              <a:rPr lang="en-US" sz="2800" i="1" dirty="0" smtClean="0"/>
              <a:t>no significant </a:t>
            </a:r>
            <a:r>
              <a:rPr lang="en-US" sz="2800" i="1" dirty="0"/>
              <a:t>improvement in pregnancy outcome has been </a:t>
            </a:r>
            <a:r>
              <a:rPr lang="en-US" sz="2800" i="1" dirty="0" smtClean="0"/>
              <a:t>demonstrated with </a:t>
            </a:r>
            <a:r>
              <a:rPr lang="en-US" sz="2800" i="1" dirty="0"/>
              <a:t>treatment.</a:t>
            </a:r>
          </a:p>
        </p:txBody>
      </p:sp>
      <p:pic>
        <p:nvPicPr>
          <p:cNvPr id="7" name="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1021307"/>
            <a:ext cx="609600" cy="609600"/>
          </a:xfrm>
          <a:prstGeom prst="rect">
            <a:avLst/>
          </a:prstGeom>
        </p:spPr>
      </p:pic>
    </p:spTree>
    <p:extLst>
      <p:ext uri="{BB962C8B-B14F-4D97-AF65-F5344CB8AC3E}">
        <p14:creationId xmlns:p14="http://schemas.microsoft.com/office/powerpoint/2010/main" val="1904541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1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sz="2800" i="1" dirty="0"/>
              <a:t>Antihypertensive medication in women with chronic hypertension </a:t>
            </a:r>
            <a:r>
              <a:rPr lang="en-US" sz="2800" i="1" dirty="0" smtClean="0"/>
              <a:t>is generally </a:t>
            </a:r>
            <a:r>
              <a:rPr lang="en-US" sz="2800" i="1" dirty="0"/>
              <a:t>recommended when the systolic blood pressure is ≥160 </a:t>
            </a:r>
            <a:r>
              <a:rPr lang="en-US" sz="2800" i="1" dirty="0" smtClean="0"/>
              <a:t>mmHg or </a:t>
            </a:r>
            <a:r>
              <a:rPr lang="en-US" sz="2800" i="1" dirty="0"/>
              <a:t>the diastolic blood pressure ≥105 mmHg</a:t>
            </a:r>
            <a:r>
              <a:rPr lang="en-US" sz="2800" i="1" dirty="0" smtClean="0"/>
              <a:t>.</a:t>
            </a:r>
          </a:p>
          <a:p>
            <a:pPr marL="0" indent="0">
              <a:buNone/>
            </a:pPr>
            <a:endParaRPr lang="en-US" sz="2800" i="1" dirty="0" smtClean="0"/>
          </a:p>
          <a:p>
            <a:r>
              <a:rPr lang="en-US" sz="2800" i="1" dirty="0" smtClean="0">
                <a:solidFill>
                  <a:srgbClr val="FF0000"/>
                </a:solidFill>
              </a:rPr>
              <a:t>Labetalol</a:t>
            </a:r>
            <a:r>
              <a:rPr lang="en-US" sz="2800" i="1" dirty="0" smtClean="0"/>
              <a:t> is </a:t>
            </a:r>
            <a:r>
              <a:rPr lang="en-US" sz="2800" i="1" dirty="0"/>
              <a:t>considered </a:t>
            </a:r>
            <a:r>
              <a:rPr lang="en-US" sz="2800" i="1" dirty="0" smtClean="0"/>
              <a:t>first-line antihypertensive </a:t>
            </a:r>
            <a:r>
              <a:rPr lang="en-US" sz="2800" i="1" dirty="0"/>
              <a:t>therapy in pregnancy although calcium channel </a:t>
            </a:r>
            <a:r>
              <a:rPr lang="en-US" sz="2800" i="1" dirty="0" smtClean="0"/>
              <a:t>blockers (such </a:t>
            </a:r>
            <a:r>
              <a:rPr lang="en-US" sz="2800" i="1" dirty="0"/>
              <a:t>as </a:t>
            </a:r>
            <a:r>
              <a:rPr lang="en-US" sz="2800" i="1" dirty="0" err="1">
                <a:solidFill>
                  <a:srgbClr val="FF0000"/>
                </a:solidFill>
              </a:rPr>
              <a:t>nifedipine</a:t>
            </a:r>
            <a:r>
              <a:rPr lang="en-US" sz="2800" i="1" dirty="0">
                <a:solidFill>
                  <a:srgbClr val="FF0000"/>
                </a:solidFill>
              </a:rPr>
              <a:t> or amlodipine) </a:t>
            </a:r>
            <a:r>
              <a:rPr lang="en-US" sz="2800" i="1" dirty="0"/>
              <a:t>are also commonly used. </a:t>
            </a:r>
            <a:r>
              <a:rPr lang="en-US" sz="2800" i="1" dirty="0" smtClean="0">
                <a:solidFill>
                  <a:srgbClr val="FF0000"/>
                </a:solidFill>
              </a:rPr>
              <a:t>Methyldopa </a:t>
            </a:r>
            <a:r>
              <a:rPr lang="en-US" sz="2800" i="1" dirty="0" smtClean="0"/>
              <a:t>was </a:t>
            </a:r>
            <a:r>
              <a:rPr lang="en-US" sz="2800" i="1" dirty="0"/>
              <a:t>the most commonly </a:t>
            </a:r>
            <a:r>
              <a:rPr lang="en-US" sz="2800" i="1" dirty="0" smtClean="0"/>
              <a:t>used antihypertensive </a:t>
            </a:r>
            <a:r>
              <a:rPr lang="en-US" sz="2800" i="1" dirty="0"/>
              <a:t>medication in </a:t>
            </a:r>
            <a:r>
              <a:rPr lang="en-US" sz="2800" i="1" dirty="0" smtClean="0"/>
              <a:t>pregnancy for </a:t>
            </a:r>
            <a:r>
              <a:rPr lang="en-US" sz="2800" i="1" dirty="0"/>
              <a:t>many decades and still may be used although it is considered </a:t>
            </a:r>
            <a:r>
              <a:rPr lang="en-US" sz="2800" i="1" dirty="0" err="1" smtClean="0"/>
              <a:t>lesse</a:t>
            </a:r>
            <a:r>
              <a:rPr lang="en-US" sz="2800" i="1" dirty="0" smtClean="0"/>
              <a:t> </a:t>
            </a:r>
            <a:r>
              <a:rPr lang="en-US" sz="2800" i="1" dirty="0" err="1" smtClean="0"/>
              <a:t>ffective</a:t>
            </a:r>
            <a:r>
              <a:rPr lang="en-US" sz="2800" i="1" dirty="0" smtClean="0"/>
              <a:t> </a:t>
            </a:r>
            <a:r>
              <a:rPr lang="en-US" sz="2800" i="1" dirty="0"/>
              <a:t>than labetalol or calcium channel blockers.</a:t>
            </a:r>
          </a:p>
        </p:txBody>
      </p:sp>
      <p:pic>
        <p:nvPicPr>
          <p:cNvPr id="5" name="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1791" y="794959"/>
            <a:ext cx="609600" cy="609600"/>
          </a:xfrm>
          <a:prstGeom prst="rect">
            <a:avLst/>
          </a:prstGeom>
        </p:spPr>
      </p:pic>
    </p:spTree>
    <p:extLst>
      <p:ext uri="{BB962C8B-B14F-4D97-AF65-F5344CB8AC3E}">
        <p14:creationId xmlns:p14="http://schemas.microsoft.com/office/powerpoint/2010/main" val="2191016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808038"/>
            <a:ext cx="8686800" cy="5668962"/>
          </a:xfrm>
        </p:spPr>
        <p:txBody>
          <a:bodyPr>
            <a:normAutofit/>
          </a:bodyPr>
          <a:lstStyle/>
          <a:p>
            <a:r>
              <a:rPr lang="en-US" sz="2800" i="1" dirty="0"/>
              <a:t>It was formerly </a:t>
            </a:r>
            <a:r>
              <a:rPr lang="en-US" sz="2800" i="1" dirty="0" smtClean="0"/>
              <a:t>taught that </a:t>
            </a:r>
            <a:r>
              <a:rPr lang="en-US" sz="2800" i="1" dirty="0"/>
              <a:t>diuretics were contraindicated during pregnancy, but diuretic </a:t>
            </a:r>
            <a:r>
              <a:rPr lang="en-US" sz="2800" i="1" dirty="0" smtClean="0"/>
              <a:t>therapy is </a:t>
            </a:r>
            <a:r>
              <a:rPr lang="en-US" sz="2800" i="1" dirty="0"/>
              <a:t>no longer discontinued and, indeed, is often continued in the patient </a:t>
            </a:r>
            <a:r>
              <a:rPr lang="en-US" sz="2800" i="1" dirty="0" smtClean="0"/>
              <a:t>who already </a:t>
            </a:r>
            <a:r>
              <a:rPr lang="en-US" sz="2800" i="1" dirty="0"/>
              <a:t>has been on such therapy before becoming </a:t>
            </a:r>
            <a:r>
              <a:rPr lang="en-US" sz="2800" i="1" dirty="0" smtClean="0"/>
              <a:t>pregnant.</a:t>
            </a:r>
          </a:p>
          <a:p>
            <a:r>
              <a:rPr lang="en-US" sz="2800" i="1" dirty="0">
                <a:solidFill>
                  <a:srgbClr val="FF0000"/>
                </a:solidFill>
              </a:rPr>
              <a:t>(ACE) inhibitors </a:t>
            </a:r>
            <a:r>
              <a:rPr lang="en-US" sz="2800" i="1" dirty="0"/>
              <a:t>can cause fetal malformations </a:t>
            </a:r>
            <a:r>
              <a:rPr lang="en-US" sz="2800" i="1" dirty="0" smtClean="0"/>
              <a:t>when given </a:t>
            </a:r>
            <a:r>
              <a:rPr lang="en-US" sz="2800" i="1" dirty="0"/>
              <a:t>in the first trimester and also in the second and third trimesters; </a:t>
            </a:r>
            <a:r>
              <a:rPr lang="en-US" sz="2800" i="1" dirty="0" err="1" smtClean="0"/>
              <a:t>theyare</a:t>
            </a:r>
            <a:r>
              <a:rPr lang="en-US" sz="2800" i="1" dirty="0" smtClean="0"/>
              <a:t> </a:t>
            </a:r>
            <a:r>
              <a:rPr lang="en-US" sz="2800" i="1" u="sng" dirty="0"/>
              <a:t>not recommended in pregnancy</a:t>
            </a:r>
            <a:r>
              <a:rPr lang="en-US" sz="2800" i="1" dirty="0"/>
              <a:t> or the preconception period</a:t>
            </a:r>
            <a:r>
              <a:rPr lang="en-US" sz="2800" i="1" dirty="0" smtClean="0"/>
              <a:t>.</a:t>
            </a:r>
          </a:p>
          <a:p>
            <a:r>
              <a:rPr lang="en-US" sz="2800" i="1" dirty="0">
                <a:solidFill>
                  <a:srgbClr val="FF0000"/>
                </a:solidFill>
              </a:rPr>
              <a:t>Angiotensin receptor blockers </a:t>
            </a:r>
            <a:r>
              <a:rPr lang="en-US" sz="2800" i="1" dirty="0"/>
              <a:t>act in a similar manner to ACE </a:t>
            </a:r>
            <a:r>
              <a:rPr lang="en-US" sz="2800" i="1" dirty="0" smtClean="0"/>
              <a:t>inhibitors.</a:t>
            </a:r>
            <a:endParaRPr lang="en-US" sz="2800" i="1" dirty="0"/>
          </a:p>
        </p:txBody>
      </p:sp>
      <p:pic>
        <p:nvPicPr>
          <p:cNvPr id="6" name="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5827" y="503238"/>
            <a:ext cx="609600" cy="609600"/>
          </a:xfrm>
          <a:prstGeom prst="rect">
            <a:avLst/>
          </a:prstGeom>
        </p:spPr>
      </p:pic>
    </p:spTree>
    <p:extLst>
      <p:ext uri="{BB962C8B-B14F-4D97-AF65-F5344CB8AC3E}">
        <p14:creationId xmlns:p14="http://schemas.microsoft.com/office/powerpoint/2010/main" val="4041150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4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3"/>
          </a:solidFill>
        </p:spPr>
        <p:txBody>
          <a:bodyPr/>
          <a:lstStyle/>
          <a:p>
            <a:r>
              <a:rPr lang="en-US" b="1" i="1" dirty="0"/>
              <a:t>Preeclampsia</a:t>
            </a:r>
          </a:p>
        </p:txBody>
      </p:sp>
      <p:sp>
        <p:nvSpPr>
          <p:cNvPr id="3" name="Content Placeholder 2"/>
          <p:cNvSpPr>
            <a:spLocks noGrp="1"/>
          </p:cNvSpPr>
          <p:nvPr>
            <p:ph idx="1"/>
          </p:nvPr>
        </p:nvSpPr>
        <p:spPr/>
        <p:txBody>
          <a:bodyPr/>
          <a:lstStyle/>
          <a:p>
            <a:r>
              <a:rPr lang="en-US" i="1" dirty="0"/>
              <a:t>The severity of the preeclampsia and the maturity of the fetus are </a:t>
            </a:r>
            <a:r>
              <a:rPr lang="en-US" i="1" dirty="0" smtClean="0"/>
              <a:t>the primary </a:t>
            </a:r>
            <a:r>
              <a:rPr lang="en-US" i="1" dirty="0"/>
              <a:t>considerations in the management of preeclampsia. </a:t>
            </a:r>
            <a:endParaRPr lang="en-US" i="1" dirty="0" smtClean="0"/>
          </a:p>
          <a:p>
            <a:pPr marL="0" indent="0">
              <a:buNone/>
            </a:pPr>
            <a:endParaRPr lang="en-US" i="1" dirty="0" smtClean="0"/>
          </a:p>
          <a:p>
            <a:r>
              <a:rPr lang="en-US" i="1" dirty="0" smtClean="0"/>
              <a:t>Care </a:t>
            </a:r>
            <a:r>
              <a:rPr lang="en-US" i="1" dirty="0"/>
              <a:t>must </a:t>
            </a:r>
            <a:r>
              <a:rPr lang="en-US" i="1" dirty="0" smtClean="0"/>
              <a:t>be individualized</a:t>
            </a:r>
            <a:r>
              <a:rPr lang="en-US" i="1" dirty="0"/>
              <a:t>, but there are well-accepted general guidelines.</a:t>
            </a:r>
          </a:p>
        </p:txBody>
      </p:sp>
      <p:pic>
        <p:nvPicPr>
          <p:cNvPr id="4"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7630" y="1204119"/>
            <a:ext cx="609600" cy="609600"/>
          </a:xfrm>
          <a:prstGeom prst="rect">
            <a:avLst/>
          </a:prstGeom>
        </p:spPr>
      </p:pic>
    </p:spTree>
    <p:extLst>
      <p:ext uri="{BB962C8B-B14F-4D97-AF65-F5344CB8AC3E}">
        <p14:creationId xmlns:p14="http://schemas.microsoft.com/office/powerpoint/2010/main" val="1329893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 y="990600"/>
            <a:ext cx="9067800" cy="5562600"/>
          </a:xfrm>
        </p:spPr>
        <p:txBody>
          <a:bodyPr>
            <a:normAutofit/>
          </a:bodyPr>
          <a:lstStyle/>
          <a:p>
            <a:r>
              <a:rPr lang="en-US" sz="2800" i="1" dirty="0"/>
              <a:t>Preeclampsia diagnosed at term and beyond is generally an </a:t>
            </a:r>
            <a:r>
              <a:rPr lang="en-US" sz="2800" i="1" dirty="0" smtClean="0"/>
              <a:t>indication for </a:t>
            </a:r>
            <a:r>
              <a:rPr lang="en-US" sz="2800" i="1" dirty="0"/>
              <a:t>delivery. </a:t>
            </a:r>
            <a:endParaRPr lang="en-US" sz="2800" i="1" dirty="0" smtClean="0"/>
          </a:p>
          <a:p>
            <a:r>
              <a:rPr lang="en-US" sz="2800" i="1" dirty="0" smtClean="0"/>
              <a:t>The </a:t>
            </a:r>
            <a:r>
              <a:rPr lang="en-US" sz="2800" i="1" dirty="0"/>
              <a:t>mainstay of management for patients with </a:t>
            </a:r>
            <a:r>
              <a:rPr lang="en-US" sz="2800" i="1" dirty="0" smtClean="0"/>
              <a:t>preeclampsia and </a:t>
            </a:r>
            <a:r>
              <a:rPr lang="en-US" sz="2800" i="1" dirty="0"/>
              <a:t>no severe features who are being managed expectantly is rest </a:t>
            </a:r>
            <a:r>
              <a:rPr lang="en-US" sz="2800" i="1" dirty="0" smtClean="0"/>
              <a:t>and frequent </a:t>
            </a:r>
            <a:r>
              <a:rPr lang="en-US" sz="2800" i="1" dirty="0"/>
              <a:t>monitoring of mother and fetus</a:t>
            </a:r>
            <a:r>
              <a:rPr lang="en-US" sz="2800" i="1" dirty="0" smtClean="0"/>
              <a:t>.</a:t>
            </a:r>
          </a:p>
          <a:p>
            <a:r>
              <a:rPr lang="en-US" sz="2800" i="1" dirty="0" smtClean="0"/>
              <a:t> </a:t>
            </a:r>
            <a:r>
              <a:rPr lang="en-US" sz="2800" i="1" dirty="0"/>
              <a:t>Testing for suspected </a:t>
            </a:r>
            <a:r>
              <a:rPr lang="en-US" sz="2800" i="1" dirty="0" smtClean="0"/>
              <a:t>fetal growth </a:t>
            </a:r>
            <a:r>
              <a:rPr lang="en-US" sz="2800" i="1" dirty="0"/>
              <a:t>restriction or oligohydramnios, weekly laboratory testing </a:t>
            </a:r>
            <a:r>
              <a:rPr lang="en-US" sz="2800" i="1" dirty="0" smtClean="0"/>
              <a:t>and twice-weekly </a:t>
            </a:r>
            <a:r>
              <a:rPr lang="en-US" sz="2800" i="1" dirty="0"/>
              <a:t>NSTs, BPPs, or both is commonly employed and should </a:t>
            </a:r>
            <a:r>
              <a:rPr lang="en-US" sz="2800" i="1" dirty="0" smtClean="0"/>
              <a:t>be repeated </a:t>
            </a:r>
            <a:r>
              <a:rPr lang="en-US" sz="2800" i="1" dirty="0"/>
              <a:t>more frequently as indicated, according to maternal condition.</a:t>
            </a:r>
          </a:p>
        </p:txBody>
      </p:sp>
      <p:pic>
        <p:nvPicPr>
          <p:cNvPr id="4"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373039"/>
            <a:ext cx="609600" cy="609600"/>
          </a:xfrm>
          <a:prstGeom prst="rect">
            <a:avLst/>
          </a:prstGeom>
        </p:spPr>
      </p:pic>
    </p:spTree>
    <p:extLst>
      <p:ext uri="{BB962C8B-B14F-4D97-AF65-F5344CB8AC3E}">
        <p14:creationId xmlns:p14="http://schemas.microsoft.com/office/powerpoint/2010/main" val="2549576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81000"/>
            <a:ext cx="9144000" cy="6400800"/>
          </a:xfrm>
        </p:spPr>
        <p:txBody>
          <a:bodyPr>
            <a:noAutofit/>
          </a:bodyPr>
          <a:lstStyle/>
          <a:p>
            <a:r>
              <a:rPr lang="en-US" sz="2800" i="1" dirty="0"/>
              <a:t>Ultrasound examination for fetal growth and amniotic fluid assessment </a:t>
            </a:r>
            <a:r>
              <a:rPr lang="en-US" sz="2800" i="1" dirty="0" smtClean="0"/>
              <a:t>is recommended </a:t>
            </a:r>
            <a:r>
              <a:rPr lang="en-US" sz="2800" i="1" dirty="0"/>
              <a:t>every 3 weeks</a:t>
            </a:r>
            <a:r>
              <a:rPr lang="en-US" sz="2800" i="1" dirty="0" smtClean="0"/>
              <a:t>.</a:t>
            </a:r>
          </a:p>
          <a:p>
            <a:r>
              <a:rPr lang="en-US" sz="2800" i="1" dirty="0" smtClean="0"/>
              <a:t> </a:t>
            </a:r>
            <a:r>
              <a:rPr lang="en-US" sz="2800" i="1" dirty="0"/>
              <a:t>Daily fetal movement assessment also </a:t>
            </a:r>
            <a:r>
              <a:rPr lang="en-US" sz="2800" i="1" dirty="0" smtClean="0"/>
              <a:t>may prove useful.</a:t>
            </a:r>
          </a:p>
          <a:p>
            <a:r>
              <a:rPr lang="en-US" sz="2800" i="1" dirty="0" smtClean="0"/>
              <a:t>Hospitalization </a:t>
            </a:r>
            <a:r>
              <a:rPr lang="en-US" sz="2800" i="1" dirty="0"/>
              <a:t>is often initially recommended for women with </a:t>
            </a:r>
            <a:r>
              <a:rPr lang="en-US" sz="2800" i="1" dirty="0" err="1" smtClean="0"/>
              <a:t>newonset</a:t>
            </a:r>
            <a:r>
              <a:rPr lang="en-US" sz="2800" i="1" dirty="0" smtClean="0"/>
              <a:t> preeclampsia</a:t>
            </a:r>
            <a:r>
              <a:rPr lang="en-US" sz="2800" i="1" dirty="0"/>
              <a:t>. </a:t>
            </a:r>
            <a:endParaRPr lang="en-US" sz="2800" i="1" dirty="0" smtClean="0"/>
          </a:p>
          <a:p>
            <a:r>
              <a:rPr lang="en-US" sz="2800" i="1" dirty="0" smtClean="0"/>
              <a:t>After </a:t>
            </a:r>
            <a:r>
              <a:rPr lang="en-US" sz="2800" i="1" dirty="0"/>
              <a:t>maternal and fetal conditions are </a:t>
            </a:r>
            <a:r>
              <a:rPr lang="en-US" sz="2800" i="1" dirty="0" smtClean="0"/>
              <a:t>serially assessed </a:t>
            </a:r>
            <a:r>
              <a:rPr lang="en-US" sz="2800" i="1" dirty="0"/>
              <a:t>and there are no severe features, subsequent management </a:t>
            </a:r>
            <a:r>
              <a:rPr lang="en-US" sz="2800" i="1" dirty="0" smtClean="0"/>
              <a:t>for patients </a:t>
            </a:r>
            <a:r>
              <a:rPr lang="en-US" sz="2800" i="1" dirty="0"/>
              <a:t>&lt;37 weeks’ gestation may be continued in the hospital, at a </a:t>
            </a:r>
            <a:r>
              <a:rPr lang="en-US" sz="2800" i="1" dirty="0" smtClean="0"/>
              <a:t>daycare unit</a:t>
            </a:r>
            <a:r>
              <a:rPr lang="en-US" sz="2800" i="1" dirty="0"/>
              <a:t>, or at home on the basis of the initial assessment. </a:t>
            </a:r>
            <a:endParaRPr lang="en-US" sz="2800" i="1" dirty="0" smtClean="0"/>
          </a:p>
          <a:p>
            <a:r>
              <a:rPr lang="en-US" sz="2800" i="1" dirty="0" smtClean="0"/>
              <a:t>Care </a:t>
            </a:r>
            <a:r>
              <a:rPr lang="en-US" sz="2800" i="1" dirty="0"/>
              <a:t>must </a:t>
            </a:r>
            <a:r>
              <a:rPr lang="en-US" sz="2800" i="1" dirty="0" smtClean="0"/>
              <a:t>be individualized </a:t>
            </a:r>
            <a:r>
              <a:rPr lang="en-US" sz="2800" i="1" dirty="0"/>
              <a:t>with attention to patient resources, other co-morbidities </a:t>
            </a:r>
            <a:r>
              <a:rPr lang="en-US" sz="2800" i="1" dirty="0" smtClean="0"/>
              <a:t>and reliability </a:t>
            </a:r>
            <a:r>
              <a:rPr lang="en-US" sz="2800" i="1" dirty="0"/>
              <a:t>for consideration of outpatient management.</a:t>
            </a:r>
          </a:p>
        </p:txBody>
      </p:sp>
      <p:pic>
        <p:nvPicPr>
          <p:cNvPr id="4" name="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76200"/>
            <a:ext cx="609600" cy="609600"/>
          </a:xfrm>
          <a:prstGeom prst="rect">
            <a:avLst/>
          </a:prstGeom>
        </p:spPr>
      </p:pic>
    </p:spTree>
    <p:extLst>
      <p:ext uri="{BB962C8B-B14F-4D97-AF65-F5344CB8AC3E}">
        <p14:creationId xmlns:p14="http://schemas.microsoft.com/office/powerpoint/2010/main" val="1339706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FF0000"/>
                </a:solidFill>
              </a:rPr>
              <a:t>Preeclampsia with Severe Features</a:t>
            </a:r>
          </a:p>
        </p:txBody>
      </p:sp>
      <p:sp>
        <p:nvSpPr>
          <p:cNvPr id="3" name="Content Placeholder 2"/>
          <p:cNvSpPr>
            <a:spLocks noGrp="1"/>
          </p:cNvSpPr>
          <p:nvPr>
            <p:ph idx="1"/>
          </p:nvPr>
        </p:nvSpPr>
        <p:spPr/>
        <p:txBody>
          <a:bodyPr>
            <a:normAutofit/>
          </a:bodyPr>
          <a:lstStyle/>
          <a:p>
            <a:r>
              <a:rPr lang="en-US" sz="2800" i="1" dirty="0"/>
              <a:t>For the patient with worsening preterm preeclampsia or the patient </a:t>
            </a:r>
            <a:r>
              <a:rPr lang="en-US" sz="2800" i="1" dirty="0" smtClean="0"/>
              <a:t>who has </a:t>
            </a:r>
            <a:r>
              <a:rPr lang="en-US" sz="2800" i="1" dirty="0"/>
              <a:t>preeclampsia with severe features, management is often </a:t>
            </a:r>
            <a:r>
              <a:rPr lang="en-US" sz="2800" i="1" dirty="0" smtClean="0"/>
              <a:t>best accomplished </a:t>
            </a:r>
            <a:r>
              <a:rPr lang="en-US" sz="2800" i="1" dirty="0"/>
              <a:t>in a tertiary care setting. </a:t>
            </a:r>
            <a:endParaRPr lang="en-US" sz="2800" i="1" dirty="0" smtClean="0"/>
          </a:p>
          <a:p>
            <a:r>
              <a:rPr lang="en-US" sz="2800" i="1" dirty="0" smtClean="0"/>
              <a:t>Daily </a:t>
            </a:r>
            <a:r>
              <a:rPr lang="en-US" sz="2800" i="1" dirty="0"/>
              <a:t>laboratory tests and </a:t>
            </a:r>
            <a:r>
              <a:rPr lang="en-US" sz="2800" i="1" dirty="0" smtClean="0"/>
              <a:t>fetal surveillance </a:t>
            </a:r>
            <a:r>
              <a:rPr lang="en-US" sz="2800" i="1" dirty="0"/>
              <a:t>may be indicated. Stabilization with magnesium </a:t>
            </a:r>
            <a:r>
              <a:rPr lang="en-US" sz="2800" i="1" dirty="0" smtClean="0"/>
              <a:t>sulfate, antihypertensive </a:t>
            </a:r>
            <a:r>
              <a:rPr lang="en-US" sz="2800" i="1" dirty="0"/>
              <a:t>therapy (as indicated) and monitoring for maternal </a:t>
            </a:r>
            <a:r>
              <a:rPr lang="en-US" sz="2800" i="1" dirty="0" smtClean="0"/>
              <a:t>and fetal </a:t>
            </a:r>
            <a:r>
              <a:rPr lang="en-US" sz="2800" i="1" dirty="0"/>
              <a:t>well-being are required.</a:t>
            </a:r>
          </a:p>
        </p:txBody>
      </p:sp>
      <p:pic>
        <p:nvPicPr>
          <p:cNvPr id="5" name="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990600"/>
            <a:ext cx="609600" cy="609600"/>
          </a:xfrm>
          <a:prstGeom prst="rect">
            <a:avLst/>
          </a:prstGeom>
        </p:spPr>
      </p:pic>
    </p:spTree>
    <p:extLst>
      <p:ext uri="{BB962C8B-B14F-4D97-AF65-F5344CB8AC3E}">
        <p14:creationId xmlns:p14="http://schemas.microsoft.com/office/powerpoint/2010/main" val="2593898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81000"/>
            <a:ext cx="8915400" cy="6477000"/>
          </a:xfrm>
        </p:spPr>
        <p:txBody>
          <a:bodyPr>
            <a:normAutofit/>
          </a:bodyPr>
          <a:lstStyle/>
          <a:p>
            <a:r>
              <a:rPr lang="en-US" sz="2500" i="1" dirty="0"/>
              <a:t>Administration of corticosteroids for </a:t>
            </a:r>
            <a:r>
              <a:rPr lang="en-US" sz="2500" i="1" dirty="0" smtClean="0"/>
              <a:t>fetal lung </a:t>
            </a:r>
            <a:r>
              <a:rPr lang="en-US" sz="2500" i="1" dirty="0"/>
              <a:t>maturation is recommended </a:t>
            </a:r>
            <a:r>
              <a:rPr lang="en-US" sz="2500" i="1" dirty="0">
                <a:solidFill>
                  <a:srgbClr val="FF0000"/>
                </a:solidFill>
              </a:rPr>
              <a:t>if less than 37 weeks’ gestation</a:t>
            </a:r>
            <a:r>
              <a:rPr lang="en-US" sz="2500" i="1" dirty="0"/>
              <a:t>. </a:t>
            </a:r>
            <a:endParaRPr lang="en-US" sz="2500" i="1" dirty="0" smtClean="0"/>
          </a:p>
          <a:p>
            <a:pPr marL="0" indent="0">
              <a:buNone/>
            </a:pPr>
            <a:endParaRPr lang="en-US" sz="2500" i="1" dirty="0" smtClean="0"/>
          </a:p>
          <a:p>
            <a:r>
              <a:rPr lang="en-US" sz="2500" i="1" dirty="0" smtClean="0"/>
              <a:t>Delivery by </a:t>
            </a:r>
            <a:r>
              <a:rPr lang="en-US" sz="2500" i="1" dirty="0"/>
              <a:t>either induction or cesarean delivery should not be delayed, even if </a:t>
            </a:r>
            <a:r>
              <a:rPr lang="en-US" sz="2500" i="1" dirty="0" smtClean="0"/>
              <a:t>less than </a:t>
            </a:r>
            <a:r>
              <a:rPr lang="en-US" sz="2500" i="1" dirty="0"/>
              <a:t>34 weeks’ gestation, if any of the following are noted: </a:t>
            </a:r>
            <a:r>
              <a:rPr lang="en-US" sz="2500" i="1" u="sng" dirty="0" smtClean="0"/>
              <a:t>uncontrollable severe </a:t>
            </a:r>
            <a:r>
              <a:rPr lang="en-US" sz="2500" i="1" u="sng" dirty="0"/>
              <a:t>hypertension, eclampsia, pulmonary edema, </a:t>
            </a:r>
            <a:r>
              <a:rPr lang="en-US" sz="2500" i="1" u="sng" dirty="0" err="1"/>
              <a:t>abruptio</a:t>
            </a:r>
            <a:r>
              <a:rPr lang="en-US" sz="2500" i="1" u="sng" dirty="0"/>
              <a:t> </a:t>
            </a:r>
            <a:r>
              <a:rPr lang="en-US" sz="2500" i="1" u="sng" dirty="0" smtClean="0"/>
              <a:t>placentae, disseminated </a:t>
            </a:r>
            <a:r>
              <a:rPr lang="en-US" sz="2500" i="1" u="sng" dirty="0"/>
              <a:t>intravascular coagulation, evidence of </a:t>
            </a:r>
            <a:r>
              <a:rPr lang="en-US" sz="2500" i="1" u="sng" dirty="0" err="1"/>
              <a:t>nonreassuring</a:t>
            </a:r>
            <a:r>
              <a:rPr lang="en-US" sz="2500" i="1" u="sng" dirty="0"/>
              <a:t> </a:t>
            </a:r>
            <a:r>
              <a:rPr lang="en-US" sz="2500" i="1" u="sng" dirty="0" smtClean="0"/>
              <a:t>fetal status</a:t>
            </a:r>
            <a:r>
              <a:rPr lang="en-US" sz="2500" i="1" u="sng" dirty="0"/>
              <a:t>, intrapartum fetal demise, nonviable fetus</a:t>
            </a:r>
            <a:r>
              <a:rPr lang="en-US" sz="2500" i="1" dirty="0"/>
              <a:t>. </a:t>
            </a:r>
            <a:endParaRPr lang="en-US" sz="2500" i="1" dirty="0" smtClean="0"/>
          </a:p>
          <a:p>
            <a:pPr marL="0" indent="0">
              <a:buNone/>
            </a:pPr>
            <a:endParaRPr lang="en-US" sz="2500" i="1" dirty="0" smtClean="0"/>
          </a:p>
          <a:p>
            <a:r>
              <a:rPr lang="en-US" sz="2500" i="1" dirty="0" smtClean="0"/>
              <a:t>Otherwise</a:t>
            </a:r>
            <a:r>
              <a:rPr lang="en-US" sz="2500" i="1" dirty="0"/>
              <a:t>, </a:t>
            </a:r>
            <a:r>
              <a:rPr lang="en-US" sz="2500" i="1" dirty="0">
                <a:solidFill>
                  <a:srgbClr val="FF0000"/>
                </a:solidFill>
              </a:rPr>
              <a:t>if less than </a:t>
            </a:r>
            <a:r>
              <a:rPr lang="en-US" sz="2500" i="1" dirty="0" smtClean="0">
                <a:solidFill>
                  <a:srgbClr val="FF0000"/>
                </a:solidFill>
              </a:rPr>
              <a:t>34 weeks</a:t>
            </a:r>
            <a:r>
              <a:rPr lang="en-US" sz="2500" i="1" dirty="0">
                <a:solidFill>
                  <a:srgbClr val="FF0000"/>
                </a:solidFill>
              </a:rPr>
              <a:t>’ gestation and stabilized</a:t>
            </a:r>
            <a:r>
              <a:rPr lang="en-US" sz="2500" i="1" dirty="0"/>
              <a:t>, expectant management in the </a:t>
            </a:r>
            <a:r>
              <a:rPr lang="en-US" sz="2500" i="1" dirty="0" smtClean="0"/>
              <a:t>hospital with frequent maternal and fetal assessment may be considered until maternal or fetal status worsens. Patients with the diagnosis of preeclampsia with </a:t>
            </a:r>
            <a:r>
              <a:rPr lang="en-US" sz="2500" i="1" dirty="0" smtClean="0">
                <a:solidFill>
                  <a:srgbClr val="FF0000"/>
                </a:solidFill>
              </a:rPr>
              <a:t>severe features should be delivered if ≥34 weeks’ gestation</a:t>
            </a:r>
            <a:r>
              <a:rPr lang="en-US" sz="2500" i="1" dirty="0" smtClean="0"/>
              <a:t>.</a:t>
            </a:r>
            <a:endParaRPr lang="en-US" sz="2500" i="1" dirty="0"/>
          </a:p>
        </p:txBody>
      </p:sp>
      <p:pic>
        <p:nvPicPr>
          <p:cNvPr id="4" name="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30162"/>
            <a:ext cx="609600" cy="609600"/>
          </a:xfrm>
          <a:prstGeom prst="rect">
            <a:avLst/>
          </a:prstGeom>
        </p:spPr>
      </p:pic>
    </p:spTree>
    <p:extLst>
      <p:ext uri="{BB962C8B-B14F-4D97-AF65-F5344CB8AC3E}">
        <p14:creationId xmlns:p14="http://schemas.microsoft.com/office/powerpoint/2010/main" val="1096171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066800"/>
            <a:ext cx="9144000" cy="5791200"/>
          </a:xfrm>
        </p:spPr>
        <p:txBody>
          <a:bodyPr>
            <a:normAutofit/>
          </a:bodyPr>
          <a:lstStyle/>
          <a:p>
            <a:r>
              <a:rPr lang="en-US" sz="2800" b="1" i="1" dirty="0">
                <a:solidFill>
                  <a:srgbClr val="FF0000"/>
                </a:solidFill>
              </a:rPr>
              <a:t>magnesium sulfate </a:t>
            </a:r>
            <a:r>
              <a:rPr lang="en-US" sz="2800" i="1" dirty="0"/>
              <a:t>has been used to prevent </a:t>
            </a:r>
            <a:r>
              <a:rPr lang="en-US" sz="2800" i="1" dirty="0" smtClean="0"/>
              <a:t>and to </a:t>
            </a:r>
            <a:r>
              <a:rPr lang="en-US" sz="2800" i="1" dirty="0"/>
              <a:t>treat </a:t>
            </a:r>
            <a:r>
              <a:rPr lang="en-US" sz="2800" i="1" dirty="0" err="1"/>
              <a:t>eclamptic</a:t>
            </a:r>
            <a:r>
              <a:rPr lang="en-US" sz="2800" i="1" dirty="0"/>
              <a:t> convulsions</a:t>
            </a:r>
            <a:r>
              <a:rPr lang="en-US" sz="2800" i="1" dirty="0" smtClean="0"/>
              <a:t>.</a:t>
            </a:r>
          </a:p>
          <a:p>
            <a:r>
              <a:rPr lang="en-US" sz="2800" i="1" dirty="0" smtClean="0"/>
              <a:t> </a:t>
            </a:r>
            <a:r>
              <a:rPr lang="en-US" sz="2800" i="1" dirty="0"/>
              <a:t>Other anticonvulsants, such as </a:t>
            </a:r>
            <a:r>
              <a:rPr lang="en-US" sz="2800" i="1" dirty="0" smtClean="0"/>
              <a:t>diazepam and </a:t>
            </a:r>
            <a:r>
              <a:rPr lang="en-US" sz="2800" i="1" dirty="0"/>
              <a:t>phenytoin, are rarely used because they are not as efficacious </a:t>
            </a:r>
            <a:r>
              <a:rPr lang="en-US" sz="2800" i="1" dirty="0" smtClean="0"/>
              <a:t>as magnesium </a:t>
            </a:r>
            <a:r>
              <a:rPr lang="en-US" sz="2800" i="1" dirty="0"/>
              <a:t>and because they have potential adverse effects on the </a:t>
            </a:r>
            <a:r>
              <a:rPr lang="en-US" sz="2800" i="1" dirty="0" smtClean="0"/>
              <a:t>fetus.</a:t>
            </a:r>
          </a:p>
          <a:p>
            <a:r>
              <a:rPr lang="en-US" sz="2800" i="1" dirty="0" smtClean="0"/>
              <a:t> Magnesium </a:t>
            </a:r>
            <a:r>
              <a:rPr lang="en-US" sz="2800" i="1" dirty="0"/>
              <a:t>sulfate is administered by intramuscular or intravenous (</a:t>
            </a:r>
            <a:r>
              <a:rPr lang="en-US" sz="2800" i="1" dirty="0" smtClean="0"/>
              <a:t>IV) routes</a:t>
            </a:r>
            <a:r>
              <a:rPr lang="en-US" sz="2800" i="1" dirty="0"/>
              <a:t>, although the latter is far more common. </a:t>
            </a:r>
            <a:endParaRPr lang="en-US" sz="2800" i="1" dirty="0" smtClean="0"/>
          </a:p>
          <a:p>
            <a:r>
              <a:rPr lang="en-US" sz="2800" i="1" dirty="0" smtClean="0"/>
              <a:t>Therapeutic </a:t>
            </a:r>
            <a:r>
              <a:rPr lang="en-US" sz="2800" i="1" dirty="0"/>
              <a:t>levels are 4 to 6 mg/</a:t>
            </a:r>
            <a:r>
              <a:rPr lang="en-US" sz="2800" i="1" dirty="0" err="1"/>
              <a:t>dL</a:t>
            </a:r>
            <a:r>
              <a:rPr lang="en-US" sz="2800" i="1" dirty="0"/>
              <a:t>, </a:t>
            </a:r>
            <a:r>
              <a:rPr lang="en-US" sz="2800" i="1" dirty="0" smtClean="0"/>
              <a:t>with toxic </a:t>
            </a:r>
            <a:r>
              <a:rPr lang="en-US" sz="2800" i="1" dirty="0"/>
              <a:t>concentrations having predictable consequences</a:t>
            </a:r>
          </a:p>
        </p:txBody>
      </p:sp>
      <p:pic>
        <p:nvPicPr>
          <p:cNvPr id="4" name="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457200"/>
            <a:ext cx="609600" cy="609600"/>
          </a:xfrm>
          <a:prstGeom prst="rect">
            <a:avLst/>
          </a:prstGeom>
        </p:spPr>
      </p:pic>
    </p:spTree>
    <p:extLst>
      <p:ext uri="{BB962C8B-B14F-4D97-AF65-F5344CB8AC3E}">
        <p14:creationId xmlns:p14="http://schemas.microsoft.com/office/powerpoint/2010/main" val="2832263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i="1"/>
          </a:p>
        </p:txBody>
      </p:sp>
      <p:sp>
        <p:nvSpPr>
          <p:cNvPr id="3" name="Content Placeholder 2"/>
          <p:cNvSpPr>
            <a:spLocks noGrp="1"/>
          </p:cNvSpPr>
          <p:nvPr>
            <p:ph idx="1"/>
          </p:nvPr>
        </p:nvSpPr>
        <p:spPr>
          <a:xfrm>
            <a:off x="0" y="228600"/>
            <a:ext cx="9067800" cy="6477000"/>
          </a:xfrm>
        </p:spPr>
        <p:txBody>
          <a:bodyPr>
            <a:noAutofit/>
          </a:bodyPr>
          <a:lstStyle/>
          <a:p>
            <a:r>
              <a:rPr lang="en-US" sz="2400" i="1" dirty="0"/>
              <a:t>Frequent evaluations of the patient’s patellar reflex and respirations </a:t>
            </a:r>
            <a:r>
              <a:rPr lang="en-US" sz="2400" i="1" dirty="0" smtClean="0"/>
              <a:t>are necessary </a:t>
            </a:r>
            <a:r>
              <a:rPr lang="en-US" sz="2400" i="1" dirty="0"/>
              <a:t>to monitor for manifestations of rising serum </a:t>
            </a:r>
            <a:r>
              <a:rPr lang="en-US" sz="2400" i="1" dirty="0" smtClean="0"/>
              <a:t>magnesium concentrations</a:t>
            </a:r>
            <a:r>
              <a:rPr lang="en-US" sz="2400" i="1" dirty="0"/>
              <a:t>. </a:t>
            </a:r>
            <a:endParaRPr lang="en-US" sz="2400" i="1" dirty="0" smtClean="0"/>
          </a:p>
          <a:p>
            <a:pPr marL="0" indent="0">
              <a:buNone/>
            </a:pPr>
            <a:endParaRPr lang="en-US" sz="2400" i="1" dirty="0" smtClean="0"/>
          </a:p>
          <a:p>
            <a:r>
              <a:rPr lang="en-US" sz="2400" i="1" dirty="0" smtClean="0"/>
              <a:t>In </a:t>
            </a:r>
            <a:r>
              <a:rPr lang="en-US" sz="2400" i="1" dirty="0"/>
              <a:t>addition, because magnesium sulfate is excreted </a:t>
            </a:r>
            <a:r>
              <a:rPr lang="en-US" sz="2400" i="1" dirty="0" smtClean="0"/>
              <a:t>solely from </a:t>
            </a:r>
            <a:r>
              <a:rPr lang="en-US" sz="2400" i="1" dirty="0"/>
              <a:t>the kidney, careful attention for signs of magnesium toxicity </a:t>
            </a:r>
            <a:r>
              <a:rPr lang="en-US" sz="2400" i="1" dirty="0" smtClean="0"/>
              <a:t>is warranted </a:t>
            </a:r>
            <a:r>
              <a:rPr lang="en-US" sz="2400" i="1" dirty="0"/>
              <a:t>in the setting of reduced urine output (&lt;30 mL/hour) </a:t>
            </a:r>
            <a:r>
              <a:rPr lang="en-US" sz="2400" i="1" dirty="0" smtClean="0"/>
              <a:t>or diminished </a:t>
            </a:r>
            <a:r>
              <a:rPr lang="en-US" sz="2400" i="1" dirty="0"/>
              <a:t>renal function (serum creatinine &gt;1.0 mg/mL</a:t>
            </a:r>
            <a:r>
              <a:rPr lang="en-US" sz="2400" i="1" dirty="0" smtClean="0"/>
              <a:t>).</a:t>
            </a:r>
          </a:p>
          <a:p>
            <a:pPr marL="0" indent="0">
              <a:buNone/>
            </a:pPr>
            <a:endParaRPr lang="en-US" sz="2400" i="1" dirty="0" smtClean="0"/>
          </a:p>
          <a:p>
            <a:r>
              <a:rPr lang="en-US" sz="2400" i="1" dirty="0" smtClean="0"/>
              <a:t> </a:t>
            </a:r>
            <a:r>
              <a:rPr lang="en-US" sz="2400" i="1" dirty="0"/>
              <a:t>In </a:t>
            </a:r>
            <a:r>
              <a:rPr lang="en-US" sz="2400" i="1" dirty="0" smtClean="0"/>
              <a:t>these situations</a:t>
            </a:r>
            <a:r>
              <a:rPr lang="en-US" sz="2400" i="1" dirty="0"/>
              <a:t>, serum magnesium levels may be useful in adjusting the </a:t>
            </a:r>
            <a:r>
              <a:rPr lang="en-US" sz="2400" i="1" dirty="0" smtClean="0"/>
              <a:t>infusion rate </a:t>
            </a:r>
            <a:r>
              <a:rPr lang="en-US" sz="2400" i="1" dirty="0"/>
              <a:t>and avoiding toxicity. </a:t>
            </a:r>
            <a:endParaRPr lang="en-US" sz="2400" i="1" dirty="0" smtClean="0"/>
          </a:p>
          <a:p>
            <a:pPr marL="0" indent="0">
              <a:buNone/>
            </a:pPr>
            <a:endParaRPr lang="en-US" sz="2400" i="1" dirty="0" smtClean="0"/>
          </a:p>
          <a:p>
            <a:r>
              <a:rPr lang="en-US" sz="2400" i="1" dirty="0" smtClean="0"/>
              <a:t>Reversal </a:t>
            </a:r>
            <a:r>
              <a:rPr lang="en-US" sz="2400" i="1" dirty="0"/>
              <a:t>of the effects of excessive </a:t>
            </a:r>
            <a:r>
              <a:rPr lang="en-US" sz="2400" i="1" dirty="0" smtClean="0"/>
              <a:t>magnesium concentrations </a:t>
            </a:r>
            <a:r>
              <a:rPr lang="en-US" sz="2400" i="1" dirty="0"/>
              <a:t>is accomplished by the slow IV administration of </a:t>
            </a:r>
            <a:r>
              <a:rPr lang="en-US" sz="2400" i="1" dirty="0" smtClean="0"/>
              <a:t>10% calcium </a:t>
            </a:r>
            <a:r>
              <a:rPr lang="en-US" sz="2400" i="1" dirty="0"/>
              <a:t>gluconate, along with oxygen supplementation </a:t>
            </a:r>
            <a:r>
              <a:rPr lang="en-US" sz="2400" i="1" dirty="0" smtClean="0"/>
              <a:t>and cardiorespiratory </a:t>
            </a:r>
            <a:r>
              <a:rPr lang="en-US" sz="2400" i="1" dirty="0"/>
              <a:t>support, if needed.</a:t>
            </a:r>
          </a:p>
        </p:txBody>
      </p:sp>
    </p:spTree>
    <p:extLst>
      <p:ext uri="{BB962C8B-B14F-4D97-AF65-F5344CB8AC3E}">
        <p14:creationId xmlns:p14="http://schemas.microsoft.com/office/powerpoint/2010/main" val="278713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62200"/>
          </a:xfrm>
          <a:solidFill>
            <a:schemeClr val="accent2">
              <a:lumMod val="60000"/>
              <a:lumOff val="40000"/>
            </a:schemeClr>
          </a:solidFill>
        </p:spPr>
        <p:txBody>
          <a:bodyPr/>
          <a:lstStyle/>
          <a:p>
            <a:r>
              <a:rPr lang="en-US" b="1" i="1" dirty="0" smtClean="0">
                <a:effectLst>
                  <a:outerShdw blurRad="38100" dist="38100" dir="2700000" algn="tl">
                    <a:srgbClr val="000000">
                      <a:alpha val="43137"/>
                    </a:srgbClr>
                  </a:outerShdw>
                </a:effectLst>
              </a:rPr>
              <a:t>HYPERTENSIVE DISORDERS</a:t>
            </a:r>
            <a:endParaRPr lang="en-US"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2667000"/>
            <a:ext cx="8382000" cy="3657600"/>
          </a:xfrm>
          <a:solidFill>
            <a:schemeClr val="accent4">
              <a:lumMod val="40000"/>
              <a:lumOff val="60000"/>
            </a:schemeClr>
          </a:solidFill>
        </p:spPr>
        <p:txBody>
          <a:bodyPr>
            <a:normAutofit fontScale="85000" lnSpcReduction="20000"/>
          </a:bodyPr>
          <a:lstStyle/>
          <a:p>
            <a:r>
              <a:rPr lang="en-US" sz="2800" i="1" dirty="0" smtClean="0"/>
              <a:t>up to 10% of pregnancies. </a:t>
            </a:r>
          </a:p>
          <a:p>
            <a:pPr marL="0" indent="0">
              <a:buNone/>
            </a:pPr>
            <a:endParaRPr lang="en-US" sz="2800" i="1" dirty="0" smtClean="0"/>
          </a:p>
          <a:p>
            <a:r>
              <a:rPr lang="en-US" sz="2800" i="1" dirty="0" smtClean="0"/>
              <a:t>directly responsible for approximately 12.3% of maternal deaths. </a:t>
            </a:r>
          </a:p>
          <a:p>
            <a:pPr marL="0" indent="0">
              <a:buNone/>
            </a:pPr>
            <a:endParaRPr lang="en-US" sz="2800" i="1" dirty="0" smtClean="0"/>
          </a:p>
          <a:p>
            <a:r>
              <a:rPr lang="en-US" sz="2800" i="1" dirty="0" smtClean="0"/>
              <a:t>The incidence of preeclampsia has increased by 25%  during the past two decades. </a:t>
            </a:r>
          </a:p>
          <a:p>
            <a:pPr marL="0" indent="0">
              <a:buNone/>
            </a:pPr>
            <a:endParaRPr lang="en-US" sz="2800" i="1" dirty="0" smtClean="0"/>
          </a:p>
          <a:p>
            <a:r>
              <a:rPr lang="en-US" sz="2800" i="1" dirty="0" smtClean="0"/>
              <a:t>The exact cause of hypertension associated with pregnancy remains unknown.</a:t>
            </a:r>
            <a:endParaRPr lang="en-US" sz="2800" i="1" dirty="0"/>
          </a:p>
        </p:txBody>
      </p:sp>
      <p:pic>
        <p:nvPicPr>
          <p:cNvPr id="4"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8018" y="1600200"/>
            <a:ext cx="609600" cy="609600"/>
          </a:xfrm>
          <a:prstGeom prst="rect">
            <a:avLst/>
          </a:prstGeom>
        </p:spPr>
      </p:pic>
    </p:spTree>
    <p:extLst>
      <p:ext uri="{BB962C8B-B14F-4D97-AF65-F5344CB8AC3E}">
        <p14:creationId xmlns:p14="http://schemas.microsoft.com/office/powerpoint/2010/main" val="4279720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i="1" dirty="0"/>
              <a:t>Once anticonvulsant and antihypertensive therapies are established </a:t>
            </a:r>
            <a:r>
              <a:rPr lang="en-US" i="1" dirty="0" smtClean="0"/>
              <a:t>in patients </a:t>
            </a:r>
            <a:r>
              <a:rPr lang="en-US" i="1" dirty="0"/>
              <a:t>with preeclampsia and severe features or eclampsia, attention </a:t>
            </a:r>
            <a:r>
              <a:rPr lang="en-US" i="1" dirty="0" smtClean="0"/>
              <a:t>is directed </a:t>
            </a:r>
            <a:r>
              <a:rPr lang="en-US" i="1" dirty="0"/>
              <a:t>toward delivery. As noted previously, patients with </a:t>
            </a:r>
            <a:r>
              <a:rPr lang="en-US" i="1" dirty="0" smtClean="0"/>
              <a:t>preeclampsia and </a:t>
            </a:r>
            <a:r>
              <a:rPr lang="en-US" i="1" dirty="0"/>
              <a:t>severe features diagnosed at </a:t>
            </a:r>
            <a:r>
              <a:rPr lang="en-US" i="1" dirty="0">
                <a:solidFill>
                  <a:srgbClr val="FF0000"/>
                </a:solidFill>
              </a:rPr>
              <a:t>&lt;34 weeks</a:t>
            </a:r>
            <a:r>
              <a:rPr lang="en-US" i="1" dirty="0"/>
              <a:t>’ gestation may be </a:t>
            </a:r>
            <a:r>
              <a:rPr lang="en-US" i="1" dirty="0" smtClean="0"/>
              <a:t>managed expectantly </a:t>
            </a:r>
            <a:r>
              <a:rPr lang="en-US" i="1" dirty="0"/>
              <a:t>in the hospital with frequent assessment</a:t>
            </a:r>
          </a:p>
        </p:txBody>
      </p:sp>
      <p:pic>
        <p:nvPicPr>
          <p:cNvPr id="4" name="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1204119"/>
            <a:ext cx="609600" cy="609600"/>
          </a:xfrm>
          <a:prstGeom prst="rect">
            <a:avLst/>
          </a:prstGeom>
        </p:spPr>
      </p:pic>
    </p:spTree>
    <p:extLst>
      <p:ext uri="{BB962C8B-B14F-4D97-AF65-F5344CB8AC3E}">
        <p14:creationId xmlns:p14="http://schemas.microsoft.com/office/powerpoint/2010/main" val="3185604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i="1" dirty="0"/>
              <a:t>Induction of labor </a:t>
            </a:r>
            <a:r>
              <a:rPr lang="en-US" i="1" dirty="0" smtClean="0"/>
              <a:t>is often </a:t>
            </a:r>
            <a:r>
              <a:rPr lang="en-US" i="1" dirty="0"/>
              <a:t>attempted, although cesarean delivery may be needed either </a:t>
            </a:r>
            <a:r>
              <a:rPr lang="en-US" i="1" dirty="0" smtClean="0"/>
              <a:t>if induction </a:t>
            </a:r>
            <a:r>
              <a:rPr lang="en-US" i="1" dirty="0"/>
              <a:t>is unsuccessful or not possible or if the maternal or fetal status </a:t>
            </a:r>
            <a:r>
              <a:rPr lang="en-US" i="1" dirty="0" smtClean="0"/>
              <a:t>is worsening</a:t>
            </a:r>
            <a:r>
              <a:rPr lang="en-US" i="1" dirty="0"/>
              <a:t>.</a:t>
            </a:r>
          </a:p>
        </p:txBody>
      </p:sp>
      <p:pic>
        <p:nvPicPr>
          <p:cNvPr id="6"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846138"/>
            <a:ext cx="609600" cy="609600"/>
          </a:xfrm>
          <a:prstGeom prst="rect">
            <a:avLst/>
          </a:prstGeom>
        </p:spPr>
      </p:pic>
    </p:spTree>
    <p:extLst>
      <p:ext uri="{BB962C8B-B14F-4D97-AF65-F5344CB8AC3E}">
        <p14:creationId xmlns:p14="http://schemas.microsoft.com/office/powerpoint/2010/main" val="609175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i="1" dirty="0">
                <a:solidFill>
                  <a:srgbClr val="FF0000"/>
                </a:solidFill>
              </a:rPr>
              <a:t>At delivery</a:t>
            </a:r>
            <a:r>
              <a:rPr lang="en-US" i="1" dirty="0"/>
              <a:t>, blood loss must be closely monitored, </a:t>
            </a:r>
            <a:r>
              <a:rPr lang="en-US" i="1" dirty="0" smtClean="0"/>
              <a:t>because patients </a:t>
            </a:r>
            <a:r>
              <a:rPr lang="en-US" i="1" dirty="0"/>
              <a:t>with preeclampsia or eclampsia have significantly </a:t>
            </a:r>
            <a:r>
              <a:rPr lang="en-US" i="1" dirty="0" smtClean="0"/>
              <a:t>reduced intravascular </a:t>
            </a:r>
            <a:r>
              <a:rPr lang="en-US" i="1" dirty="0"/>
              <a:t>volumes and may not tolerate increased blood loss.</a:t>
            </a:r>
          </a:p>
        </p:txBody>
      </p:sp>
      <p:pic>
        <p:nvPicPr>
          <p:cNvPr id="4" name="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789841"/>
            <a:ext cx="609600" cy="609600"/>
          </a:xfrm>
          <a:prstGeom prst="rect">
            <a:avLst/>
          </a:prstGeom>
        </p:spPr>
      </p:pic>
    </p:spTree>
    <p:extLst>
      <p:ext uri="{BB962C8B-B14F-4D97-AF65-F5344CB8AC3E}">
        <p14:creationId xmlns:p14="http://schemas.microsoft.com/office/powerpoint/2010/main" val="4079532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lgn="ctr">
              <a:buNone/>
            </a:pPr>
            <a:r>
              <a:rPr lang="en-US" i="1" dirty="0" smtClean="0">
                <a:solidFill>
                  <a:srgbClr val="FF0000"/>
                </a:solidFill>
              </a:rPr>
              <a:t>After delivery</a:t>
            </a:r>
            <a:r>
              <a:rPr lang="en-US" i="1" dirty="0"/>
              <a:t>, patients remain in the labor and delivery or antepartum </a:t>
            </a:r>
            <a:r>
              <a:rPr lang="en-US" i="1" dirty="0" smtClean="0"/>
              <a:t>high-risk area </a:t>
            </a:r>
            <a:r>
              <a:rPr lang="en-US" i="1" dirty="0"/>
              <a:t>for 24 hours (longer if the clinical situation warrants) for </a:t>
            </a:r>
            <a:r>
              <a:rPr lang="en-US" i="1" dirty="0" smtClean="0"/>
              <a:t>close observation </a:t>
            </a:r>
            <a:r>
              <a:rPr lang="en-US" i="1" dirty="0"/>
              <a:t>of their clinical progress and further administration </a:t>
            </a:r>
            <a:r>
              <a:rPr lang="en-US" i="1" dirty="0" smtClean="0"/>
              <a:t>of magnesium </a:t>
            </a:r>
            <a:r>
              <a:rPr lang="en-US" i="1" dirty="0"/>
              <a:t>sulfate to prevent postpartum </a:t>
            </a:r>
            <a:r>
              <a:rPr lang="en-US" i="1" dirty="0" err="1"/>
              <a:t>eclamptic</a:t>
            </a:r>
            <a:r>
              <a:rPr lang="en-US" i="1" dirty="0"/>
              <a:t> </a:t>
            </a:r>
            <a:r>
              <a:rPr lang="en-US" i="1" dirty="0" err="1" smtClean="0"/>
              <a:t>seizures.Approximately</a:t>
            </a:r>
            <a:r>
              <a:rPr lang="en-US" i="1" dirty="0" smtClean="0"/>
              <a:t> </a:t>
            </a:r>
            <a:r>
              <a:rPr lang="en-US" i="1" dirty="0"/>
              <a:t>25% of </a:t>
            </a:r>
            <a:r>
              <a:rPr lang="en-US" i="1" dirty="0" err="1"/>
              <a:t>eclamptic</a:t>
            </a:r>
            <a:r>
              <a:rPr lang="en-US" i="1" dirty="0"/>
              <a:t> seizures occur before labor, 50% </a:t>
            </a:r>
            <a:r>
              <a:rPr lang="en-US" i="1" dirty="0" smtClean="0"/>
              <a:t>occur during </a:t>
            </a:r>
            <a:r>
              <a:rPr lang="en-US" i="1" dirty="0"/>
              <a:t>labor, and 25% occur in the first 24 hours after delivery. </a:t>
            </a:r>
            <a:r>
              <a:rPr lang="en-US" i="1" dirty="0" err="1" smtClean="0"/>
              <a:t>Usually,the</a:t>
            </a:r>
            <a:r>
              <a:rPr lang="en-US" i="1" dirty="0" smtClean="0"/>
              <a:t> </a:t>
            </a:r>
            <a:r>
              <a:rPr lang="en-US" i="1" dirty="0"/>
              <a:t>vasospastic process begins to reverse itself in the first 24 to 48 </a:t>
            </a:r>
            <a:r>
              <a:rPr lang="en-US" i="1" dirty="0" err="1"/>
              <a:t>hoursafter</a:t>
            </a:r>
            <a:r>
              <a:rPr lang="en-US" i="1" dirty="0"/>
              <a:t> delivery, as manifested by a brisk diuresis.</a:t>
            </a:r>
          </a:p>
        </p:txBody>
      </p:sp>
      <p:pic>
        <p:nvPicPr>
          <p:cNvPr id="4" name="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808038"/>
            <a:ext cx="609600" cy="609600"/>
          </a:xfrm>
          <a:prstGeom prst="rect">
            <a:avLst/>
          </a:prstGeom>
        </p:spPr>
      </p:pic>
    </p:spTree>
    <p:extLst>
      <p:ext uri="{BB962C8B-B14F-4D97-AF65-F5344CB8AC3E}">
        <p14:creationId xmlns:p14="http://schemas.microsoft.com/office/powerpoint/2010/main" val="3611868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accent4">
              <a:lumMod val="60000"/>
              <a:lumOff val="40000"/>
            </a:schemeClr>
          </a:solidFill>
        </p:spPr>
        <p:txBody>
          <a:bodyPr/>
          <a:lstStyle/>
          <a:p>
            <a:r>
              <a:rPr lang="en-US" b="1" i="1" dirty="0"/>
              <a:t>ECLAMPSIA</a:t>
            </a:r>
          </a:p>
        </p:txBody>
      </p:sp>
      <p:sp>
        <p:nvSpPr>
          <p:cNvPr id="3" name="Content Placeholder 2"/>
          <p:cNvSpPr>
            <a:spLocks noGrp="1"/>
          </p:cNvSpPr>
          <p:nvPr>
            <p:ph idx="1"/>
          </p:nvPr>
        </p:nvSpPr>
        <p:spPr>
          <a:xfrm>
            <a:off x="0" y="1295400"/>
            <a:ext cx="9067800" cy="5486400"/>
          </a:xfrm>
        </p:spPr>
        <p:txBody>
          <a:bodyPr>
            <a:normAutofit fontScale="92500" lnSpcReduction="20000"/>
          </a:bodyPr>
          <a:lstStyle/>
          <a:p>
            <a:r>
              <a:rPr lang="en-US" sz="2800" i="1" dirty="0"/>
              <a:t>The </a:t>
            </a:r>
            <a:r>
              <a:rPr lang="en-US" sz="2800" i="1" dirty="0" err="1"/>
              <a:t>eclamptic</a:t>
            </a:r>
            <a:r>
              <a:rPr lang="en-US" sz="2800" i="1" dirty="0"/>
              <a:t> seizure is life-threatening for the mother and fetus</a:t>
            </a:r>
            <a:r>
              <a:rPr lang="en-US" sz="2800" i="1" dirty="0" smtClean="0"/>
              <a:t>.</a:t>
            </a:r>
          </a:p>
          <a:p>
            <a:r>
              <a:rPr lang="en-US" sz="2800" i="1" dirty="0" smtClean="0"/>
              <a:t> Maternal risks </a:t>
            </a:r>
            <a:r>
              <a:rPr lang="en-US" sz="2800" i="1" dirty="0"/>
              <a:t>include musculoskeletal injury (including biting the tongue), </a:t>
            </a:r>
            <a:r>
              <a:rPr lang="en-US" sz="2800" i="1" dirty="0" err="1" smtClean="0"/>
              <a:t>hypoxia,and</a:t>
            </a:r>
            <a:r>
              <a:rPr lang="en-US" sz="2800" i="1" dirty="0" smtClean="0"/>
              <a:t> </a:t>
            </a:r>
            <a:r>
              <a:rPr lang="en-US" sz="2800" i="1" dirty="0"/>
              <a:t>aspiration. </a:t>
            </a:r>
            <a:endParaRPr lang="en-US" sz="2800" i="1" dirty="0" smtClean="0"/>
          </a:p>
          <a:p>
            <a:r>
              <a:rPr lang="en-US" sz="2800" i="1" dirty="0" smtClean="0"/>
              <a:t>Maternal </a:t>
            </a:r>
            <a:r>
              <a:rPr lang="en-US" sz="2800" i="1" dirty="0"/>
              <a:t>therapy consists of inserting a padded </a:t>
            </a:r>
            <a:r>
              <a:rPr lang="en-US" sz="2800" i="1" dirty="0" err="1" smtClean="0"/>
              <a:t>tongueblade</a:t>
            </a:r>
            <a:r>
              <a:rPr lang="en-US" sz="2800" i="1" dirty="0"/>
              <a:t>, restraining gently as needed, providing oxygen, </a:t>
            </a:r>
            <a:r>
              <a:rPr lang="en-US" sz="2800" i="1" dirty="0" smtClean="0"/>
              <a:t>assuring maintenance </a:t>
            </a:r>
            <a:r>
              <a:rPr lang="en-US" sz="2800" i="1" dirty="0"/>
              <a:t>of an adequate airway, and gaining IV </a:t>
            </a:r>
            <a:r>
              <a:rPr lang="en-US" sz="2800" i="1" dirty="0" smtClean="0"/>
              <a:t>access.</a:t>
            </a:r>
          </a:p>
          <a:p>
            <a:r>
              <a:rPr lang="en-US" sz="2800" i="1" dirty="0" err="1" smtClean="0"/>
              <a:t>Eclamptic</a:t>
            </a:r>
            <a:r>
              <a:rPr lang="en-US" sz="2800" i="1" dirty="0" smtClean="0"/>
              <a:t> seizures </a:t>
            </a:r>
            <a:r>
              <a:rPr lang="en-US" sz="2800" i="1" dirty="0"/>
              <a:t>are usually self-limited, so medical therapy should be directed </a:t>
            </a:r>
            <a:r>
              <a:rPr lang="en-US" sz="2800" i="1" dirty="0" err="1" smtClean="0"/>
              <a:t>atthe</a:t>
            </a:r>
            <a:r>
              <a:rPr lang="en-US" sz="2800" i="1" dirty="0" smtClean="0"/>
              <a:t> </a:t>
            </a:r>
            <a:r>
              <a:rPr lang="en-US" sz="2800" i="1" dirty="0"/>
              <a:t>initiation of magnesium therapy (4 to 6 g slowly, IV) to prevent </a:t>
            </a:r>
            <a:r>
              <a:rPr lang="en-US" sz="2800" i="1" dirty="0" smtClean="0"/>
              <a:t>further seizures</a:t>
            </a:r>
            <a:r>
              <a:rPr lang="en-US" sz="2800" i="1" dirty="0"/>
              <a:t>. </a:t>
            </a:r>
            <a:endParaRPr lang="en-US" sz="2800" i="1" dirty="0" smtClean="0"/>
          </a:p>
          <a:p>
            <a:r>
              <a:rPr lang="en-US" sz="2800" i="1" dirty="0" smtClean="0"/>
              <a:t>If </a:t>
            </a:r>
            <a:r>
              <a:rPr lang="en-US" sz="2800" i="1" dirty="0"/>
              <a:t>a patient receiving magnesium sulfate experiences a </a:t>
            </a:r>
            <a:r>
              <a:rPr lang="en-US" sz="2800" i="1" dirty="0" err="1" smtClean="0"/>
              <a:t>seizure,additional</a:t>
            </a:r>
            <a:r>
              <a:rPr lang="en-US" sz="2800" i="1" dirty="0" smtClean="0"/>
              <a:t> </a:t>
            </a:r>
            <a:r>
              <a:rPr lang="en-US" sz="2800" i="1" dirty="0"/>
              <a:t>magnesium sulfate (usually 2 g slowly) can be given and </a:t>
            </a:r>
            <a:r>
              <a:rPr lang="en-US" sz="2800" i="1" dirty="0" smtClean="0"/>
              <a:t>a blood </a:t>
            </a:r>
            <a:r>
              <a:rPr lang="en-US" sz="2800" i="1" dirty="0"/>
              <a:t>level obtained. </a:t>
            </a:r>
            <a:endParaRPr lang="en-US" sz="2800" i="1" dirty="0" smtClean="0"/>
          </a:p>
          <a:p>
            <a:r>
              <a:rPr lang="en-US" sz="2800" i="1" dirty="0" smtClean="0"/>
              <a:t>Other </a:t>
            </a:r>
            <a:r>
              <a:rPr lang="en-US" sz="2800" i="1" dirty="0"/>
              <a:t>anticonvulsant therapy with diazepam </a:t>
            </a:r>
            <a:r>
              <a:rPr lang="en-US" sz="2800" i="1" dirty="0" smtClean="0"/>
              <a:t>or similar </a:t>
            </a:r>
            <a:r>
              <a:rPr lang="en-US" sz="2800" i="1" dirty="0"/>
              <a:t>drugs is generally not warranted.</a:t>
            </a:r>
          </a:p>
        </p:txBody>
      </p:sp>
      <p:pic>
        <p:nvPicPr>
          <p:cNvPr id="4" name="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400" y="651112"/>
            <a:ext cx="609600" cy="609600"/>
          </a:xfrm>
          <a:prstGeom prst="rect">
            <a:avLst/>
          </a:prstGeom>
        </p:spPr>
      </p:pic>
    </p:spTree>
    <p:extLst>
      <p:ext uri="{BB962C8B-B14F-4D97-AF65-F5344CB8AC3E}">
        <p14:creationId xmlns:p14="http://schemas.microsoft.com/office/powerpoint/2010/main" val="4221001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i="1" dirty="0"/>
              <a:t>Transient uterine hyperactivity for up to 15 minutes is associated </a:t>
            </a:r>
            <a:r>
              <a:rPr lang="en-US" sz="2800" i="1" dirty="0" smtClean="0"/>
              <a:t>with fetal </a:t>
            </a:r>
            <a:r>
              <a:rPr lang="en-US" sz="2800" i="1" dirty="0"/>
              <a:t>heart rate changes, including bradycardia or </a:t>
            </a:r>
            <a:r>
              <a:rPr lang="en-US" sz="2800" i="1" dirty="0" smtClean="0"/>
              <a:t>compensatory tachycardia</a:t>
            </a:r>
            <a:r>
              <a:rPr lang="en-US" sz="2800" i="1" dirty="0"/>
              <a:t>, decreased variability, and late decelerations. </a:t>
            </a:r>
            <a:endParaRPr lang="en-US" sz="2800" i="1" dirty="0" smtClean="0"/>
          </a:p>
          <a:p>
            <a:r>
              <a:rPr lang="en-US" sz="2800" i="1" dirty="0" smtClean="0"/>
              <a:t>These </a:t>
            </a:r>
            <a:r>
              <a:rPr lang="en-US" sz="2800" i="1" dirty="0"/>
              <a:t>are </a:t>
            </a:r>
            <a:r>
              <a:rPr lang="en-US" sz="2800" i="1" dirty="0" err="1" smtClean="0"/>
              <a:t>selflimited</a:t>
            </a:r>
            <a:r>
              <a:rPr lang="en-US" sz="2800" i="1" dirty="0" smtClean="0"/>
              <a:t> and </a:t>
            </a:r>
            <a:r>
              <a:rPr lang="en-US" sz="2800" i="1" dirty="0"/>
              <a:t>are not dangerous to the fetus unless they continue for </a:t>
            </a:r>
            <a:r>
              <a:rPr lang="en-US" sz="2800" i="1" dirty="0" smtClean="0"/>
              <a:t>20 minutes </a:t>
            </a:r>
            <a:r>
              <a:rPr lang="en-US" sz="2800" i="1" dirty="0"/>
              <a:t>or more. </a:t>
            </a:r>
            <a:endParaRPr lang="en-US" sz="2800" i="1" dirty="0" smtClean="0"/>
          </a:p>
          <a:p>
            <a:r>
              <a:rPr lang="en-US" sz="2800" i="1" dirty="0" smtClean="0"/>
              <a:t>Delivery </a:t>
            </a:r>
            <a:r>
              <a:rPr lang="en-US" sz="2800" i="1" dirty="0"/>
              <a:t>during this time of maternal </a:t>
            </a:r>
            <a:r>
              <a:rPr lang="en-US" sz="2800" i="1" dirty="0" smtClean="0"/>
              <a:t>stabilization imposes </a:t>
            </a:r>
            <a:r>
              <a:rPr lang="en-US" sz="2800" i="1" dirty="0"/>
              <a:t>unnecessary risk for mother and should be avoided.</a:t>
            </a:r>
          </a:p>
        </p:txBody>
      </p:sp>
      <p:pic>
        <p:nvPicPr>
          <p:cNvPr id="4" name="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9239" y="846138"/>
            <a:ext cx="609600" cy="609600"/>
          </a:xfrm>
          <a:prstGeom prst="rect">
            <a:avLst/>
          </a:prstGeom>
        </p:spPr>
      </p:pic>
    </p:spTree>
    <p:extLst>
      <p:ext uri="{BB962C8B-B14F-4D97-AF65-F5344CB8AC3E}">
        <p14:creationId xmlns:p14="http://schemas.microsoft.com/office/powerpoint/2010/main" val="2282177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1219200"/>
            <a:ext cx="8610600" cy="5334000"/>
          </a:xfrm>
        </p:spPr>
        <p:txBody>
          <a:bodyPr>
            <a:noAutofit/>
          </a:bodyPr>
          <a:lstStyle/>
          <a:p>
            <a:r>
              <a:rPr lang="en-US" sz="2800" i="1" dirty="0"/>
              <a:t>Arterial </a:t>
            </a:r>
            <a:r>
              <a:rPr lang="en-US" sz="2800" i="1" dirty="0" smtClean="0"/>
              <a:t>blood gases </a:t>
            </a:r>
            <a:r>
              <a:rPr lang="en-US" sz="2800" i="1" dirty="0"/>
              <a:t>are often obtained, any metabolic disturbance should be </a:t>
            </a:r>
            <a:r>
              <a:rPr lang="en-US" sz="2800" i="1" dirty="0" smtClean="0"/>
              <a:t>corrected, and </a:t>
            </a:r>
            <a:r>
              <a:rPr lang="en-US" sz="2800" i="1" dirty="0"/>
              <a:t>a Foley catheter should be placed to monitor urinary output. </a:t>
            </a:r>
            <a:endParaRPr lang="en-US" sz="2800" i="1" dirty="0" smtClean="0"/>
          </a:p>
          <a:p>
            <a:r>
              <a:rPr lang="en-US" sz="2800" i="1" dirty="0" smtClean="0"/>
              <a:t>If the maternal </a:t>
            </a:r>
            <a:r>
              <a:rPr lang="en-US" sz="2800" i="1" dirty="0"/>
              <a:t>blood pressure is high, if maternal urinary output is low, or </a:t>
            </a:r>
            <a:r>
              <a:rPr lang="en-US" sz="2800" i="1" dirty="0" smtClean="0"/>
              <a:t>if there </a:t>
            </a:r>
            <a:r>
              <a:rPr lang="en-US" sz="2800" i="1" dirty="0"/>
              <a:t>is evidence of cardiac disturbance, consideration of a central </a:t>
            </a:r>
            <a:r>
              <a:rPr lang="en-US" sz="2800" i="1" dirty="0" smtClean="0"/>
              <a:t>venous catheter </a:t>
            </a:r>
            <a:r>
              <a:rPr lang="en-US" sz="2800" i="1" dirty="0"/>
              <a:t>and, perhaps, continuous electrocardiogram monitoring </a:t>
            </a:r>
            <a:r>
              <a:rPr lang="en-US" sz="2800" i="1" dirty="0" smtClean="0"/>
              <a:t>is appropriate.</a:t>
            </a:r>
          </a:p>
          <a:p>
            <a:r>
              <a:rPr lang="en-US" sz="2800" i="1" dirty="0" smtClean="0"/>
              <a:t> </a:t>
            </a:r>
            <a:r>
              <a:rPr lang="en-US" sz="2800" i="1" dirty="0"/>
              <a:t>Delivery is indicated once the mother is stabilized.</a:t>
            </a:r>
          </a:p>
        </p:txBody>
      </p:sp>
      <p:pic>
        <p:nvPicPr>
          <p:cNvPr id="4" name="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609600"/>
            <a:ext cx="609600" cy="609600"/>
          </a:xfrm>
          <a:prstGeom prst="rect">
            <a:avLst/>
          </a:prstGeom>
        </p:spPr>
      </p:pic>
    </p:spTree>
    <p:extLst>
      <p:ext uri="{BB962C8B-B14F-4D97-AF65-F5344CB8AC3E}">
        <p14:creationId xmlns:p14="http://schemas.microsoft.com/office/powerpoint/2010/main" val="1554966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rgbClr val="FFFF00"/>
          </a:solidFill>
        </p:spPr>
        <p:txBody>
          <a:bodyPr/>
          <a:lstStyle/>
          <a:p>
            <a:r>
              <a:rPr lang="en-US" b="1" i="1" dirty="0"/>
              <a:t>HELLP Syndrome</a:t>
            </a:r>
          </a:p>
        </p:txBody>
      </p:sp>
      <p:sp>
        <p:nvSpPr>
          <p:cNvPr id="3" name="Content Placeholder 2"/>
          <p:cNvSpPr>
            <a:spLocks noGrp="1"/>
          </p:cNvSpPr>
          <p:nvPr>
            <p:ph idx="1"/>
          </p:nvPr>
        </p:nvSpPr>
        <p:spPr>
          <a:xfrm>
            <a:off x="152400" y="1600200"/>
            <a:ext cx="8763000" cy="5181600"/>
          </a:xfrm>
        </p:spPr>
        <p:txBody>
          <a:bodyPr>
            <a:normAutofit/>
          </a:bodyPr>
          <a:lstStyle/>
          <a:p>
            <a:pPr>
              <a:buFont typeface="Wingdings" panose="05000000000000000000" pitchFamily="2" charset="2"/>
              <a:buChar char="Ø"/>
            </a:pPr>
            <a:r>
              <a:rPr lang="en-US" sz="2600" i="1" dirty="0"/>
              <a:t>Patients with HELLP syndrome are often multiparous and have </a:t>
            </a:r>
            <a:r>
              <a:rPr lang="en-US" sz="2600" i="1" dirty="0" smtClean="0"/>
              <a:t>blood pressure </a:t>
            </a:r>
            <a:r>
              <a:rPr lang="en-US" sz="2600" i="1" dirty="0"/>
              <a:t>recordings lower than those of many </a:t>
            </a:r>
            <a:r>
              <a:rPr lang="en-US" sz="2600" i="1" dirty="0" err="1"/>
              <a:t>preeclamptic</a:t>
            </a:r>
            <a:r>
              <a:rPr lang="en-US" sz="2600" i="1" dirty="0"/>
              <a:t> patients. </a:t>
            </a:r>
            <a:r>
              <a:rPr lang="en-US" sz="2600" i="1" dirty="0" smtClean="0"/>
              <a:t>Liver dysfunction </a:t>
            </a:r>
            <a:r>
              <a:rPr lang="en-US" sz="2600" i="1" dirty="0"/>
              <a:t>may manifest as RUQ pain and is all too </a:t>
            </a:r>
            <a:r>
              <a:rPr lang="en-US" sz="2600" i="1" dirty="0" smtClean="0"/>
              <a:t>commonly misdiagnosed </a:t>
            </a:r>
            <a:r>
              <a:rPr lang="en-US" sz="2600" i="1" dirty="0"/>
              <a:t>as gallbladder disease or indigestion</a:t>
            </a:r>
            <a:r>
              <a:rPr lang="en-US" sz="2600" i="1" dirty="0" smtClean="0"/>
              <a:t>.</a:t>
            </a:r>
            <a:endParaRPr lang="en-US" sz="2600" i="1" dirty="0"/>
          </a:p>
          <a:p>
            <a:pPr>
              <a:buFont typeface="Wingdings" panose="05000000000000000000" pitchFamily="2" charset="2"/>
              <a:buChar char="Ø"/>
            </a:pPr>
            <a:r>
              <a:rPr lang="en-US" sz="2600" i="1" dirty="0"/>
              <a:t>The first symptoms are often vague, including nausea and emesis and </a:t>
            </a:r>
            <a:r>
              <a:rPr lang="en-US" sz="2600" i="1" dirty="0" smtClean="0"/>
              <a:t>a nonspecific </a:t>
            </a:r>
            <a:r>
              <a:rPr lang="en-US" sz="2600" i="1" dirty="0"/>
              <a:t>viral-like syndrome</a:t>
            </a:r>
            <a:r>
              <a:rPr lang="en-US" sz="2600" i="1" dirty="0" smtClean="0"/>
              <a:t>.</a:t>
            </a:r>
          </a:p>
          <a:p>
            <a:pPr>
              <a:buFont typeface="Wingdings" panose="05000000000000000000" pitchFamily="2" charset="2"/>
              <a:buChar char="Ø"/>
            </a:pPr>
            <a:r>
              <a:rPr lang="en-US" sz="2600" i="1" dirty="0"/>
              <a:t>Treatment of these gravely ill patients </a:t>
            </a:r>
            <a:r>
              <a:rPr lang="en-US" sz="2600" i="1" dirty="0" smtClean="0"/>
              <a:t>is best </a:t>
            </a:r>
            <a:r>
              <a:rPr lang="en-US" sz="2600" i="1" dirty="0"/>
              <a:t>done in a high-risk obstetric center and consists of </a:t>
            </a:r>
            <a:r>
              <a:rPr lang="en-US" sz="2600" i="1" dirty="0" smtClean="0"/>
              <a:t>cardiovascular stabilization</a:t>
            </a:r>
            <a:r>
              <a:rPr lang="en-US" sz="2600" i="1" dirty="0"/>
              <a:t>, correction of coagulation abnormalities, and delivery.</a:t>
            </a:r>
          </a:p>
        </p:txBody>
      </p:sp>
      <p:pic>
        <p:nvPicPr>
          <p:cNvPr id="4" name="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838200"/>
            <a:ext cx="609600" cy="609600"/>
          </a:xfrm>
          <a:prstGeom prst="rect">
            <a:avLst/>
          </a:prstGeom>
        </p:spPr>
      </p:pic>
    </p:spTree>
    <p:extLst>
      <p:ext uri="{BB962C8B-B14F-4D97-AF65-F5344CB8AC3E}">
        <p14:creationId xmlns:p14="http://schemas.microsoft.com/office/powerpoint/2010/main" val="144460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04800"/>
            <a:ext cx="9144000" cy="6400800"/>
          </a:xfrm>
        </p:spPr>
        <p:txBody>
          <a:bodyPr>
            <a:noAutofit/>
          </a:bodyPr>
          <a:lstStyle/>
          <a:p>
            <a:r>
              <a:rPr lang="en-US" sz="2600" i="1" dirty="0" smtClean="0"/>
              <a:t>Platelet transfusion </a:t>
            </a:r>
            <a:r>
              <a:rPr lang="en-US" sz="2600" i="1" dirty="0"/>
              <a:t>before or after delivery is indicated if the platelet count </a:t>
            </a:r>
            <a:r>
              <a:rPr lang="en-US" sz="2600" i="1" dirty="0" smtClean="0"/>
              <a:t>is </a:t>
            </a:r>
            <a:r>
              <a:rPr lang="en-US" sz="2600" i="1" dirty="0" smtClean="0">
                <a:solidFill>
                  <a:srgbClr val="FF0000"/>
                </a:solidFill>
              </a:rPr>
              <a:t>&lt;20,000/mm3</a:t>
            </a:r>
            <a:r>
              <a:rPr lang="en-US" sz="2600" i="1" dirty="0"/>
              <a:t>, and it may be advisable to transfuse patients with a </a:t>
            </a:r>
            <a:r>
              <a:rPr lang="en-US" sz="2600" i="1" dirty="0" smtClean="0"/>
              <a:t>platelet count </a:t>
            </a:r>
            <a:r>
              <a:rPr lang="en-US" sz="2600" i="1" dirty="0">
                <a:solidFill>
                  <a:srgbClr val="FF0000"/>
                </a:solidFill>
              </a:rPr>
              <a:t>&lt;50,000/mm3 </a:t>
            </a:r>
            <a:r>
              <a:rPr lang="en-US" sz="2600" i="1" dirty="0"/>
              <a:t>before proceeding with a cesarean birth</a:t>
            </a:r>
            <a:r>
              <a:rPr lang="en-US" sz="2600" i="1" dirty="0" smtClean="0"/>
              <a:t>.</a:t>
            </a:r>
          </a:p>
          <a:p>
            <a:r>
              <a:rPr lang="en-US" sz="2600" i="1" dirty="0" smtClean="0"/>
              <a:t> Management of </a:t>
            </a:r>
            <a:r>
              <a:rPr lang="en-US" sz="2600" i="1" dirty="0"/>
              <a:t>cases of HELLP syndrome should be individualized based </a:t>
            </a:r>
            <a:r>
              <a:rPr lang="en-US" sz="2600" i="1" dirty="0" smtClean="0"/>
              <a:t>on gestational </a:t>
            </a:r>
            <a:r>
              <a:rPr lang="en-US" sz="2600" i="1" dirty="0"/>
              <a:t>age at presentation, maternal symptoms, physical </a:t>
            </a:r>
            <a:r>
              <a:rPr lang="en-US" sz="2600" i="1" dirty="0" smtClean="0"/>
              <a:t>examination, laboratory </a:t>
            </a:r>
            <a:r>
              <a:rPr lang="en-US" sz="2600" i="1" dirty="0"/>
              <a:t>findings, and fetal status</a:t>
            </a:r>
            <a:r>
              <a:rPr lang="en-US" sz="2600" i="1" dirty="0" smtClean="0"/>
              <a:t>.</a:t>
            </a:r>
          </a:p>
          <a:p>
            <a:r>
              <a:rPr lang="en-US" sz="2600" i="1" dirty="0" smtClean="0"/>
              <a:t> </a:t>
            </a:r>
            <a:r>
              <a:rPr lang="en-US" sz="2600" i="1" dirty="0"/>
              <a:t>Delivery in these patients </a:t>
            </a:r>
            <a:r>
              <a:rPr lang="en-US" sz="2600" i="1" dirty="0" smtClean="0"/>
              <a:t>generally should </a:t>
            </a:r>
            <a:r>
              <a:rPr lang="en-US" sz="2600" i="1" dirty="0"/>
              <a:t>not be delayed. </a:t>
            </a:r>
            <a:endParaRPr lang="en-US" sz="2600" i="1" dirty="0" smtClean="0"/>
          </a:p>
          <a:p>
            <a:r>
              <a:rPr lang="en-US" sz="2600" i="1" dirty="0" smtClean="0"/>
              <a:t>In </a:t>
            </a:r>
            <a:r>
              <a:rPr lang="en-US" sz="2600" i="1" dirty="0"/>
              <a:t>pregnancies </a:t>
            </a:r>
            <a:r>
              <a:rPr lang="en-US" sz="2600" i="1" dirty="0">
                <a:solidFill>
                  <a:srgbClr val="FF0000"/>
                </a:solidFill>
              </a:rPr>
              <a:t>less than 34 weeks’ gestation</a:t>
            </a:r>
            <a:r>
              <a:rPr lang="en-US" sz="2600" i="1" dirty="0"/>
              <a:t>, </a:t>
            </a:r>
            <a:r>
              <a:rPr lang="en-US" sz="2600" i="1" dirty="0" smtClean="0"/>
              <a:t>an attempt </a:t>
            </a:r>
            <a:r>
              <a:rPr lang="en-US" sz="2600" i="1" dirty="0"/>
              <a:t>to administer 48 hours of corticosteroids for fetal benefit may </a:t>
            </a:r>
            <a:r>
              <a:rPr lang="en-US" sz="2600" i="1" dirty="0" smtClean="0"/>
              <a:t>be considered </a:t>
            </a:r>
            <a:r>
              <a:rPr lang="en-US" sz="2600" i="1" dirty="0"/>
              <a:t>with frequent laboratory, maternal and fetal </a:t>
            </a:r>
            <a:r>
              <a:rPr lang="en-US" sz="2600" i="1" dirty="0" smtClean="0"/>
              <a:t>assessment.</a:t>
            </a:r>
          </a:p>
          <a:p>
            <a:r>
              <a:rPr lang="en-US" sz="2600" i="1" dirty="0" smtClean="0"/>
              <a:t> Worsening </a:t>
            </a:r>
            <a:r>
              <a:rPr lang="en-US" sz="2600" i="1" dirty="0"/>
              <a:t>status should prompt delivery regardless of </a:t>
            </a:r>
            <a:r>
              <a:rPr lang="en-US" sz="2600" i="1" dirty="0" smtClean="0"/>
              <a:t>corticosteroid course </a:t>
            </a:r>
            <a:r>
              <a:rPr lang="en-US" sz="2600" i="1" dirty="0"/>
              <a:t>and gestational age.</a:t>
            </a:r>
          </a:p>
        </p:txBody>
      </p:sp>
      <p:pic>
        <p:nvPicPr>
          <p:cNvPr id="5" name="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152400"/>
            <a:ext cx="609600" cy="609600"/>
          </a:xfrm>
          <a:prstGeom prst="rect">
            <a:avLst/>
          </a:prstGeom>
        </p:spPr>
      </p:pic>
    </p:spTree>
    <p:extLst>
      <p:ext uri="{BB962C8B-B14F-4D97-AF65-F5344CB8AC3E}">
        <p14:creationId xmlns:p14="http://schemas.microsoft.com/office/powerpoint/2010/main" val="2272016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endParaRPr lang="en-US" dirty="0"/>
          </a:p>
        </p:txBody>
      </p:sp>
      <p:sp>
        <p:nvSpPr>
          <p:cNvPr id="3" name="Content Placeholder 2"/>
          <p:cNvSpPr>
            <a:spLocks noGrp="1"/>
          </p:cNvSpPr>
          <p:nvPr>
            <p:ph idx="1"/>
          </p:nvPr>
        </p:nvSpPr>
        <p:spPr>
          <a:xfrm>
            <a:off x="0" y="0"/>
            <a:ext cx="9144000" cy="6858000"/>
          </a:xfrm>
          <a:solidFill>
            <a:schemeClr val="accent2">
              <a:lumMod val="60000"/>
              <a:lumOff val="40000"/>
            </a:schemeClr>
          </a:solidFill>
        </p:spPr>
        <p:txBody>
          <a:bodyPr>
            <a:normAutofit/>
          </a:bodyPr>
          <a:lstStyle/>
          <a:p>
            <a:pPr marL="0" indent="0" algn="ctr">
              <a:buNone/>
            </a:pPr>
            <a:endParaRPr lang="en-US" sz="7200" b="1" i="1" dirty="0" smtClean="0"/>
          </a:p>
          <a:p>
            <a:pPr marL="0" indent="0" algn="ctr">
              <a:buNone/>
            </a:pPr>
            <a:endParaRPr lang="en-US" sz="7200" b="1" i="1" dirty="0" smtClean="0"/>
          </a:p>
          <a:p>
            <a:pPr marL="0" indent="0" algn="ctr">
              <a:buNone/>
            </a:pPr>
            <a:r>
              <a:rPr lang="en-US" sz="7200" b="1" i="1" dirty="0" smtClean="0"/>
              <a:t>Cardiac </a:t>
            </a:r>
            <a:r>
              <a:rPr lang="en-US" sz="7200" b="1" i="1" dirty="0"/>
              <a:t>Disease</a:t>
            </a:r>
          </a:p>
        </p:txBody>
      </p:sp>
      <p:pic>
        <p:nvPicPr>
          <p:cNvPr id="4" name="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609600"/>
            <a:ext cx="609600" cy="609600"/>
          </a:xfrm>
          <a:prstGeom prst="rect">
            <a:avLst/>
          </a:prstGeom>
        </p:spPr>
      </p:pic>
    </p:spTree>
    <p:extLst>
      <p:ext uri="{BB962C8B-B14F-4D97-AF65-F5344CB8AC3E}">
        <p14:creationId xmlns:p14="http://schemas.microsoft.com/office/powerpoint/2010/main" val="333598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792162"/>
          </a:xfrm>
        </p:spPr>
        <p:txBody>
          <a:bodyPr/>
          <a:lstStyle/>
          <a:p>
            <a:pPr algn="l"/>
            <a:r>
              <a:rPr lang="en-US" b="1" i="1" dirty="0" smtClean="0"/>
              <a:t>CLASSIFICATION</a:t>
            </a:r>
            <a:endParaRPr lang="en-US" b="1" i="1" dirty="0"/>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2000" y="1524000"/>
            <a:ext cx="7883643" cy="472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1040642"/>
            <a:ext cx="609600" cy="609600"/>
          </a:xfrm>
          <a:prstGeom prst="rect">
            <a:avLst/>
          </a:prstGeom>
        </p:spPr>
      </p:pic>
    </p:spTree>
    <p:extLst>
      <p:ext uri="{BB962C8B-B14F-4D97-AF65-F5344CB8AC3E}">
        <p14:creationId xmlns:p14="http://schemas.microsoft.com/office/powerpoint/2010/main" val="400313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066800"/>
            <a:ext cx="8686800" cy="5334000"/>
          </a:xfrm>
        </p:spPr>
        <p:txBody>
          <a:bodyPr>
            <a:normAutofit/>
          </a:bodyPr>
          <a:lstStyle/>
          <a:p>
            <a:pPr>
              <a:buFont typeface="Wingdings" panose="05000000000000000000" pitchFamily="2" charset="2"/>
              <a:buChar char="Ø"/>
            </a:pPr>
            <a:r>
              <a:rPr lang="en-US" sz="2800" i="1" dirty="0"/>
              <a:t>pregnancy is itself associated with an increase in cardiac output of 40</a:t>
            </a:r>
            <a:r>
              <a:rPr lang="en-US" sz="2800" i="1" dirty="0" smtClean="0"/>
              <a:t>%,the </a:t>
            </a:r>
            <a:r>
              <a:rPr lang="en-US" sz="2800" i="1" dirty="0"/>
              <a:t>risks to mother and fetus are often profound for women </a:t>
            </a:r>
            <a:r>
              <a:rPr lang="en-US" sz="2800" i="1" dirty="0" smtClean="0"/>
              <a:t>with preexisting </a:t>
            </a:r>
            <a:r>
              <a:rPr lang="en-US" sz="2800" i="1" dirty="0"/>
              <a:t>cardiac disease. </a:t>
            </a:r>
            <a:endParaRPr lang="en-US" sz="2800" i="1" dirty="0" smtClean="0"/>
          </a:p>
          <a:p>
            <a:pPr marL="0" indent="0">
              <a:buNone/>
            </a:pPr>
            <a:endParaRPr lang="en-US" sz="2800" i="1" dirty="0" smtClean="0"/>
          </a:p>
          <a:p>
            <a:pPr>
              <a:buFont typeface="Wingdings" panose="05000000000000000000" pitchFamily="2" charset="2"/>
              <a:buChar char="Ø"/>
            </a:pPr>
            <a:r>
              <a:rPr lang="en-US" sz="2800" i="1" dirty="0" smtClean="0"/>
              <a:t>Ideally</a:t>
            </a:r>
            <a:r>
              <a:rPr lang="en-US" sz="2800" i="1" dirty="0"/>
              <a:t>, cardiac patients should </a:t>
            </a:r>
            <a:r>
              <a:rPr lang="en-US" sz="2800" i="1" dirty="0" smtClean="0"/>
              <a:t>have </a:t>
            </a:r>
            <a:r>
              <a:rPr lang="en-US" sz="2800" i="1" dirty="0" err="1" smtClean="0"/>
              <a:t>preconceptional</a:t>
            </a:r>
            <a:r>
              <a:rPr lang="en-US" sz="2800" i="1" dirty="0" smtClean="0"/>
              <a:t> </a:t>
            </a:r>
            <a:r>
              <a:rPr lang="en-US" sz="2800" i="1" dirty="0"/>
              <a:t>care directed at maximizing cardiac function</a:t>
            </a:r>
            <a:r>
              <a:rPr lang="en-US" sz="2800" i="1" dirty="0" smtClean="0"/>
              <a:t>.</a:t>
            </a:r>
          </a:p>
          <a:p>
            <a:pPr marL="0" indent="0">
              <a:buNone/>
            </a:pPr>
            <a:endParaRPr lang="en-US" sz="2800" i="1" dirty="0" smtClean="0"/>
          </a:p>
          <a:p>
            <a:pPr>
              <a:buFont typeface="Wingdings" panose="05000000000000000000" pitchFamily="2" charset="2"/>
              <a:buChar char="Ø"/>
            </a:pPr>
            <a:r>
              <a:rPr lang="en-US" sz="2800" i="1" dirty="0" smtClean="0"/>
              <a:t> </a:t>
            </a:r>
            <a:r>
              <a:rPr lang="en-US" sz="2800" i="1" dirty="0"/>
              <a:t>They </a:t>
            </a:r>
            <a:r>
              <a:rPr lang="en-US" sz="2800" i="1" dirty="0" smtClean="0"/>
              <a:t>should also </a:t>
            </a:r>
            <a:r>
              <a:rPr lang="en-US" sz="2800" i="1" dirty="0"/>
              <a:t>be counseled about the risks their particular heart disease poses </a:t>
            </a:r>
            <a:r>
              <a:rPr lang="en-US" sz="2800" i="1" dirty="0" smtClean="0"/>
              <a:t>in pregnancy</a:t>
            </a:r>
            <a:r>
              <a:rPr lang="en-US" sz="2800" i="1" dirty="0"/>
              <a:t>.</a:t>
            </a:r>
          </a:p>
        </p:txBody>
      </p:sp>
      <p:pic>
        <p:nvPicPr>
          <p:cNvPr id="4" name="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365919"/>
            <a:ext cx="609600" cy="609600"/>
          </a:xfrm>
          <a:prstGeom prst="rect">
            <a:avLst/>
          </a:prstGeom>
        </p:spPr>
      </p:pic>
    </p:spTree>
    <p:extLst>
      <p:ext uri="{BB962C8B-B14F-4D97-AF65-F5344CB8AC3E}">
        <p14:creationId xmlns:p14="http://schemas.microsoft.com/office/powerpoint/2010/main" val="106676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fontScale="90000"/>
          </a:bodyPr>
          <a:lstStyle/>
          <a:p>
            <a:pPr algn="l"/>
            <a:r>
              <a:rPr lang="en-US" b="1" i="1" dirty="0"/>
              <a:t>Classification of Heart Diseases in Pregnancy</a:t>
            </a:r>
          </a:p>
        </p:txBody>
      </p:sp>
      <p:sp>
        <p:nvSpPr>
          <p:cNvPr id="3" name="Content Placeholder 2"/>
          <p:cNvSpPr>
            <a:spLocks noGrp="1"/>
          </p:cNvSpPr>
          <p:nvPr>
            <p:ph idx="1"/>
          </p:nvPr>
        </p:nvSpPr>
        <p:spPr>
          <a:xfrm>
            <a:off x="0" y="1371600"/>
            <a:ext cx="9144000" cy="5410200"/>
          </a:xfrm>
        </p:spPr>
        <p:txBody>
          <a:bodyPr>
            <a:normAutofit/>
          </a:bodyPr>
          <a:lstStyle/>
          <a:p>
            <a:r>
              <a:rPr lang="en-US" sz="2800" i="1" dirty="0" smtClean="0"/>
              <a:t>Patients </a:t>
            </a:r>
            <a:r>
              <a:rPr lang="en-US" sz="2800" i="1" dirty="0"/>
              <a:t>with septal defects, patent ductus arteriosus, </a:t>
            </a:r>
            <a:r>
              <a:rPr lang="en-US" sz="2800" i="1" dirty="0" smtClean="0"/>
              <a:t>and mild </a:t>
            </a:r>
            <a:r>
              <a:rPr lang="en-US" sz="2800" i="1" dirty="0"/>
              <a:t>mitral and aortic </a:t>
            </a:r>
            <a:r>
              <a:rPr lang="en-US" sz="2800" i="1" dirty="0" err="1"/>
              <a:t>valvular</a:t>
            </a:r>
            <a:r>
              <a:rPr lang="en-US" sz="2800" i="1" dirty="0"/>
              <a:t> disorders often are in classes I or II </a:t>
            </a:r>
            <a:r>
              <a:rPr lang="en-US" sz="2800" i="1" dirty="0" smtClean="0"/>
              <a:t>and tend </a:t>
            </a:r>
            <a:r>
              <a:rPr lang="en-US" sz="2800" i="1" dirty="0"/>
              <a:t>to do well throughout pregnancy</a:t>
            </a:r>
            <a:r>
              <a:rPr lang="en-US" sz="2800" i="1" dirty="0" smtClean="0"/>
              <a:t>.</a:t>
            </a:r>
          </a:p>
          <a:p>
            <a:pPr marL="0" indent="0">
              <a:buNone/>
            </a:pPr>
            <a:endParaRPr lang="en-US" sz="2800" i="1" dirty="0" smtClean="0"/>
          </a:p>
          <a:p>
            <a:r>
              <a:rPr lang="en-US" sz="2800" i="1" dirty="0" smtClean="0"/>
              <a:t> </a:t>
            </a:r>
            <a:r>
              <a:rPr lang="en-US" sz="2800" i="1" dirty="0"/>
              <a:t>Primary pulmonary </a:t>
            </a:r>
            <a:r>
              <a:rPr lang="en-US" sz="2800" i="1" dirty="0" smtClean="0"/>
              <a:t>hypertension, uncorrected </a:t>
            </a:r>
            <a:r>
              <a:rPr lang="en-US" sz="2800" i="1" dirty="0"/>
              <a:t>tetralogy of </a:t>
            </a:r>
            <a:r>
              <a:rPr lang="en-US" sz="2800" i="1" dirty="0" err="1"/>
              <a:t>Fallot</a:t>
            </a:r>
            <a:r>
              <a:rPr lang="en-US" sz="2800" i="1" dirty="0"/>
              <a:t>, </a:t>
            </a:r>
            <a:r>
              <a:rPr lang="en-US" sz="2800" i="1" dirty="0" err="1"/>
              <a:t>Eisenmenger</a:t>
            </a:r>
            <a:r>
              <a:rPr lang="en-US" sz="2800" i="1" dirty="0"/>
              <a:t> syndrome, </a:t>
            </a:r>
            <a:r>
              <a:rPr lang="en-US" sz="2800" i="1" dirty="0" err="1"/>
              <a:t>Marfan</a:t>
            </a:r>
            <a:r>
              <a:rPr lang="en-US" sz="2800" i="1" dirty="0"/>
              <a:t> </a:t>
            </a:r>
            <a:r>
              <a:rPr lang="en-US" sz="2800" i="1" dirty="0" smtClean="0"/>
              <a:t>syndrome with </a:t>
            </a:r>
            <a:r>
              <a:rPr lang="en-US" sz="2800" i="1" dirty="0"/>
              <a:t>significant aortic root dilation, dilated cardiomyopathy, and </a:t>
            </a:r>
            <a:r>
              <a:rPr lang="en-US" sz="2800" i="1" dirty="0" smtClean="0"/>
              <a:t>certain other </a:t>
            </a:r>
            <a:r>
              <a:rPr lang="en-US" sz="2800" i="1" dirty="0"/>
              <a:t>conditions are associated with a much worse prognosis (</a:t>
            </a:r>
            <a:r>
              <a:rPr lang="en-US" sz="2800" i="1" dirty="0" smtClean="0"/>
              <a:t>frequently death</a:t>
            </a:r>
            <a:r>
              <a:rPr lang="en-US" sz="2800" i="1" dirty="0"/>
              <a:t>) through the course of pregnancy. For this reason, patients with </a:t>
            </a:r>
            <a:r>
              <a:rPr lang="en-US" sz="2800" i="1" dirty="0" smtClean="0"/>
              <a:t>such disorders </a:t>
            </a:r>
            <a:r>
              <a:rPr lang="en-US" sz="2800" i="1" dirty="0"/>
              <a:t>are strongly advised not to become pregnant.</a:t>
            </a:r>
          </a:p>
        </p:txBody>
      </p:sp>
      <p:pic>
        <p:nvPicPr>
          <p:cNvPr id="4" name="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931460"/>
            <a:ext cx="609600" cy="609600"/>
          </a:xfrm>
          <a:prstGeom prst="rect">
            <a:avLst/>
          </a:prstGeom>
        </p:spPr>
      </p:pic>
    </p:spTree>
    <p:extLst>
      <p:ext uri="{BB962C8B-B14F-4D97-AF65-F5344CB8AC3E}">
        <p14:creationId xmlns:p14="http://schemas.microsoft.com/office/powerpoint/2010/main" val="2528643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a:t>NEW YORK HEART ASSOCIATION FUNCTIONAL</a:t>
            </a:r>
            <a:br>
              <a:rPr lang="en-US" sz="3200" b="1" i="1" dirty="0"/>
            </a:br>
            <a:r>
              <a:rPr lang="en-US" sz="3200" b="1" i="1" dirty="0"/>
              <a:t>CLASSIFICATION OF HEART DISEASE</a:t>
            </a:r>
          </a:p>
        </p:txBody>
      </p:sp>
      <p:sp>
        <p:nvSpPr>
          <p:cNvPr id="3" name="Content Placeholder 2"/>
          <p:cNvSpPr>
            <a:spLocks noGrp="1"/>
          </p:cNvSpPr>
          <p:nvPr>
            <p:ph idx="1"/>
          </p:nvPr>
        </p:nvSpPr>
        <p:spPr>
          <a:xfrm>
            <a:off x="381000" y="1600200"/>
            <a:ext cx="8610600" cy="5029200"/>
          </a:xfrm>
        </p:spPr>
        <p:txBody>
          <a:bodyPr>
            <a:normAutofit/>
          </a:bodyPr>
          <a:lstStyle/>
          <a:p>
            <a:pPr>
              <a:buFont typeface="Wingdings" panose="05000000000000000000" pitchFamily="2" charset="2"/>
              <a:buChar char="q"/>
            </a:pPr>
            <a:r>
              <a:rPr lang="en-US" sz="2800" i="1" dirty="0"/>
              <a:t>I </a:t>
            </a:r>
            <a:r>
              <a:rPr lang="en-US" sz="2800" i="1" dirty="0" smtClean="0"/>
              <a:t>       No </a:t>
            </a:r>
            <a:r>
              <a:rPr lang="en-US" sz="2800" i="1" dirty="0"/>
              <a:t>cardiac </a:t>
            </a:r>
            <a:r>
              <a:rPr lang="en-US" sz="2800" i="1" dirty="0" smtClean="0"/>
              <a:t>decompensation</a:t>
            </a:r>
          </a:p>
          <a:p>
            <a:pPr>
              <a:buFont typeface="Wingdings" panose="05000000000000000000" pitchFamily="2" charset="2"/>
              <a:buChar char="q"/>
            </a:pPr>
            <a:endParaRPr lang="en-US" sz="2800" i="1" dirty="0"/>
          </a:p>
          <a:p>
            <a:pPr>
              <a:buFont typeface="Wingdings" panose="05000000000000000000" pitchFamily="2" charset="2"/>
              <a:buChar char="q"/>
            </a:pPr>
            <a:r>
              <a:rPr lang="en-US" sz="2800" i="1" dirty="0" smtClean="0"/>
              <a:t>II      </a:t>
            </a:r>
            <a:r>
              <a:rPr lang="en-US" sz="2800" i="1" dirty="0"/>
              <a:t>No symptoms of cardiac decompensation at rest; minor limitations </a:t>
            </a:r>
            <a:r>
              <a:rPr lang="en-US" sz="2800" i="1" dirty="0" smtClean="0"/>
              <a:t>of physical activity.</a:t>
            </a:r>
          </a:p>
          <a:p>
            <a:pPr>
              <a:buFont typeface="Wingdings" panose="05000000000000000000" pitchFamily="2" charset="2"/>
              <a:buChar char="q"/>
            </a:pPr>
            <a:endParaRPr lang="en-US" sz="2800" i="1" dirty="0"/>
          </a:p>
          <a:p>
            <a:pPr>
              <a:buFont typeface="Wingdings" panose="05000000000000000000" pitchFamily="2" charset="2"/>
              <a:buChar char="q"/>
            </a:pPr>
            <a:r>
              <a:rPr lang="en-US" sz="2800" i="1" dirty="0"/>
              <a:t>III </a:t>
            </a:r>
            <a:r>
              <a:rPr lang="en-US" sz="2800" i="1" dirty="0" smtClean="0"/>
              <a:t>    No </a:t>
            </a:r>
            <a:r>
              <a:rPr lang="en-US" sz="2800" i="1" dirty="0"/>
              <a:t>symptoms of cardiac decompensation at rest; marked limitations </a:t>
            </a:r>
            <a:r>
              <a:rPr lang="en-US" sz="2800" i="1" dirty="0" smtClean="0"/>
              <a:t>of physical activity.</a:t>
            </a:r>
          </a:p>
          <a:p>
            <a:pPr>
              <a:buFont typeface="Wingdings" panose="05000000000000000000" pitchFamily="2" charset="2"/>
              <a:buChar char="q"/>
            </a:pPr>
            <a:endParaRPr lang="en-US" sz="2800" i="1" dirty="0"/>
          </a:p>
          <a:p>
            <a:pPr>
              <a:buFont typeface="Wingdings" panose="05000000000000000000" pitchFamily="2" charset="2"/>
              <a:buChar char="q"/>
            </a:pPr>
            <a:r>
              <a:rPr lang="en-US" sz="2800" i="1" dirty="0" smtClean="0"/>
              <a:t>IV     </a:t>
            </a:r>
            <a:r>
              <a:rPr lang="en-US" sz="2800" i="1" dirty="0"/>
              <a:t>Symptoms of cardiac decompensation at rest; increased discomfort </a:t>
            </a:r>
            <a:r>
              <a:rPr lang="en-US" sz="2800" i="1" dirty="0" smtClean="0"/>
              <a:t>with any </a:t>
            </a:r>
            <a:r>
              <a:rPr lang="en-US" sz="2800" i="1" dirty="0"/>
              <a:t>physical </a:t>
            </a:r>
            <a:r>
              <a:rPr lang="en-US" sz="2800" i="1" dirty="0" smtClean="0"/>
              <a:t>activity.</a:t>
            </a:r>
            <a:endParaRPr lang="en-US" sz="2800" i="1" dirty="0"/>
          </a:p>
        </p:txBody>
      </p:sp>
      <p:pic>
        <p:nvPicPr>
          <p:cNvPr id="6" name="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786429"/>
            <a:ext cx="609600" cy="609600"/>
          </a:xfrm>
          <a:prstGeom prst="rect">
            <a:avLst/>
          </a:prstGeom>
        </p:spPr>
      </p:pic>
    </p:spTree>
    <p:extLst>
      <p:ext uri="{BB962C8B-B14F-4D97-AF65-F5344CB8AC3E}">
        <p14:creationId xmlns:p14="http://schemas.microsoft.com/office/powerpoint/2010/main" val="2920173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b="1" i="1" dirty="0"/>
              <a:t>Management</a:t>
            </a:r>
          </a:p>
        </p:txBody>
      </p:sp>
      <p:sp>
        <p:nvSpPr>
          <p:cNvPr id="3" name="Content Placeholder 2"/>
          <p:cNvSpPr>
            <a:spLocks noGrp="1"/>
          </p:cNvSpPr>
          <p:nvPr>
            <p:ph idx="1"/>
          </p:nvPr>
        </p:nvSpPr>
        <p:spPr/>
        <p:txBody>
          <a:bodyPr>
            <a:normAutofit/>
          </a:bodyPr>
          <a:lstStyle/>
          <a:p>
            <a:pPr marL="0" indent="0" algn="ctr">
              <a:buNone/>
            </a:pPr>
            <a:r>
              <a:rPr lang="en-US" sz="2800" i="1" dirty="0"/>
              <a:t>General management of the pregnant cardiac patient consists of </a:t>
            </a:r>
            <a:r>
              <a:rPr lang="en-US" sz="2800" i="1" dirty="0" smtClean="0"/>
              <a:t>avoiding conditions </a:t>
            </a:r>
            <a:r>
              <a:rPr lang="en-US" sz="2800" i="1" dirty="0"/>
              <a:t>that add additional stress to the workload of the heart </a:t>
            </a:r>
            <a:r>
              <a:rPr lang="en-US" sz="2800" i="1" dirty="0" smtClean="0"/>
              <a:t>beyond that </a:t>
            </a:r>
            <a:r>
              <a:rPr lang="en-US" sz="2800" i="1" dirty="0"/>
              <a:t>already imposed by pregnancy, including prevention and/or </a:t>
            </a:r>
            <a:r>
              <a:rPr lang="en-US" sz="2800" i="1" dirty="0" smtClean="0"/>
              <a:t>correction  of </a:t>
            </a:r>
            <a:r>
              <a:rPr lang="en-US" sz="2800" i="1" dirty="0"/>
              <a:t>anemia, prompt recognition and treatment of any infections, a </a:t>
            </a:r>
            <a:r>
              <a:rPr lang="en-US" sz="2800" i="1" dirty="0" smtClean="0"/>
              <a:t>decrease in </a:t>
            </a:r>
            <a:r>
              <a:rPr lang="en-US" sz="2800" i="1" dirty="0"/>
              <a:t>physical activity and strenuous work, and proper weight gain. </a:t>
            </a:r>
            <a:r>
              <a:rPr lang="en-US" sz="2800" i="1" dirty="0" smtClean="0"/>
              <a:t>Adequate rest </a:t>
            </a:r>
            <a:r>
              <a:rPr lang="en-US" sz="2800" i="1" dirty="0"/>
              <a:t>is essential. </a:t>
            </a:r>
          </a:p>
        </p:txBody>
      </p:sp>
      <p:pic>
        <p:nvPicPr>
          <p:cNvPr id="4" name="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1023582"/>
            <a:ext cx="609600" cy="609600"/>
          </a:xfrm>
          <a:prstGeom prst="rect">
            <a:avLst/>
          </a:prstGeom>
        </p:spPr>
      </p:pic>
    </p:spTree>
    <p:extLst>
      <p:ext uri="{BB962C8B-B14F-4D97-AF65-F5344CB8AC3E}">
        <p14:creationId xmlns:p14="http://schemas.microsoft.com/office/powerpoint/2010/main" val="3102860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47800"/>
            <a:ext cx="8229600" cy="4678363"/>
          </a:xfrm>
        </p:spPr>
        <p:txBody>
          <a:bodyPr>
            <a:noAutofit/>
          </a:bodyPr>
          <a:lstStyle/>
          <a:p>
            <a:pPr marL="0" indent="0" algn="ctr">
              <a:buNone/>
            </a:pPr>
            <a:r>
              <a:rPr lang="en-US" sz="2800" i="1" dirty="0"/>
              <a:t>For patients with class I or II heart disease, increased rest at home is advised; and in cases of higher class levels, hospitalization and treatment of cardiac failure may be required. Coordinated management between the obstetrician, cardiologist, and anesthesiologist is especially important for patients with significant cardiac dysfunction.</a:t>
            </a:r>
          </a:p>
        </p:txBody>
      </p:sp>
      <p:pic>
        <p:nvPicPr>
          <p:cNvPr id="4" name="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541338"/>
            <a:ext cx="609600" cy="609600"/>
          </a:xfrm>
          <a:prstGeom prst="rect">
            <a:avLst/>
          </a:prstGeom>
        </p:spPr>
      </p:pic>
    </p:spTree>
    <p:extLst>
      <p:ext uri="{BB962C8B-B14F-4D97-AF65-F5344CB8AC3E}">
        <p14:creationId xmlns:p14="http://schemas.microsoft.com/office/powerpoint/2010/main" val="3725604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52400"/>
            <a:ext cx="8763000" cy="6476999"/>
          </a:xfrm>
        </p:spPr>
        <p:txBody>
          <a:bodyPr>
            <a:normAutofit/>
          </a:bodyPr>
          <a:lstStyle/>
          <a:p>
            <a:pPr>
              <a:buFont typeface="Wingdings" panose="05000000000000000000" pitchFamily="2" charset="2"/>
              <a:buChar char="Ø"/>
            </a:pPr>
            <a:r>
              <a:rPr lang="en-US" sz="2600" i="1" dirty="0"/>
              <a:t>The fetuses of patients with functionally significant cardiac disease </a:t>
            </a:r>
            <a:r>
              <a:rPr lang="en-US" sz="2600" i="1" dirty="0" smtClean="0"/>
              <a:t>are at </a:t>
            </a:r>
            <a:r>
              <a:rPr lang="en-US" sz="2600" i="1" dirty="0"/>
              <a:t>increased risk for low birth weight and prematurity. </a:t>
            </a:r>
            <a:endParaRPr lang="en-US" sz="2600" i="1" dirty="0" smtClean="0"/>
          </a:p>
          <a:p>
            <a:pPr>
              <a:buFont typeface="Wingdings" panose="05000000000000000000" pitchFamily="2" charset="2"/>
              <a:buChar char="Ø"/>
            </a:pPr>
            <a:r>
              <a:rPr lang="en-US" sz="2600" i="1" dirty="0" smtClean="0"/>
              <a:t>A </a:t>
            </a:r>
            <a:r>
              <a:rPr lang="en-US" sz="2600" i="1" dirty="0"/>
              <a:t>patient </a:t>
            </a:r>
            <a:r>
              <a:rPr lang="en-US" sz="2600" i="1" dirty="0" smtClean="0"/>
              <a:t>with congenital </a:t>
            </a:r>
            <a:r>
              <a:rPr lang="en-US" sz="2600" i="1" dirty="0"/>
              <a:t>heart disease is 1% to 5% more likely to have a fetus </a:t>
            </a:r>
            <a:r>
              <a:rPr lang="en-US" sz="2600" i="1" dirty="0" smtClean="0"/>
              <a:t>with congenital </a:t>
            </a:r>
            <a:r>
              <a:rPr lang="en-US" sz="2600" i="1" dirty="0"/>
              <a:t>heart disease than is someone without this </a:t>
            </a:r>
            <a:r>
              <a:rPr lang="en-US" sz="2600" i="1" dirty="0" err="1" smtClean="0"/>
              <a:t>condition;antepartum</a:t>
            </a:r>
            <a:r>
              <a:rPr lang="en-US" sz="2600" i="1" dirty="0" smtClean="0"/>
              <a:t> </a:t>
            </a:r>
            <a:r>
              <a:rPr lang="en-US" sz="2600" i="1" dirty="0"/>
              <a:t>fetal cardiac assessment using ultrasound is </a:t>
            </a:r>
            <a:r>
              <a:rPr lang="en-US" sz="2600" i="1" dirty="0" smtClean="0"/>
              <a:t>recommended.</a:t>
            </a:r>
          </a:p>
          <a:p>
            <a:pPr>
              <a:buFont typeface="Wingdings" panose="05000000000000000000" pitchFamily="2" charset="2"/>
              <a:buChar char="Ø"/>
            </a:pPr>
            <a:r>
              <a:rPr lang="en-US" sz="2600" i="1" dirty="0" smtClean="0"/>
              <a:t>The </a:t>
            </a:r>
            <a:r>
              <a:rPr lang="en-US" sz="2600" i="1" dirty="0"/>
              <a:t>antepartum management of pregnant cardiac </a:t>
            </a:r>
            <a:r>
              <a:rPr lang="en-US" sz="2600" i="1"/>
              <a:t>patients </a:t>
            </a:r>
            <a:r>
              <a:rPr lang="en-US" sz="2600" i="1" smtClean="0"/>
              <a:t>include serial </a:t>
            </a:r>
            <a:r>
              <a:rPr lang="en-US" sz="2600" i="1" dirty="0"/>
              <a:t>evaluation of maternal cardiac status as well as fetal well-being </a:t>
            </a:r>
            <a:r>
              <a:rPr lang="en-US" sz="2600" i="1" dirty="0" smtClean="0"/>
              <a:t>and growth</a:t>
            </a:r>
            <a:r>
              <a:rPr lang="en-US" sz="2600" i="1" dirty="0"/>
              <a:t>. </a:t>
            </a:r>
            <a:endParaRPr lang="en-US" sz="2600" i="1" dirty="0" smtClean="0"/>
          </a:p>
          <a:p>
            <a:pPr>
              <a:buFont typeface="Wingdings" panose="05000000000000000000" pitchFamily="2" charset="2"/>
              <a:buChar char="Ø"/>
            </a:pPr>
            <a:r>
              <a:rPr lang="en-US" sz="2600" i="1" dirty="0" smtClean="0"/>
              <a:t>Anticoagulation</a:t>
            </a:r>
            <a:r>
              <a:rPr lang="en-US" sz="2600" i="1" dirty="0"/>
              <a:t>, antibiotic prophylaxis for subacute </a:t>
            </a:r>
            <a:r>
              <a:rPr lang="en-US" sz="2600" i="1" dirty="0" smtClean="0"/>
              <a:t>bacterial endocarditis</a:t>
            </a:r>
            <a:r>
              <a:rPr lang="en-US" sz="2600" i="1" dirty="0"/>
              <a:t>, invasive cardiac monitoring, and even surgical correction </a:t>
            </a:r>
            <a:r>
              <a:rPr lang="en-US" sz="2600" i="1" dirty="0" smtClean="0"/>
              <a:t>of certain cardiac lesions during pregnancy can all be accomplished if necessary</a:t>
            </a:r>
            <a:r>
              <a:rPr lang="en-US" sz="2600" i="1" dirty="0"/>
              <a:t>.</a:t>
            </a:r>
          </a:p>
        </p:txBody>
      </p:sp>
      <p:pic>
        <p:nvPicPr>
          <p:cNvPr id="5" name="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67000" y="931413"/>
            <a:ext cx="609600" cy="609600"/>
          </a:xfrm>
          <a:prstGeom prst="rect">
            <a:avLst/>
          </a:prstGeom>
        </p:spPr>
      </p:pic>
    </p:spTree>
    <p:extLst>
      <p:ext uri="{BB962C8B-B14F-4D97-AF65-F5344CB8AC3E}">
        <p14:creationId xmlns:p14="http://schemas.microsoft.com/office/powerpoint/2010/main" val="1784935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81000"/>
            <a:ext cx="8991600" cy="6248400"/>
          </a:xfrm>
        </p:spPr>
        <p:txBody>
          <a:bodyPr>
            <a:noAutofit/>
          </a:bodyPr>
          <a:lstStyle/>
          <a:p>
            <a:pPr>
              <a:buFont typeface="Wingdings" panose="05000000000000000000" pitchFamily="2" charset="2"/>
              <a:buChar char="Ø"/>
            </a:pPr>
            <a:r>
              <a:rPr lang="en-US" sz="2600" i="1" dirty="0"/>
              <a:t>The intrapartum and postpartum management of </a:t>
            </a:r>
            <a:r>
              <a:rPr lang="en-US" sz="2600" i="1" dirty="0" smtClean="0"/>
              <a:t>pregnant cardiac </a:t>
            </a:r>
            <a:r>
              <a:rPr lang="en-US" sz="2600" i="1" dirty="0"/>
              <a:t>patients includes consideration of the increased stress of </a:t>
            </a:r>
            <a:r>
              <a:rPr lang="en-US" sz="2600" i="1" dirty="0" smtClean="0"/>
              <a:t>delivery and </a:t>
            </a:r>
            <a:r>
              <a:rPr lang="en-US" sz="2600" i="1" dirty="0"/>
              <a:t>postpartum physiologic adjustment. </a:t>
            </a:r>
            <a:endParaRPr lang="en-US" sz="2600" i="1" dirty="0" smtClean="0"/>
          </a:p>
          <a:p>
            <a:pPr marL="0" indent="0">
              <a:buNone/>
            </a:pPr>
            <a:endParaRPr lang="en-US" sz="2600" i="1" dirty="0" smtClean="0"/>
          </a:p>
          <a:p>
            <a:pPr>
              <a:buFont typeface="Wingdings" panose="05000000000000000000" pitchFamily="2" charset="2"/>
              <a:buChar char="Ø"/>
            </a:pPr>
            <a:r>
              <a:rPr lang="en-US" sz="2600" i="1" dirty="0" smtClean="0"/>
              <a:t>Labor </a:t>
            </a:r>
            <a:r>
              <a:rPr lang="en-US" sz="2600" i="1" dirty="0"/>
              <a:t>in the lateral position </a:t>
            </a:r>
            <a:r>
              <a:rPr lang="en-US" sz="2600" i="1" dirty="0" smtClean="0"/>
              <a:t>to facilitate </a:t>
            </a:r>
            <a:r>
              <a:rPr lang="en-US" sz="2600" i="1" dirty="0"/>
              <a:t>cardiac function is often desirable. Every attempt is made </a:t>
            </a:r>
            <a:r>
              <a:rPr lang="en-US" sz="2600" i="1" dirty="0" smtClean="0"/>
              <a:t>to facilitate </a:t>
            </a:r>
            <a:r>
              <a:rPr lang="en-US" sz="2600" i="1" dirty="0"/>
              <a:t>vaginal delivery because of the increased cardiac stress </a:t>
            </a:r>
            <a:r>
              <a:rPr lang="en-US" sz="2600" i="1" dirty="0" smtClean="0"/>
              <a:t>of cesarean </a:t>
            </a:r>
            <a:r>
              <a:rPr lang="en-US" sz="2600" i="1" dirty="0"/>
              <a:t>section. Because cardiac output increases by 40% to 50% </a:t>
            </a:r>
            <a:r>
              <a:rPr lang="en-US" sz="2600" i="1" dirty="0" smtClean="0"/>
              <a:t>during the </a:t>
            </a:r>
            <a:r>
              <a:rPr lang="en-US" sz="2600" i="1" dirty="0"/>
              <a:t>second stage of labor, shortening this stage by the use of forceps </a:t>
            </a:r>
            <a:r>
              <a:rPr lang="en-US" sz="2600" i="1" dirty="0" smtClean="0"/>
              <a:t>or vacuum </a:t>
            </a:r>
            <a:r>
              <a:rPr lang="en-US" sz="2600" i="1" dirty="0"/>
              <a:t>extractor is often advisable</a:t>
            </a:r>
            <a:r>
              <a:rPr lang="en-US" sz="2600" i="1" dirty="0" smtClean="0"/>
              <a:t>.</a:t>
            </a:r>
          </a:p>
          <a:p>
            <a:pPr marL="0" indent="0">
              <a:buNone/>
            </a:pPr>
            <a:endParaRPr lang="en-US" sz="2600" i="1" dirty="0" smtClean="0"/>
          </a:p>
          <a:p>
            <a:pPr>
              <a:buFont typeface="Wingdings" panose="05000000000000000000" pitchFamily="2" charset="2"/>
              <a:buChar char="Ø"/>
            </a:pPr>
            <a:r>
              <a:rPr lang="en-US" sz="2600" i="1" dirty="0" smtClean="0"/>
              <a:t> </a:t>
            </a:r>
            <a:r>
              <a:rPr lang="en-US" sz="2600" i="1" dirty="0">
                <a:solidFill>
                  <a:srgbClr val="FF0000"/>
                </a:solidFill>
              </a:rPr>
              <a:t>Epidural anesthesia </a:t>
            </a:r>
            <a:r>
              <a:rPr lang="en-US" sz="2600" i="1" dirty="0"/>
              <a:t>to reduce </a:t>
            </a:r>
            <a:r>
              <a:rPr lang="en-US" sz="2600" i="1" dirty="0" smtClean="0"/>
              <a:t>the stress </a:t>
            </a:r>
            <a:r>
              <a:rPr lang="en-US" sz="2600" i="1" dirty="0"/>
              <a:t>of labor is also recommended, although fluid shifts induced </a:t>
            </a:r>
            <a:r>
              <a:rPr lang="en-US" sz="2600" i="1" dirty="0" smtClean="0"/>
              <a:t>by sympathetic </a:t>
            </a:r>
            <a:r>
              <a:rPr lang="en-US" sz="2600" i="1" dirty="0"/>
              <a:t>nervous system blockade must be watched for. </a:t>
            </a:r>
            <a:endParaRPr lang="en-US" sz="2600" i="1" dirty="0" smtClean="0"/>
          </a:p>
        </p:txBody>
      </p:sp>
      <p:pic>
        <p:nvPicPr>
          <p:cNvPr id="4"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1524000"/>
            <a:ext cx="609600" cy="609600"/>
          </a:xfrm>
          <a:prstGeom prst="rect">
            <a:avLst/>
          </a:prstGeom>
        </p:spPr>
      </p:pic>
    </p:spTree>
    <p:extLst>
      <p:ext uri="{BB962C8B-B14F-4D97-AF65-F5344CB8AC3E}">
        <p14:creationId xmlns:p14="http://schemas.microsoft.com/office/powerpoint/2010/main" val="4135823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96"/>
            <a:ext cx="9144000" cy="1417638"/>
          </a:xfrm>
          <a:solidFill>
            <a:schemeClr val="accent6">
              <a:lumMod val="60000"/>
              <a:lumOff val="40000"/>
            </a:schemeClr>
          </a:solidFill>
        </p:spPr>
        <p:txBody>
          <a:bodyPr>
            <a:normAutofit/>
          </a:bodyPr>
          <a:lstStyle/>
          <a:p>
            <a:r>
              <a:rPr lang="en-US" b="1" i="1" dirty="0" err="1"/>
              <a:t>Peripartum</a:t>
            </a:r>
            <a:r>
              <a:rPr lang="en-US" b="1" i="1" dirty="0"/>
              <a:t> Cardiomyopathy</a:t>
            </a:r>
          </a:p>
        </p:txBody>
      </p:sp>
      <p:sp>
        <p:nvSpPr>
          <p:cNvPr id="3" name="Content Placeholder 2"/>
          <p:cNvSpPr>
            <a:spLocks noGrp="1"/>
          </p:cNvSpPr>
          <p:nvPr>
            <p:ph idx="1"/>
          </p:nvPr>
        </p:nvSpPr>
        <p:spPr>
          <a:xfrm>
            <a:off x="0" y="1447800"/>
            <a:ext cx="9067800" cy="5410200"/>
          </a:xfrm>
        </p:spPr>
        <p:txBody>
          <a:bodyPr>
            <a:normAutofit/>
          </a:bodyPr>
          <a:lstStyle/>
          <a:p>
            <a:pPr>
              <a:buFont typeface="Wingdings" panose="05000000000000000000" pitchFamily="2" charset="2"/>
              <a:buChar char="Ø"/>
            </a:pPr>
            <a:r>
              <a:rPr lang="en-US" sz="2800" i="1" dirty="0" err="1"/>
              <a:t>Peripartum</a:t>
            </a:r>
            <a:r>
              <a:rPr lang="en-US" sz="2800" i="1" dirty="0"/>
              <a:t> cardiomyopathy is an unusual but especially severe </a:t>
            </a:r>
            <a:r>
              <a:rPr lang="en-US" sz="2800" i="1" dirty="0" smtClean="0"/>
              <a:t>cardiac condition </a:t>
            </a:r>
            <a:r>
              <a:rPr lang="en-US" sz="2800" i="1" dirty="0"/>
              <a:t>identified in the </a:t>
            </a:r>
            <a:r>
              <a:rPr lang="en-US" sz="2800" i="1" dirty="0">
                <a:solidFill>
                  <a:srgbClr val="FF0000"/>
                </a:solidFill>
              </a:rPr>
              <a:t>last month of pregnancy </a:t>
            </a:r>
            <a:r>
              <a:rPr lang="en-US" sz="2800" i="1" dirty="0"/>
              <a:t>or </a:t>
            </a:r>
            <a:r>
              <a:rPr lang="en-US" sz="2800" i="1" dirty="0">
                <a:solidFill>
                  <a:srgbClr val="FF0000"/>
                </a:solidFill>
              </a:rPr>
              <a:t>the first 6 </a:t>
            </a:r>
            <a:r>
              <a:rPr lang="en-US" sz="2800" i="1" dirty="0" smtClean="0">
                <a:solidFill>
                  <a:srgbClr val="FF0000"/>
                </a:solidFill>
              </a:rPr>
              <a:t>months following </a:t>
            </a:r>
            <a:r>
              <a:rPr lang="en-US" sz="2800" i="1" dirty="0">
                <a:solidFill>
                  <a:srgbClr val="FF0000"/>
                </a:solidFill>
              </a:rPr>
              <a:t>delivery</a:t>
            </a:r>
            <a:r>
              <a:rPr lang="en-US" sz="2800" i="1" dirty="0"/>
              <a:t>. </a:t>
            </a:r>
            <a:endParaRPr lang="en-US" sz="2800" i="1" dirty="0" smtClean="0"/>
          </a:p>
          <a:p>
            <a:pPr>
              <a:buFont typeface="Wingdings" panose="05000000000000000000" pitchFamily="2" charset="2"/>
              <a:buChar char="Ø"/>
            </a:pPr>
            <a:r>
              <a:rPr lang="en-US" sz="2800" i="1" dirty="0" smtClean="0"/>
              <a:t>It </a:t>
            </a:r>
            <a:r>
              <a:rPr lang="en-US" sz="2800" i="1" dirty="0"/>
              <a:t>is difficult to distinguish from </a:t>
            </a:r>
            <a:r>
              <a:rPr lang="en-US" sz="2800" i="1" dirty="0" smtClean="0"/>
              <a:t>other cardiomyopathies except </a:t>
            </a:r>
            <a:r>
              <a:rPr lang="en-US" sz="2800" i="1" dirty="0"/>
              <a:t>for its association </a:t>
            </a:r>
            <a:r>
              <a:rPr lang="en-US" sz="2800" i="1" dirty="0" smtClean="0"/>
              <a:t>with pregnancy.</a:t>
            </a:r>
          </a:p>
          <a:p>
            <a:pPr>
              <a:buFont typeface="Wingdings" panose="05000000000000000000" pitchFamily="2" charset="2"/>
              <a:buChar char="Ø"/>
            </a:pPr>
            <a:r>
              <a:rPr lang="en-US" sz="2800" i="1" dirty="0" smtClean="0"/>
              <a:t>Treatment </a:t>
            </a:r>
            <a:r>
              <a:rPr lang="en-US" sz="2800" i="1" dirty="0"/>
              <a:t>is generally unchanged from cardiac failure unassociated </a:t>
            </a:r>
            <a:r>
              <a:rPr lang="en-US" sz="2800" i="1" dirty="0" smtClean="0"/>
              <a:t>with pregnancy</a:t>
            </a:r>
            <a:r>
              <a:rPr lang="en-US" sz="2800" i="1" dirty="0"/>
              <a:t>, </a:t>
            </a:r>
            <a:r>
              <a:rPr lang="en-US" sz="2800" i="1" dirty="0">
                <a:solidFill>
                  <a:srgbClr val="FF0000"/>
                </a:solidFill>
              </a:rPr>
              <a:t>except</a:t>
            </a:r>
            <a:r>
              <a:rPr lang="en-US" sz="2800" i="1" dirty="0"/>
              <a:t> that the use of ACE inhibitors is avoided if the patient </a:t>
            </a:r>
            <a:r>
              <a:rPr lang="en-US" sz="2800" i="1" dirty="0" smtClean="0"/>
              <a:t>is pregnant.</a:t>
            </a:r>
          </a:p>
          <a:p>
            <a:pPr>
              <a:buFont typeface="Wingdings" panose="05000000000000000000" pitchFamily="2" charset="2"/>
              <a:buChar char="Ø"/>
            </a:pPr>
            <a:r>
              <a:rPr lang="en-US" sz="2800" i="1" dirty="0" smtClean="0"/>
              <a:t> </a:t>
            </a:r>
            <a:r>
              <a:rPr lang="en-US" sz="2800" i="1" dirty="0"/>
              <a:t>Management includes bed rest, digoxin, diuretics, and, in </a:t>
            </a:r>
            <a:r>
              <a:rPr lang="en-US" sz="2800" i="1" dirty="0" smtClean="0"/>
              <a:t>some cases</a:t>
            </a:r>
            <a:r>
              <a:rPr lang="en-US" sz="2800" i="1" dirty="0"/>
              <a:t>, anticoagulation. </a:t>
            </a:r>
            <a:endParaRPr lang="en-US" sz="2800" i="1" dirty="0" smtClean="0"/>
          </a:p>
        </p:txBody>
      </p:sp>
      <p:pic>
        <p:nvPicPr>
          <p:cNvPr id="5" name="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849573"/>
            <a:ext cx="609600" cy="609600"/>
          </a:xfrm>
          <a:prstGeom prst="rect">
            <a:avLst/>
          </a:prstGeom>
        </p:spPr>
      </p:pic>
    </p:spTree>
    <p:extLst>
      <p:ext uri="{BB962C8B-B14F-4D97-AF65-F5344CB8AC3E}">
        <p14:creationId xmlns:p14="http://schemas.microsoft.com/office/powerpoint/2010/main" val="3954811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143000"/>
            <a:ext cx="8458200" cy="4983163"/>
          </a:xfrm>
        </p:spPr>
        <p:txBody>
          <a:bodyPr>
            <a:normAutofit/>
          </a:bodyPr>
          <a:lstStyle/>
          <a:p>
            <a:pPr marL="0" indent="0" algn="ctr">
              <a:buNone/>
            </a:pPr>
            <a:r>
              <a:rPr lang="en-US" i="1" dirty="0"/>
              <a:t>The mortality rate is high and is related to cardiac size and function 6 to 12 months later. If cardiac size and function returns to normal, prognosis is improved, although it remains guarded. Sterilization or long acting reversible contraception counseling is warranted for patients with persistent cardiomyopathy.</a:t>
            </a:r>
          </a:p>
          <a:p>
            <a:pPr marL="0" indent="0" algn="ctr">
              <a:buNone/>
            </a:pPr>
            <a:endParaRPr lang="en-US" i="1" dirty="0"/>
          </a:p>
        </p:txBody>
      </p:sp>
      <p:pic>
        <p:nvPicPr>
          <p:cNvPr id="5" name="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274638"/>
            <a:ext cx="609600" cy="609600"/>
          </a:xfrm>
          <a:prstGeom prst="rect">
            <a:avLst/>
          </a:prstGeom>
        </p:spPr>
      </p:pic>
    </p:spTree>
    <p:extLst>
      <p:ext uri="{BB962C8B-B14F-4D97-AF65-F5344CB8AC3E}">
        <p14:creationId xmlns:p14="http://schemas.microsoft.com/office/powerpoint/2010/main" val="273174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858000"/>
          </a:xfrm>
        </p:spPr>
        <p:txBody>
          <a:bodyPr/>
          <a:lstStyle/>
          <a:p>
            <a:endParaRPr lang="en-US" dirty="0"/>
          </a:p>
        </p:txBody>
      </p:sp>
      <p:sp>
        <p:nvSpPr>
          <p:cNvPr id="3" name="Content Placeholder 2"/>
          <p:cNvSpPr>
            <a:spLocks noGrp="1"/>
          </p:cNvSpPr>
          <p:nvPr>
            <p:ph idx="1"/>
          </p:nvPr>
        </p:nvSpPr>
        <p:spPr>
          <a:xfrm>
            <a:off x="0" y="0"/>
            <a:ext cx="9144000" cy="6858000"/>
          </a:xfrm>
          <a:solidFill>
            <a:schemeClr val="accent5">
              <a:lumMod val="60000"/>
              <a:lumOff val="40000"/>
            </a:schemeClr>
          </a:solidFill>
        </p:spPr>
        <p:txBody>
          <a:bodyPr>
            <a:normAutofit/>
          </a:bodyPr>
          <a:lstStyle/>
          <a:p>
            <a:pPr marL="0" indent="0" algn="ctr">
              <a:buNone/>
            </a:pPr>
            <a:endParaRPr lang="en-US" sz="6000" b="1" i="1" dirty="0" smtClean="0"/>
          </a:p>
          <a:p>
            <a:pPr marL="0" indent="0" algn="ctr">
              <a:buNone/>
            </a:pPr>
            <a:endParaRPr lang="en-US" sz="6000" b="1" i="1" dirty="0"/>
          </a:p>
          <a:p>
            <a:pPr marL="0" indent="0" algn="ctr">
              <a:buNone/>
            </a:pPr>
            <a:r>
              <a:rPr lang="en-US" sz="6000" b="1" i="1" dirty="0" smtClean="0"/>
              <a:t>RESPIRATORY </a:t>
            </a:r>
            <a:r>
              <a:rPr lang="en-US" sz="6000" b="1" i="1" dirty="0"/>
              <a:t>DISORDERS</a:t>
            </a:r>
          </a:p>
        </p:txBody>
      </p:sp>
      <p:pic>
        <p:nvPicPr>
          <p:cNvPr id="4" name="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533400"/>
            <a:ext cx="609600" cy="609600"/>
          </a:xfrm>
          <a:prstGeom prst="rect">
            <a:avLst/>
          </a:prstGeom>
        </p:spPr>
      </p:pic>
    </p:spTree>
    <p:extLst>
      <p:ext uri="{BB962C8B-B14F-4D97-AF65-F5344CB8AC3E}">
        <p14:creationId xmlns:p14="http://schemas.microsoft.com/office/powerpoint/2010/main" val="1508584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44562"/>
          </a:xfrm>
          <a:solidFill>
            <a:schemeClr val="accent4">
              <a:lumMod val="40000"/>
              <a:lumOff val="60000"/>
            </a:schemeClr>
          </a:solidFill>
        </p:spPr>
        <p:txBody>
          <a:bodyPr/>
          <a:lstStyle/>
          <a:p>
            <a:pPr algn="l"/>
            <a:r>
              <a:rPr lang="en-US" b="1" i="1" dirty="0" smtClean="0"/>
              <a:t>Chronic Hypertension</a:t>
            </a:r>
            <a:endParaRPr lang="en-US" b="1" i="1" dirty="0"/>
          </a:p>
        </p:txBody>
      </p:sp>
      <p:sp>
        <p:nvSpPr>
          <p:cNvPr id="3" name="Content Placeholder 2"/>
          <p:cNvSpPr>
            <a:spLocks noGrp="1"/>
          </p:cNvSpPr>
          <p:nvPr>
            <p:ph idx="1"/>
          </p:nvPr>
        </p:nvSpPr>
        <p:spPr>
          <a:xfrm>
            <a:off x="228600" y="1600200"/>
            <a:ext cx="8763000" cy="4953000"/>
          </a:xfrm>
        </p:spPr>
        <p:txBody>
          <a:bodyPr>
            <a:normAutofit/>
          </a:bodyPr>
          <a:lstStyle/>
          <a:p>
            <a:pPr>
              <a:buFont typeface="Wingdings" panose="05000000000000000000" pitchFamily="2" charset="2"/>
              <a:buChar char="q"/>
            </a:pPr>
            <a:r>
              <a:rPr lang="en-US" sz="2800" i="1" dirty="0"/>
              <a:t> </a:t>
            </a:r>
            <a:r>
              <a:rPr lang="en-US" sz="2800" i="1" dirty="0" smtClean="0"/>
              <a:t>defined as hypertension present </a:t>
            </a:r>
            <a:r>
              <a:rPr lang="en-US" sz="2800" i="1" dirty="0" smtClean="0">
                <a:solidFill>
                  <a:srgbClr val="FF0000"/>
                </a:solidFill>
              </a:rPr>
              <a:t>before</a:t>
            </a:r>
            <a:r>
              <a:rPr lang="en-US" sz="2800" i="1" dirty="0" smtClean="0"/>
              <a:t> </a:t>
            </a:r>
            <a:r>
              <a:rPr lang="en-US" sz="2800" i="1" dirty="0" smtClean="0">
                <a:solidFill>
                  <a:srgbClr val="FF0000"/>
                </a:solidFill>
              </a:rPr>
              <a:t>pregnancy</a:t>
            </a:r>
            <a:r>
              <a:rPr lang="en-US" sz="2800" i="1" dirty="0" smtClean="0"/>
              <a:t> or </a:t>
            </a:r>
            <a:r>
              <a:rPr lang="en-US" sz="2800" i="1" dirty="0" smtClean="0">
                <a:solidFill>
                  <a:srgbClr val="FF0000"/>
                </a:solidFill>
              </a:rPr>
              <a:t>before the 20th week of gestation </a:t>
            </a:r>
            <a:r>
              <a:rPr lang="en-US" sz="2800" i="1" dirty="0" smtClean="0"/>
              <a:t>or that persists longer than the </a:t>
            </a:r>
            <a:r>
              <a:rPr lang="en-US" sz="2800" i="1" dirty="0" smtClean="0">
                <a:solidFill>
                  <a:srgbClr val="FF0000"/>
                </a:solidFill>
              </a:rPr>
              <a:t>12 weeks after delivery</a:t>
            </a:r>
            <a:r>
              <a:rPr lang="en-US" sz="2800" i="1" dirty="0" smtClean="0"/>
              <a:t>. </a:t>
            </a:r>
          </a:p>
          <a:p>
            <a:pPr>
              <a:buFont typeface="Wingdings" panose="05000000000000000000" pitchFamily="2" charset="2"/>
              <a:buChar char="q"/>
            </a:pPr>
            <a:r>
              <a:rPr lang="en-US" sz="2800" i="1" dirty="0" smtClean="0"/>
              <a:t>Criteria for chronic hypertension in pregnancy are as follows:</a:t>
            </a:r>
          </a:p>
          <a:p>
            <a:pPr marL="0" indent="0">
              <a:buNone/>
            </a:pPr>
            <a:endParaRPr lang="en-US" sz="2800" i="1" dirty="0" smtClean="0"/>
          </a:p>
          <a:p>
            <a:pPr marL="0" indent="0">
              <a:buNone/>
            </a:pPr>
            <a:r>
              <a:rPr lang="en-US" sz="2800" i="1" dirty="0" smtClean="0"/>
              <a:t>• Mild-Moderate: Systolic pressure of </a:t>
            </a:r>
            <a:r>
              <a:rPr lang="en-US" sz="2800" i="1" dirty="0" smtClean="0">
                <a:solidFill>
                  <a:srgbClr val="FF0000"/>
                </a:solidFill>
              </a:rPr>
              <a:t>140–159 </a:t>
            </a:r>
            <a:r>
              <a:rPr lang="en-US" sz="2800" i="1" dirty="0" smtClean="0"/>
              <a:t>mmHg or diastolic pressure of </a:t>
            </a:r>
            <a:r>
              <a:rPr lang="en-US" sz="2800" i="1" dirty="0" smtClean="0">
                <a:solidFill>
                  <a:srgbClr val="FF0000"/>
                </a:solidFill>
              </a:rPr>
              <a:t>90–109</a:t>
            </a:r>
            <a:r>
              <a:rPr lang="en-US" sz="2800" i="1" dirty="0" smtClean="0"/>
              <a:t> mmHg.</a:t>
            </a:r>
          </a:p>
          <a:p>
            <a:pPr marL="0" indent="0">
              <a:buNone/>
            </a:pPr>
            <a:r>
              <a:rPr lang="en-US" sz="2800" i="1" dirty="0" smtClean="0"/>
              <a:t>• Severe: Systolic pressure of </a:t>
            </a:r>
            <a:r>
              <a:rPr lang="en-US" sz="2800" i="1" dirty="0" smtClean="0">
                <a:solidFill>
                  <a:srgbClr val="FF0000"/>
                </a:solidFill>
              </a:rPr>
              <a:t>160 mmHg or greater </a:t>
            </a:r>
            <a:r>
              <a:rPr lang="en-US" sz="2800" i="1" dirty="0" smtClean="0"/>
              <a:t>or diastolic pressure of </a:t>
            </a:r>
            <a:r>
              <a:rPr lang="en-US" sz="2800" i="1" dirty="0" smtClean="0">
                <a:solidFill>
                  <a:srgbClr val="FF0000"/>
                </a:solidFill>
              </a:rPr>
              <a:t>110 mmHg or greater</a:t>
            </a:r>
            <a:r>
              <a:rPr lang="en-US" sz="2800" i="1" dirty="0" smtClean="0"/>
              <a:t>.</a:t>
            </a:r>
            <a:endParaRPr lang="en-US" sz="2800" i="1" dirty="0"/>
          </a:p>
        </p:txBody>
      </p:sp>
      <p:pic>
        <p:nvPicPr>
          <p:cNvPr id="5"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9973" y="1104900"/>
            <a:ext cx="609600" cy="609600"/>
          </a:xfrm>
          <a:prstGeom prst="rect">
            <a:avLst/>
          </a:prstGeom>
        </p:spPr>
      </p:pic>
    </p:spTree>
    <p:extLst>
      <p:ext uri="{BB962C8B-B14F-4D97-AF65-F5344CB8AC3E}">
        <p14:creationId xmlns:p14="http://schemas.microsoft.com/office/powerpoint/2010/main" val="3027551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4782" cy="1447800"/>
          </a:xfrm>
          <a:solidFill>
            <a:schemeClr val="accent4">
              <a:lumMod val="60000"/>
              <a:lumOff val="40000"/>
            </a:schemeClr>
          </a:solidFill>
        </p:spPr>
        <p:txBody>
          <a:bodyPr>
            <a:normAutofit/>
          </a:bodyPr>
          <a:lstStyle/>
          <a:p>
            <a:r>
              <a:rPr lang="en-US" sz="7200" b="1" i="1" dirty="0"/>
              <a:t>Asthma</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2800" i="1" dirty="0"/>
              <a:t>Asthma is a restrictive airway disease that is encountered </a:t>
            </a:r>
            <a:r>
              <a:rPr lang="en-US" sz="2800" i="1" dirty="0" smtClean="0"/>
              <a:t>in approximately </a:t>
            </a:r>
            <a:r>
              <a:rPr lang="en-US" sz="2800" i="1" dirty="0"/>
              <a:t>4% to 8% of pregnant patients</a:t>
            </a:r>
            <a:r>
              <a:rPr lang="en-US" sz="2800" i="1" dirty="0" smtClean="0"/>
              <a:t>.</a:t>
            </a:r>
          </a:p>
          <a:p>
            <a:pPr>
              <a:buFont typeface="Wingdings" panose="05000000000000000000" pitchFamily="2" charset="2"/>
              <a:buChar char="Ø"/>
            </a:pPr>
            <a:endParaRPr lang="en-US" sz="2800" i="1" dirty="0"/>
          </a:p>
          <a:p>
            <a:pPr>
              <a:buFont typeface="Wingdings" panose="05000000000000000000" pitchFamily="2" charset="2"/>
              <a:buChar char="Ø"/>
            </a:pPr>
            <a:r>
              <a:rPr lang="en-US" sz="2800" i="1" dirty="0" smtClean="0"/>
              <a:t> </a:t>
            </a:r>
            <a:r>
              <a:rPr lang="en-US" sz="2800" i="1" dirty="0"/>
              <a:t>The effects of pregnancy </a:t>
            </a:r>
            <a:r>
              <a:rPr lang="en-US" sz="2800" i="1" dirty="0" smtClean="0"/>
              <a:t>on asthma </a:t>
            </a:r>
            <a:r>
              <a:rPr lang="en-US" sz="2800" i="1" dirty="0"/>
              <a:t>are variable—in general, about one third of patients worsen, </a:t>
            </a:r>
            <a:r>
              <a:rPr lang="en-US" sz="2800" i="1" dirty="0" smtClean="0"/>
              <a:t>one third </a:t>
            </a:r>
            <a:r>
              <a:rPr lang="en-US" sz="2800" i="1" dirty="0"/>
              <a:t>improve, and the remaining one third are unchanged. Women </a:t>
            </a:r>
            <a:r>
              <a:rPr lang="en-US" sz="2800" i="1" dirty="0" smtClean="0"/>
              <a:t>with mild </a:t>
            </a:r>
            <a:r>
              <a:rPr lang="en-US" sz="2800" i="1" dirty="0"/>
              <a:t>or moderate asthma usually have excellent maternal and </a:t>
            </a:r>
            <a:r>
              <a:rPr lang="en-US" sz="2800" i="1" dirty="0" smtClean="0"/>
              <a:t>fetal outcomes</a:t>
            </a:r>
            <a:endParaRPr lang="en-US" sz="2800" i="1" dirty="0"/>
          </a:p>
        </p:txBody>
      </p:sp>
      <p:pic>
        <p:nvPicPr>
          <p:cNvPr id="5" name="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756882"/>
            <a:ext cx="609600" cy="609600"/>
          </a:xfrm>
          <a:prstGeom prst="rect">
            <a:avLst/>
          </a:prstGeom>
        </p:spPr>
      </p:pic>
    </p:spTree>
    <p:extLst>
      <p:ext uri="{BB962C8B-B14F-4D97-AF65-F5344CB8AC3E}">
        <p14:creationId xmlns:p14="http://schemas.microsoft.com/office/powerpoint/2010/main" val="3219324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i="1"/>
          </a:p>
        </p:txBody>
      </p:sp>
      <p:sp>
        <p:nvSpPr>
          <p:cNvPr id="3" name="Content Placeholder 2"/>
          <p:cNvSpPr>
            <a:spLocks noGrp="1"/>
          </p:cNvSpPr>
          <p:nvPr>
            <p:ph idx="1"/>
          </p:nvPr>
        </p:nvSpPr>
        <p:spPr>
          <a:xfrm>
            <a:off x="76200" y="838200"/>
            <a:ext cx="8915400" cy="5287963"/>
          </a:xfrm>
        </p:spPr>
        <p:txBody>
          <a:bodyPr>
            <a:normAutofit lnSpcReduction="10000"/>
          </a:bodyPr>
          <a:lstStyle/>
          <a:p>
            <a:pPr>
              <a:buFont typeface="Wingdings" panose="05000000000000000000" pitchFamily="2" charset="2"/>
              <a:buChar char="Ø"/>
            </a:pPr>
            <a:r>
              <a:rPr lang="en-US" sz="2800" i="1" dirty="0"/>
              <a:t>Pregnant patients with asthma, even those with mild or </a:t>
            </a:r>
            <a:r>
              <a:rPr lang="en-US" sz="2800" i="1" dirty="0" smtClean="0"/>
              <a:t>well-controlled disease</a:t>
            </a:r>
            <a:r>
              <a:rPr lang="en-US" sz="2800" i="1" dirty="0"/>
              <a:t>, should be monitored with peak expiratory flow rate or </a:t>
            </a:r>
            <a:r>
              <a:rPr lang="en-US" sz="2800" i="1" dirty="0" smtClean="0"/>
              <a:t>FEV1 testing </a:t>
            </a:r>
            <a:r>
              <a:rPr lang="en-US" sz="2800" i="1" dirty="0"/>
              <a:t>as well as by close symptom </a:t>
            </a:r>
            <a:r>
              <a:rPr lang="en-US" sz="2800" i="1" dirty="0" err="1" smtClean="0"/>
              <a:t>observation.</a:t>
            </a:r>
            <a:r>
              <a:rPr lang="en-US" sz="2800" i="1" dirty="0" err="1" smtClean="0">
                <a:solidFill>
                  <a:srgbClr val="FF0000"/>
                </a:solidFill>
              </a:rPr>
              <a:t>Routine</a:t>
            </a:r>
            <a:r>
              <a:rPr lang="en-US" sz="2800" i="1" dirty="0" smtClean="0">
                <a:solidFill>
                  <a:srgbClr val="FF0000"/>
                </a:solidFill>
              </a:rPr>
              <a:t> </a:t>
            </a:r>
            <a:r>
              <a:rPr lang="en-US" sz="2800" i="1" dirty="0">
                <a:solidFill>
                  <a:srgbClr val="FF0000"/>
                </a:solidFill>
              </a:rPr>
              <a:t>evaluation </a:t>
            </a:r>
            <a:r>
              <a:rPr lang="en-US" sz="2800" i="1" dirty="0" smtClean="0">
                <a:solidFill>
                  <a:srgbClr val="FF0000"/>
                </a:solidFill>
              </a:rPr>
              <a:t>of pulmonary </a:t>
            </a:r>
            <a:r>
              <a:rPr lang="en-US" sz="2800" i="1" dirty="0">
                <a:solidFill>
                  <a:srgbClr val="FF0000"/>
                </a:solidFill>
              </a:rPr>
              <a:t>function </a:t>
            </a:r>
            <a:r>
              <a:rPr lang="en-US" sz="2800" i="1" dirty="0"/>
              <a:t>in pregnant women with persistent asthma </a:t>
            </a:r>
            <a:r>
              <a:rPr lang="en-US" sz="2800" i="1" dirty="0" smtClean="0"/>
              <a:t>is recommended</a:t>
            </a:r>
            <a:r>
              <a:rPr lang="en-US" sz="2800" i="1" dirty="0"/>
              <a:t>. </a:t>
            </a:r>
            <a:endParaRPr lang="en-US" sz="2800" i="1" dirty="0" smtClean="0"/>
          </a:p>
          <a:p>
            <a:pPr>
              <a:buFont typeface="Wingdings" panose="05000000000000000000" pitchFamily="2" charset="2"/>
              <a:buChar char="Ø"/>
            </a:pPr>
            <a:endParaRPr lang="en-US" sz="2800" i="1" dirty="0" smtClean="0"/>
          </a:p>
          <a:p>
            <a:pPr>
              <a:buFont typeface="Wingdings" panose="05000000000000000000" pitchFamily="2" charset="2"/>
              <a:buChar char="Ø"/>
            </a:pPr>
            <a:r>
              <a:rPr lang="en-US" sz="2800" i="1" dirty="0" smtClean="0">
                <a:solidFill>
                  <a:srgbClr val="FF0000"/>
                </a:solidFill>
              </a:rPr>
              <a:t>Serial </a:t>
            </a:r>
            <a:r>
              <a:rPr lang="en-US" sz="2800" i="1" dirty="0">
                <a:solidFill>
                  <a:srgbClr val="FF0000"/>
                </a:solidFill>
              </a:rPr>
              <a:t>ultrasound examinations </a:t>
            </a:r>
            <a:r>
              <a:rPr lang="en-US" sz="2800" i="1" dirty="0"/>
              <a:t>and antenatal fetal </a:t>
            </a:r>
            <a:r>
              <a:rPr lang="en-US" sz="2800" i="1" dirty="0" smtClean="0"/>
              <a:t>testing should </a:t>
            </a:r>
            <a:r>
              <a:rPr lang="en-US" sz="2800" i="1" dirty="0"/>
              <a:t>be considered for women who have moderate or severe </a:t>
            </a:r>
            <a:r>
              <a:rPr lang="en-US" sz="2800" i="1" dirty="0" smtClean="0"/>
              <a:t>asthma during </a:t>
            </a:r>
            <a:r>
              <a:rPr lang="en-US" sz="2800" i="1" dirty="0"/>
              <a:t>pregnancy </a:t>
            </a:r>
            <a:r>
              <a:rPr lang="en-US" sz="2800" i="1" dirty="0">
                <a:solidFill>
                  <a:srgbClr val="FF0000"/>
                </a:solidFill>
              </a:rPr>
              <a:t>beginning at 32 </a:t>
            </a:r>
            <a:r>
              <a:rPr lang="en-US" sz="2800" i="1" dirty="0"/>
              <a:t>weeks of gestation or for </a:t>
            </a:r>
            <a:r>
              <a:rPr lang="en-US" sz="2800" i="1" dirty="0" smtClean="0"/>
              <a:t>women recovering </a:t>
            </a:r>
            <a:r>
              <a:rPr lang="en-US" sz="2800" i="1" dirty="0"/>
              <a:t>from a severe asthma exacerbation.</a:t>
            </a:r>
          </a:p>
        </p:txBody>
      </p:sp>
      <p:pic>
        <p:nvPicPr>
          <p:cNvPr id="4" name="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226325"/>
            <a:ext cx="609600" cy="609600"/>
          </a:xfrm>
          <a:prstGeom prst="rect">
            <a:avLst/>
          </a:prstGeom>
        </p:spPr>
      </p:pic>
    </p:spTree>
    <p:extLst>
      <p:ext uri="{BB962C8B-B14F-4D97-AF65-F5344CB8AC3E}">
        <p14:creationId xmlns:p14="http://schemas.microsoft.com/office/powerpoint/2010/main" val="2106007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i="1" dirty="0"/>
              <a:t>Management</a:t>
            </a:r>
          </a:p>
        </p:txBody>
      </p:sp>
      <p:sp>
        <p:nvSpPr>
          <p:cNvPr id="3" name="Content Placeholder 2"/>
          <p:cNvSpPr>
            <a:spLocks noGrp="1"/>
          </p:cNvSpPr>
          <p:nvPr>
            <p:ph idx="1"/>
          </p:nvPr>
        </p:nvSpPr>
        <p:spPr>
          <a:xfrm>
            <a:off x="0" y="1447800"/>
            <a:ext cx="8991600" cy="5181600"/>
          </a:xfrm>
        </p:spPr>
        <p:txBody>
          <a:bodyPr>
            <a:normAutofit fontScale="92500" lnSpcReduction="10000"/>
          </a:bodyPr>
          <a:lstStyle/>
          <a:p>
            <a:r>
              <a:rPr lang="en-US" sz="2800" i="1" dirty="0"/>
              <a:t>The ultimate goal of asthma therapy in pregnancy is maintaining </a:t>
            </a:r>
            <a:r>
              <a:rPr lang="en-US" sz="2800" i="1" dirty="0" smtClean="0"/>
              <a:t>adequate oxygenation </a:t>
            </a:r>
            <a:r>
              <a:rPr lang="en-US" sz="2800" i="1" dirty="0"/>
              <a:t>of the fetus by preventing hypoxic episodes in the </a:t>
            </a:r>
            <a:r>
              <a:rPr lang="en-US" sz="2800" i="1" dirty="0" smtClean="0"/>
              <a:t>mother.</a:t>
            </a:r>
          </a:p>
          <a:p>
            <a:pPr marL="0" indent="0">
              <a:buNone/>
            </a:pPr>
            <a:endParaRPr lang="en-US" sz="2800" i="1" dirty="0" smtClean="0"/>
          </a:p>
          <a:p>
            <a:r>
              <a:rPr lang="en-US" sz="2800" i="1" dirty="0" smtClean="0"/>
              <a:t> Inhaled </a:t>
            </a:r>
            <a:r>
              <a:rPr lang="en-US" sz="2800" i="1" dirty="0"/>
              <a:t>corticosteroid therapy, particularly budesonide, is the </a:t>
            </a:r>
            <a:r>
              <a:rPr lang="en-US" sz="2800" i="1" dirty="0" smtClean="0"/>
              <a:t>first-line controller </a:t>
            </a:r>
            <a:r>
              <a:rPr lang="en-US" sz="2800" i="1" dirty="0"/>
              <a:t>treatment for persistent asthma during pregnancy. </a:t>
            </a:r>
            <a:r>
              <a:rPr lang="en-US" sz="2800" i="1" dirty="0" smtClean="0"/>
              <a:t>Inhaled step-care therapeutic approach</a:t>
            </a:r>
            <a:r>
              <a:rPr lang="en-US" sz="2800" i="1" dirty="0"/>
              <a:t>, the number and dosage of medications are increased </a:t>
            </a:r>
            <a:r>
              <a:rPr lang="en-US" sz="2800" i="1" dirty="0" smtClean="0"/>
              <a:t>with increasing </a:t>
            </a:r>
            <a:r>
              <a:rPr lang="en-US" sz="2800" i="1" dirty="0"/>
              <a:t>asthma severity</a:t>
            </a:r>
            <a:r>
              <a:rPr lang="en-US" sz="2800" i="1" dirty="0" smtClean="0"/>
              <a:t>.</a:t>
            </a:r>
          </a:p>
          <a:p>
            <a:pPr marL="0" indent="0">
              <a:buNone/>
            </a:pPr>
            <a:r>
              <a:rPr lang="en-US" sz="2800" i="1" dirty="0" smtClean="0"/>
              <a:t> </a:t>
            </a:r>
          </a:p>
          <a:p>
            <a:r>
              <a:rPr lang="en-US" sz="2800" i="1" dirty="0" smtClean="0"/>
              <a:t>Patients </a:t>
            </a:r>
            <a:r>
              <a:rPr lang="en-US" sz="2800" i="1" dirty="0"/>
              <a:t>should be instructed to identify and control </a:t>
            </a:r>
            <a:r>
              <a:rPr lang="en-US" sz="2800" i="1" dirty="0" smtClean="0"/>
              <a:t>or avoid </a:t>
            </a:r>
            <a:r>
              <a:rPr lang="en-US" sz="2800" i="1" dirty="0"/>
              <a:t>factors, such as allergens and irritants, particularly tobacco smoke.</a:t>
            </a:r>
          </a:p>
        </p:txBody>
      </p:sp>
      <p:pic>
        <p:nvPicPr>
          <p:cNvPr id="5" name="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830216"/>
            <a:ext cx="609600" cy="609600"/>
          </a:xfrm>
          <a:prstGeom prst="rect">
            <a:avLst/>
          </a:prstGeom>
        </p:spPr>
      </p:pic>
    </p:spTree>
    <p:extLst>
      <p:ext uri="{BB962C8B-B14F-4D97-AF65-F5344CB8AC3E}">
        <p14:creationId xmlns:p14="http://schemas.microsoft.com/office/powerpoint/2010/main" val="1086635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33400"/>
            <a:ext cx="8991600" cy="5943600"/>
          </a:xfrm>
        </p:spPr>
        <p:txBody>
          <a:bodyPr>
            <a:normAutofit fontScale="92500" lnSpcReduction="10000"/>
          </a:bodyPr>
          <a:lstStyle/>
          <a:p>
            <a:r>
              <a:rPr lang="en-US" sz="2800" i="1" dirty="0"/>
              <a:t>Management of a severely asthmatic pregnant patient is similar to </a:t>
            </a:r>
            <a:r>
              <a:rPr lang="en-US" sz="2800" i="1" dirty="0" smtClean="0"/>
              <a:t>that of </a:t>
            </a:r>
            <a:r>
              <a:rPr lang="en-US" sz="2800" i="1" dirty="0"/>
              <a:t>a </a:t>
            </a:r>
            <a:r>
              <a:rPr lang="en-US" sz="2800" i="1" dirty="0" err="1"/>
              <a:t>nonpregnant</a:t>
            </a:r>
            <a:r>
              <a:rPr lang="en-US" sz="2800" i="1" dirty="0"/>
              <a:t> patient</a:t>
            </a:r>
            <a:r>
              <a:rPr lang="en-US" sz="2800" i="1" dirty="0" smtClean="0"/>
              <a:t>.</a:t>
            </a:r>
          </a:p>
          <a:p>
            <a:pPr marL="0" indent="0">
              <a:buNone/>
            </a:pPr>
            <a:endParaRPr lang="en-US" sz="2800" i="1" dirty="0" smtClean="0"/>
          </a:p>
          <a:p>
            <a:r>
              <a:rPr lang="en-US" sz="2800" i="1" dirty="0" smtClean="0"/>
              <a:t> </a:t>
            </a:r>
            <a:r>
              <a:rPr lang="en-US" sz="2800" i="1" dirty="0"/>
              <a:t>Evaluation consists of measurement </a:t>
            </a:r>
            <a:r>
              <a:rPr lang="en-US" sz="2800" i="1" dirty="0" smtClean="0"/>
              <a:t>of pulmonary </a:t>
            </a:r>
            <a:r>
              <a:rPr lang="en-US" sz="2800" i="1" dirty="0"/>
              <a:t>function and arterial blood gases. </a:t>
            </a:r>
            <a:endParaRPr lang="en-US" sz="2800" i="1" dirty="0" smtClean="0"/>
          </a:p>
          <a:p>
            <a:pPr marL="0" indent="0">
              <a:buNone/>
            </a:pPr>
            <a:endParaRPr lang="en-US" sz="2800" i="1" dirty="0" smtClean="0"/>
          </a:p>
          <a:p>
            <a:r>
              <a:rPr lang="en-US" sz="2800" i="1" dirty="0" smtClean="0"/>
              <a:t>Treatment </a:t>
            </a:r>
            <a:r>
              <a:rPr lang="en-US" sz="2800" i="1" dirty="0"/>
              <a:t>may </a:t>
            </a:r>
            <a:r>
              <a:rPr lang="en-US" sz="2800" i="1" dirty="0" smtClean="0"/>
              <a:t>include administration </a:t>
            </a:r>
            <a:r>
              <a:rPr lang="en-US" sz="2800" i="1" dirty="0"/>
              <a:t>of supplemental oxygen, treatment with nebulized </a:t>
            </a:r>
            <a:r>
              <a:rPr lang="en-US" sz="2800" i="1" dirty="0" smtClean="0"/>
              <a:t>β-agonists</a:t>
            </a:r>
            <a:r>
              <a:rPr lang="en-US" sz="2800" i="1" dirty="0"/>
              <a:t>, corticosteroids (oral or IV), or intubation. </a:t>
            </a:r>
            <a:endParaRPr lang="en-US" sz="2800" i="1" dirty="0" smtClean="0"/>
          </a:p>
          <a:p>
            <a:pPr marL="0" indent="0">
              <a:buNone/>
            </a:pPr>
            <a:endParaRPr lang="en-US" sz="2800" i="1" dirty="0" smtClean="0"/>
          </a:p>
          <a:p>
            <a:r>
              <a:rPr lang="en-US" sz="2800" i="1" dirty="0" smtClean="0"/>
              <a:t>Women </a:t>
            </a:r>
            <a:r>
              <a:rPr lang="en-US" sz="2800" i="1" dirty="0"/>
              <a:t>who </a:t>
            </a:r>
            <a:r>
              <a:rPr lang="en-US" sz="2800" i="1" dirty="0" smtClean="0"/>
              <a:t>are currently </a:t>
            </a:r>
            <a:r>
              <a:rPr lang="en-US" sz="2800" i="1" dirty="0"/>
              <a:t>receiving or recently have taken systemic corticosteroids </a:t>
            </a:r>
            <a:r>
              <a:rPr lang="en-US" sz="2800" i="1" dirty="0" smtClean="0"/>
              <a:t>should receive </a:t>
            </a:r>
            <a:r>
              <a:rPr lang="en-US" sz="2800" i="1" dirty="0"/>
              <a:t>IV administration of corticosteroids during labor and for 24 </a:t>
            </a:r>
            <a:r>
              <a:rPr lang="en-US" sz="2800" i="1" dirty="0" smtClean="0"/>
              <a:t>hours after </a:t>
            </a:r>
            <a:r>
              <a:rPr lang="en-US" sz="2800" i="1" dirty="0"/>
              <a:t>delivery to prevent adrenal crisis.</a:t>
            </a:r>
          </a:p>
        </p:txBody>
      </p:sp>
      <p:pic>
        <p:nvPicPr>
          <p:cNvPr id="4" name="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1970" y="228600"/>
            <a:ext cx="609600" cy="609600"/>
          </a:xfrm>
          <a:prstGeom prst="rect">
            <a:avLst/>
          </a:prstGeom>
        </p:spPr>
      </p:pic>
    </p:spTree>
    <p:extLst>
      <p:ext uri="{BB962C8B-B14F-4D97-AF65-F5344CB8AC3E}">
        <p14:creationId xmlns:p14="http://schemas.microsoft.com/office/powerpoint/2010/main" val="1755441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00B0F0"/>
          </a:solidFill>
        </p:spPr>
        <p:txBody>
          <a:bodyPr/>
          <a:lstStyle/>
          <a:p>
            <a:r>
              <a:rPr lang="en-US" b="1" i="1" dirty="0"/>
              <a:t>INFLUENZA</a:t>
            </a:r>
          </a:p>
        </p:txBody>
      </p:sp>
      <p:sp>
        <p:nvSpPr>
          <p:cNvPr id="3" name="Content Placeholder 2"/>
          <p:cNvSpPr>
            <a:spLocks noGrp="1"/>
          </p:cNvSpPr>
          <p:nvPr>
            <p:ph idx="1"/>
          </p:nvPr>
        </p:nvSpPr>
        <p:spPr/>
        <p:txBody>
          <a:bodyPr>
            <a:normAutofit/>
          </a:bodyPr>
          <a:lstStyle/>
          <a:p>
            <a:r>
              <a:rPr lang="en-US" sz="2800" i="1" dirty="0"/>
              <a:t>Respiratory infection caused by influenza virus </a:t>
            </a:r>
            <a:r>
              <a:rPr lang="en-US" sz="2800" i="1" dirty="0" err="1" smtClean="0"/>
              <a:t>Aor</a:t>
            </a:r>
            <a:r>
              <a:rPr lang="en-US" sz="2800" i="1" dirty="0" smtClean="0"/>
              <a:t> </a:t>
            </a:r>
            <a:r>
              <a:rPr lang="en-US" sz="2800" i="1" dirty="0"/>
              <a:t>B in pregnancy can be serious, with increased susceptibility </a:t>
            </a:r>
            <a:r>
              <a:rPr lang="en-US" sz="2800" i="1" dirty="0" smtClean="0"/>
              <a:t>to pneumonia </a:t>
            </a:r>
            <a:r>
              <a:rPr lang="en-US" sz="2800" i="1" dirty="0"/>
              <a:t>and higher rates of hospitalization for pregnant </a:t>
            </a:r>
            <a:r>
              <a:rPr lang="en-US" sz="2800" i="1" dirty="0" smtClean="0"/>
              <a:t>women compared </a:t>
            </a:r>
            <a:r>
              <a:rPr lang="en-US" sz="2800" i="1" dirty="0"/>
              <a:t>with </a:t>
            </a:r>
            <a:r>
              <a:rPr lang="en-US" sz="2800" i="1" dirty="0" err="1"/>
              <a:t>nonpregnant</a:t>
            </a:r>
            <a:r>
              <a:rPr lang="en-US" sz="2800" i="1" dirty="0"/>
              <a:t> </a:t>
            </a:r>
            <a:r>
              <a:rPr lang="en-US" sz="2800" i="1" dirty="0" smtClean="0"/>
              <a:t>women.</a:t>
            </a:r>
          </a:p>
          <a:p>
            <a:pPr marL="0" indent="0">
              <a:buNone/>
            </a:pPr>
            <a:endParaRPr lang="en-US" sz="2800" i="1" dirty="0" smtClean="0"/>
          </a:p>
          <a:p>
            <a:r>
              <a:rPr lang="en-US" sz="2800" i="1" dirty="0"/>
              <a:t>pregnancy has </a:t>
            </a:r>
            <a:r>
              <a:rPr lang="en-US" sz="2800" i="1" dirty="0" smtClean="0"/>
              <a:t>been associated </a:t>
            </a:r>
            <a:r>
              <a:rPr lang="en-US" sz="2800" i="1" dirty="0"/>
              <a:t>with higher mortality rates with serious influenza </a:t>
            </a:r>
            <a:r>
              <a:rPr lang="en-US" sz="2800" i="1" dirty="0" smtClean="0"/>
              <a:t>respiratory illness.</a:t>
            </a:r>
            <a:endParaRPr lang="en-US" sz="2800" i="1" dirty="0"/>
          </a:p>
        </p:txBody>
      </p:sp>
      <p:pic>
        <p:nvPicPr>
          <p:cNvPr id="4" name="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899319"/>
            <a:ext cx="609600" cy="609600"/>
          </a:xfrm>
          <a:prstGeom prst="rect">
            <a:avLst/>
          </a:prstGeom>
        </p:spPr>
      </p:pic>
    </p:spTree>
    <p:extLst>
      <p:ext uri="{BB962C8B-B14F-4D97-AF65-F5344CB8AC3E}">
        <p14:creationId xmlns:p14="http://schemas.microsoft.com/office/powerpoint/2010/main" val="1502073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57200"/>
            <a:ext cx="9144000" cy="6096000"/>
          </a:xfrm>
        </p:spPr>
        <p:txBody>
          <a:bodyPr>
            <a:normAutofit fontScale="92500" lnSpcReduction="20000"/>
          </a:bodyPr>
          <a:lstStyle/>
          <a:p>
            <a:pPr>
              <a:buFont typeface="Wingdings" panose="05000000000000000000" pitchFamily="2" charset="2"/>
              <a:buChar char="Ø"/>
            </a:pPr>
            <a:r>
              <a:rPr lang="en-US" i="1" dirty="0"/>
              <a:t>Symptoms of </a:t>
            </a:r>
            <a:r>
              <a:rPr lang="en-US" i="1" dirty="0" smtClean="0"/>
              <a:t>influenza infection </a:t>
            </a:r>
            <a:r>
              <a:rPr lang="en-US" i="1" dirty="0"/>
              <a:t>include dry cough, fever, and systemic symptoms such </a:t>
            </a:r>
            <a:r>
              <a:rPr lang="en-US" i="1" dirty="0" smtClean="0"/>
              <a:t>as </a:t>
            </a:r>
            <a:r>
              <a:rPr lang="en-US" i="1" dirty="0" err="1" smtClean="0"/>
              <a:t>myalgias</a:t>
            </a:r>
            <a:r>
              <a:rPr lang="en-US" i="1" dirty="0" smtClean="0"/>
              <a:t>.</a:t>
            </a:r>
          </a:p>
          <a:p>
            <a:pPr marL="0" indent="0">
              <a:buNone/>
            </a:pPr>
            <a:endParaRPr lang="en-US" i="1" dirty="0" smtClean="0"/>
          </a:p>
          <a:p>
            <a:pPr>
              <a:buFont typeface="Wingdings" panose="05000000000000000000" pitchFamily="2" charset="2"/>
              <a:buChar char="Ø"/>
            </a:pPr>
            <a:r>
              <a:rPr lang="en-US" i="1" dirty="0" smtClean="0"/>
              <a:t>Diagnosis </a:t>
            </a:r>
            <a:r>
              <a:rPr lang="en-US" i="1" dirty="0"/>
              <a:t>can be confirmed using rapid flu assays</a:t>
            </a:r>
            <a:r>
              <a:rPr lang="en-US" i="1" dirty="0" smtClean="0"/>
              <a:t>.</a:t>
            </a:r>
          </a:p>
          <a:p>
            <a:pPr marL="0" indent="0">
              <a:buNone/>
            </a:pPr>
            <a:endParaRPr lang="en-US" i="1" dirty="0" smtClean="0"/>
          </a:p>
          <a:p>
            <a:pPr>
              <a:buFont typeface="Wingdings" panose="05000000000000000000" pitchFamily="2" charset="2"/>
              <a:buChar char="Ø"/>
            </a:pPr>
            <a:r>
              <a:rPr lang="en-US" i="1" dirty="0" smtClean="0"/>
              <a:t> Treatment includes </a:t>
            </a:r>
            <a:r>
              <a:rPr lang="en-US" i="1" dirty="0"/>
              <a:t>supportive care and antiviral therapy. </a:t>
            </a:r>
            <a:endParaRPr lang="en-US" i="1" dirty="0" smtClean="0"/>
          </a:p>
          <a:p>
            <a:pPr marL="0" indent="0">
              <a:buNone/>
            </a:pPr>
            <a:endParaRPr lang="en-US" i="1" dirty="0" smtClean="0"/>
          </a:p>
          <a:p>
            <a:pPr>
              <a:buFont typeface="Wingdings" panose="05000000000000000000" pitchFamily="2" charset="2"/>
              <a:buChar char="Ø"/>
            </a:pPr>
            <a:r>
              <a:rPr lang="en-US" i="1" dirty="0" smtClean="0"/>
              <a:t>There </a:t>
            </a:r>
            <a:r>
              <a:rPr lang="en-US" i="1" dirty="0"/>
              <a:t>is no firm </a:t>
            </a:r>
            <a:r>
              <a:rPr lang="en-US" i="1" dirty="0" smtClean="0"/>
              <a:t>evidence that </a:t>
            </a:r>
            <a:r>
              <a:rPr lang="en-US" i="1" dirty="0"/>
              <a:t>influenza virus causes congenital malformations; risk to the fetus </a:t>
            </a:r>
            <a:r>
              <a:rPr lang="en-US" i="1" dirty="0" smtClean="0"/>
              <a:t>is primarily </a:t>
            </a:r>
            <a:r>
              <a:rPr lang="en-US" i="1" dirty="0"/>
              <a:t>that associated with maternal hypoxia and </a:t>
            </a:r>
            <a:r>
              <a:rPr lang="en-US" i="1" dirty="0" smtClean="0"/>
              <a:t>systemic inflammatory </a:t>
            </a:r>
            <a:r>
              <a:rPr lang="en-US" i="1" dirty="0"/>
              <a:t>effects of maternal infection (preterm labor and exposure </a:t>
            </a:r>
            <a:r>
              <a:rPr lang="en-US" i="1" dirty="0" smtClean="0"/>
              <a:t>to hyperthermia </a:t>
            </a:r>
            <a:r>
              <a:rPr lang="en-US" i="1" dirty="0"/>
              <a:t>with high maternal fever).</a:t>
            </a:r>
          </a:p>
        </p:txBody>
      </p:sp>
      <p:pic>
        <p:nvPicPr>
          <p:cNvPr id="5" name="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61119"/>
            <a:ext cx="609600" cy="609600"/>
          </a:xfrm>
          <a:prstGeom prst="rect">
            <a:avLst/>
          </a:prstGeom>
        </p:spPr>
      </p:pic>
    </p:spTree>
    <p:extLst>
      <p:ext uri="{BB962C8B-B14F-4D97-AF65-F5344CB8AC3E}">
        <p14:creationId xmlns:p14="http://schemas.microsoft.com/office/powerpoint/2010/main" val="4212687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i="1"/>
          </a:p>
        </p:txBody>
      </p:sp>
      <p:sp>
        <p:nvSpPr>
          <p:cNvPr id="3" name="Content Placeholder 2"/>
          <p:cNvSpPr>
            <a:spLocks noGrp="1"/>
          </p:cNvSpPr>
          <p:nvPr>
            <p:ph idx="1"/>
          </p:nvPr>
        </p:nvSpPr>
        <p:spPr>
          <a:xfrm>
            <a:off x="152400" y="685800"/>
            <a:ext cx="8763000" cy="5440363"/>
          </a:xfrm>
        </p:spPr>
        <p:txBody>
          <a:bodyPr>
            <a:normAutofit fontScale="92500" lnSpcReduction="10000"/>
          </a:bodyPr>
          <a:lstStyle/>
          <a:p>
            <a:pPr>
              <a:buFont typeface="Wingdings" panose="05000000000000000000" pitchFamily="2" charset="2"/>
              <a:buChar char="Ø"/>
            </a:pPr>
            <a:r>
              <a:rPr lang="en-US" sz="2800" i="1" dirty="0" smtClean="0"/>
              <a:t>The </a:t>
            </a:r>
            <a:r>
              <a:rPr lang="en-US" sz="2800" i="1" dirty="0"/>
              <a:t>influenza vaccine is safe during pregnancy, and women who </a:t>
            </a:r>
            <a:r>
              <a:rPr lang="en-US" sz="2800" i="1" dirty="0" smtClean="0"/>
              <a:t>will be </a:t>
            </a:r>
            <a:r>
              <a:rPr lang="en-US" sz="2800" i="1" dirty="0"/>
              <a:t>pregnant during the influenza season (October through </a:t>
            </a:r>
            <a:r>
              <a:rPr lang="en-US" sz="2800" i="1" dirty="0" smtClean="0"/>
              <a:t>May) </a:t>
            </a:r>
            <a:r>
              <a:rPr lang="en-US" sz="2800" i="1" dirty="0"/>
              <a:t>should be vaccinated with a current (based on predictions </a:t>
            </a:r>
            <a:r>
              <a:rPr lang="en-US" sz="2800" i="1" dirty="0" smtClean="0"/>
              <a:t>of prevalent </a:t>
            </a:r>
            <a:r>
              <a:rPr lang="en-US" sz="2800" i="1" dirty="0"/>
              <a:t>strains for the season in the community) influenza vaccine at </a:t>
            </a:r>
            <a:r>
              <a:rPr lang="en-US" sz="2800" i="1" dirty="0" smtClean="0"/>
              <a:t>any time </a:t>
            </a:r>
            <a:r>
              <a:rPr lang="en-US" sz="2800" i="1" dirty="0"/>
              <a:t>during the pregnancy. </a:t>
            </a:r>
            <a:endParaRPr lang="en-US" sz="2800" i="1" dirty="0" smtClean="0"/>
          </a:p>
          <a:p>
            <a:pPr marL="0" indent="0">
              <a:buNone/>
            </a:pPr>
            <a:endParaRPr lang="en-US" sz="2800" i="1" dirty="0" smtClean="0"/>
          </a:p>
          <a:p>
            <a:pPr>
              <a:buFont typeface="Wingdings" panose="05000000000000000000" pitchFamily="2" charset="2"/>
              <a:buChar char="Ø"/>
            </a:pPr>
            <a:r>
              <a:rPr lang="en-US" sz="2800" i="1" dirty="0" smtClean="0"/>
              <a:t>There </a:t>
            </a:r>
            <a:r>
              <a:rPr lang="en-US" sz="2800" i="1" dirty="0"/>
              <a:t>are no contraindications to </a:t>
            </a:r>
            <a:r>
              <a:rPr lang="en-US" sz="2800" i="1" dirty="0" smtClean="0"/>
              <a:t>the inactivated </a:t>
            </a:r>
            <a:r>
              <a:rPr lang="en-US" sz="2800" i="1" dirty="0"/>
              <a:t>influenza vaccine in pregnancy and vaccination </a:t>
            </a:r>
            <a:r>
              <a:rPr lang="en-US" sz="2800" i="1" dirty="0" smtClean="0"/>
              <a:t>prevents clinical illness in 70% to 90% of adults. </a:t>
            </a:r>
          </a:p>
          <a:p>
            <a:pPr marL="0" indent="0">
              <a:buNone/>
            </a:pPr>
            <a:endParaRPr lang="en-US" sz="2800" i="1" dirty="0" smtClean="0"/>
          </a:p>
          <a:p>
            <a:pPr>
              <a:buFont typeface="Wingdings" panose="05000000000000000000" pitchFamily="2" charset="2"/>
              <a:buChar char="Ø"/>
            </a:pPr>
            <a:r>
              <a:rPr lang="en-US" sz="2800" i="1" dirty="0" smtClean="0"/>
              <a:t>Chemoprophylaxis with antiviral therapy should also be offered to pregnant women who are in close contact with an infected person.</a:t>
            </a:r>
            <a:endParaRPr lang="en-US" sz="2800" i="1" dirty="0"/>
          </a:p>
        </p:txBody>
      </p:sp>
      <p:pic>
        <p:nvPicPr>
          <p:cNvPr id="7" name="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3330" y="158063"/>
            <a:ext cx="609600" cy="609600"/>
          </a:xfrm>
          <a:prstGeom prst="rect">
            <a:avLst/>
          </a:prstGeom>
        </p:spPr>
      </p:pic>
    </p:spTree>
    <p:extLst>
      <p:ext uri="{BB962C8B-B14F-4D97-AF65-F5344CB8AC3E}">
        <p14:creationId xmlns:p14="http://schemas.microsoft.com/office/powerpoint/2010/main" val="1452282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4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6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541338"/>
            <a:ext cx="609600" cy="609600"/>
          </a:xfrm>
          <a:prstGeom prst="rect">
            <a:avLst/>
          </a:prstGeom>
        </p:spPr>
      </p:pic>
    </p:spTree>
    <p:extLst>
      <p:ext uri="{BB962C8B-B14F-4D97-AF65-F5344CB8AC3E}">
        <p14:creationId xmlns:p14="http://schemas.microsoft.com/office/powerpoint/2010/main" val="885674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33400" y="914400"/>
            <a:ext cx="8001000" cy="5410200"/>
          </a:xfrm>
          <a:solidFill>
            <a:schemeClr val="accent2">
              <a:lumMod val="40000"/>
              <a:lumOff val="60000"/>
            </a:schemeClr>
          </a:solidFill>
        </p:spPr>
        <p:txBody>
          <a:bodyPr>
            <a:normAutofit/>
          </a:bodyPr>
          <a:lstStyle/>
          <a:p>
            <a:r>
              <a:rPr lang="en-US" sz="2800" i="1" dirty="0" smtClean="0"/>
              <a:t>A major risk with chronic hypertension is the development of preeclampsia or eclampsia later in the pregnancy.</a:t>
            </a:r>
          </a:p>
          <a:p>
            <a:pPr marL="0" indent="0">
              <a:buNone/>
            </a:pPr>
            <a:endParaRPr lang="en-US" sz="2800" i="1" dirty="0" smtClean="0"/>
          </a:p>
          <a:p>
            <a:r>
              <a:rPr lang="en-US" sz="2800" i="1" dirty="0" smtClean="0"/>
              <a:t>Up to 30% of women with chronic hypertension or gestational hypertension can develop preeclampsia. </a:t>
            </a:r>
          </a:p>
          <a:p>
            <a:pPr marL="0" indent="0">
              <a:buNone/>
            </a:pPr>
            <a:endParaRPr lang="en-US" sz="2800" i="1" dirty="0" smtClean="0"/>
          </a:p>
          <a:p>
            <a:r>
              <a:rPr lang="en-US" sz="2800" i="1" dirty="0" smtClean="0"/>
              <a:t>The acute onset of proteinuria and gestational hypertension in women with chronic hypertension is suggestive of superimposed preeclampsia.</a:t>
            </a:r>
            <a:endParaRPr lang="en-US" sz="2800" i="1" dirty="0"/>
          </a:p>
        </p:txBody>
      </p:sp>
      <p:pic>
        <p:nvPicPr>
          <p:cNvPr id="4"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541338"/>
            <a:ext cx="609600" cy="609600"/>
          </a:xfrm>
          <a:prstGeom prst="rect">
            <a:avLst/>
          </a:prstGeom>
        </p:spPr>
      </p:pic>
    </p:spTree>
    <p:extLst>
      <p:ext uri="{BB962C8B-B14F-4D97-AF65-F5344CB8AC3E}">
        <p14:creationId xmlns:p14="http://schemas.microsoft.com/office/powerpoint/2010/main" val="377435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a:solidFill>
            <a:schemeClr val="accent4">
              <a:lumMod val="40000"/>
              <a:lumOff val="60000"/>
            </a:schemeClr>
          </a:solidFill>
        </p:spPr>
        <p:txBody>
          <a:bodyPr/>
          <a:lstStyle/>
          <a:p>
            <a:pPr algn="l"/>
            <a:r>
              <a:rPr lang="en-US" b="1" i="1" dirty="0" smtClean="0"/>
              <a:t>Gestational Hypertension</a:t>
            </a:r>
            <a:endParaRPr lang="en-US" b="1" i="1" dirty="0"/>
          </a:p>
        </p:txBody>
      </p:sp>
      <p:sp>
        <p:nvSpPr>
          <p:cNvPr id="3" name="Content Placeholder 2"/>
          <p:cNvSpPr>
            <a:spLocks noGrp="1"/>
          </p:cNvSpPr>
          <p:nvPr>
            <p:ph idx="1"/>
          </p:nvPr>
        </p:nvSpPr>
        <p:spPr>
          <a:xfrm>
            <a:off x="381000" y="1828800"/>
            <a:ext cx="8458200" cy="4114799"/>
          </a:xfrm>
        </p:spPr>
        <p:txBody>
          <a:bodyPr>
            <a:normAutofit/>
          </a:bodyPr>
          <a:lstStyle/>
          <a:p>
            <a:r>
              <a:rPr lang="en-US" sz="2800" i="1" dirty="0" smtClean="0"/>
              <a:t>Hypertension that develops for the </a:t>
            </a:r>
            <a:r>
              <a:rPr lang="en-US" sz="2800" i="1" dirty="0" smtClean="0">
                <a:solidFill>
                  <a:srgbClr val="FF0000"/>
                </a:solidFill>
              </a:rPr>
              <a:t>first time after 20 weeks of gestation </a:t>
            </a:r>
            <a:r>
              <a:rPr lang="en-US" sz="2800" i="1" dirty="0" smtClean="0"/>
              <a:t>in the </a:t>
            </a:r>
            <a:r>
              <a:rPr lang="en-US" sz="2800" i="1" dirty="0" smtClean="0">
                <a:solidFill>
                  <a:srgbClr val="FF0000"/>
                </a:solidFill>
              </a:rPr>
              <a:t>absence of proteinuria </a:t>
            </a:r>
            <a:r>
              <a:rPr lang="en-US" sz="2800" i="1" dirty="0" smtClean="0"/>
              <a:t>is termed gestational hypertension. </a:t>
            </a:r>
          </a:p>
          <a:p>
            <a:r>
              <a:rPr lang="en-US" sz="2800" i="1" dirty="0" smtClean="0"/>
              <a:t>Gestational hypertension develops in 5% to 10% of pregnancies, with a 30% incidence in multiple gestations, regardless of parity. </a:t>
            </a:r>
          </a:p>
          <a:p>
            <a:r>
              <a:rPr lang="en-US" sz="2800" i="1" dirty="0" smtClean="0"/>
              <a:t>Maternal morbidity is directly related to the severity and duration of hypertension.</a:t>
            </a:r>
            <a:endParaRPr lang="en-US" sz="2800" i="1" dirty="0"/>
          </a:p>
        </p:txBody>
      </p:sp>
      <p:pic>
        <p:nvPicPr>
          <p:cNvPr id="5"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000" y="1290851"/>
            <a:ext cx="609600" cy="609600"/>
          </a:xfrm>
          <a:prstGeom prst="rect">
            <a:avLst/>
          </a:prstGeom>
        </p:spPr>
      </p:pic>
    </p:spTree>
    <p:extLst>
      <p:ext uri="{BB962C8B-B14F-4D97-AF65-F5344CB8AC3E}">
        <p14:creationId xmlns:p14="http://schemas.microsoft.com/office/powerpoint/2010/main" val="4048165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219200"/>
            <a:ext cx="8839200" cy="5257800"/>
          </a:xfrm>
        </p:spPr>
        <p:txBody>
          <a:bodyPr>
            <a:normAutofit/>
          </a:bodyPr>
          <a:lstStyle/>
          <a:p>
            <a:r>
              <a:rPr lang="en-US" sz="2800" i="1" u="sng" dirty="0" smtClean="0"/>
              <a:t>It is often difficult </a:t>
            </a:r>
            <a:r>
              <a:rPr lang="en-US" sz="2800" i="1" dirty="0" smtClean="0"/>
              <a:t>to distinguish between chronic hypertension, preeclampsia, and gestational hypertension when a patient is seen in the second half of pregnancy with an elevated blood pressure level.</a:t>
            </a:r>
          </a:p>
          <a:p>
            <a:r>
              <a:rPr lang="en-US" sz="2800" i="1" dirty="0" smtClean="0"/>
              <a:t> In such cases, it is always wise to assume that the findings represent preeclampsia and evaluate accordingly. </a:t>
            </a:r>
          </a:p>
          <a:p>
            <a:r>
              <a:rPr lang="en-US" sz="2800" i="1" dirty="0" smtClean="0"/>
              <a:t>Gestational hypertension is considered </a:t>
            </a:r>
            <a:r>
              <a:rPr lang="en-US" sz="2800" i="1" dirty="0" smtClean="0">
                <a:solidFill>
                  <a:srgbClr val="FF0000"/>
                </a:solidFill>
              </a:rPr>
              <a:t>transient hypertension </a:t>
            </a:r>
            <a:r>
              <a:rPr lang="en-US" sz="2800" i="1" dirty="0" smtClean="0"/>
              <a:t>if blood pressure returns to normal before 12 weeks postpartum or reclassified as chronic hypertension if it persists.</a:t>
            </a:r>
            <a:endParaRPr lang="en-US" sz="2800" i="1" dirty="0"/>
          </a:p>
        </p:txBody>
      </p:sp>
      <p:pic>
        <p:nvPicPr>
          <p:cNvPr id="4"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000" y="609600"/>
            <a:ext cx="609600" cy="609600"/>
          </a:xfrm>
          <a:prstGeom prst="rect">
            <a:avLst/>
          </a:prstGeom>
        </p:spPr>
      </p:pic>
    </p:spTree>
    <p:extLst>
      <p:ext uri="{BB962C8B-B14F-4D97-AF65-F5344CB8AC3E}">
        <p14:creationId xmlns:p14="http://schemas.microsoft.com/office/powerpoint/2010/main" val="3833222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TotalTime>
  <Words>4192</Words>
  <Application>Microsoft Office PowerPoint</Application>
  <PresentationFormat>On-screen Show (4:3)</PresentationFormat>
  <Paragraphs>269</Paragraphs>
  <Slides>67</Slides>
  <Notes>0</Notes>
  <HiddenSlides>0</HiddenSlides>
  <MMClips>66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LiberationSerif</vt:lpstr>
      <vt:lpstr>Wingdings</vt:lpstr>
      <vt:lpstr>Office Theme</vt:lpstr>
      <vt:lpstr>Cardiovascular and Respiratory Disorders</vt:lpstr>
      <vt:lpstr>CLINICAL CASE</vt:lpstr>
      <vt:lpstr>PowerPoint Presentation</vt:lpstr>
      <vt:lpstr>HYPERTENSIVE DISORDERS</vt:lpstr>
      <vt:lpstr>CLASSIFICATION</vt:lpstr>
      <vt:lpstr>Chronic Hypertension</vt:lpstr>
      <vt:lpstr>PowerPoint Presentation</vt:lpstr>
      <vt:lpstr>Gestational Hypertension</vt:lpstr>
      <vt:lpstr>PowerPoint Presentation</vt:lpstr>
      <vt:lpstr>Preeclampsia</vt:lpstr>
      <vt:lpstr>PowerPoint Presentation</vt:lpstr>
      <vt:lpstr>The criteria for the diagnosis of preeclampsia</vt:lpstr>
      <vt:lpstr>Severe preeclampsia is characterized by one or more of the following:</vt:lpstr>
      <vt:lpstr>Eclampsia</vt:lpstr>
      <vt:lpstr>HELLP Syndrome</vt:lpstr>
      <vt:lpstr>PowerPoint Presentation</vt:lpstr>
      <vt:lpstr>PATHOPHYSIOLOGY</vt:lpstr>
      <vt:lpstr>PowerPoint Presentation</vt:lpstr>
      <vt:lpstr>Potential Causes of Maternal Vasospasm</vt:lpstr>
      <vt:lpstr>Effects on Organ Systems and Fetus</vt:lpstr>
      <vt:lpstr>PowerPoint Presentation</vt:lpstr>
      <vt:lpstr>EVALUATION</vt:lpstr>
      <vt:lpstr>Physical Examination</vt:lpstr>
      <vt:lpstr>PowerPoint Presentation</vt:lpstr>
      <vt:lpstr>PowerPoint Presentation</vt:lpstr>
      <vt:lpstr>Laboratory Tests</vt:lpstr>
      <vt:lpstr>LABORATORY ASSESSMENT OF PREGNANT HYPERTENSIVE PATIENTS</vt:lpstr>
      <vt:lpstr>PowerPoint Presentation</vt:lpstr>
      <vt:lpstr>MANAGEMENT</vt:lpstr>
      <vt:lpstr>Chronic Hypertension</vt:lpstr>
      <vt:lpstr>PowerPoint Presentation</vt:lpstr>
      <vt:lpstr>PowerPoint Presentation</vt:lpstr>
      <vt:lpstr>Preeclampsia</vt:lpstr>
      <vt:lpstr>PowerPoint Presentation</vt:lpstr>
      <vt:lpstr>PowerPoint Presentation</vt:lpstr>
      <vt:lpstr>Preeclampsia with Severe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ECLAMPSIA</vt:lpstr>
      <vt:lpstr>PowerPoint Presentation</vt:lpstr>
      <vt:lpstr>PowerPoint Presentation</vt:lpstr>
      <vt:lpstr>HELLP Syndrome</vt:lpstr>
      <vt:lpstr>PowerPoint Presentation</vt:lpstr>
      <vt:lpstr>PowerPoint Presentation</vt:lpstr>
      <vt:lpstr>PowerPoint Presentation</vt:lpstr>
      <vt:lpstr>Classification of Heart Diseases in Pregnancy</vt:lpstr>
      <vt:lpstr>NEW YORK HEART ASSOCIATION FUNCTIONAL CLASSIFICATION OF HEART DISEASE</vt:lpstr>
      <vt:lpstr>Management</vt:lpstr>
      <vt:lpstr>PowerPoint Presentation</vt:lpstr>
      <vt:lpstr>PowerPoint Presentation</vt:lpstr>
      <vt:lpstr>PowerPoint Presentation</vt:lpstr>
      <vt:lpstr>Peripartum Cardiomyopathy</vt:lpstr>
      <vt:lpstr>PowerPoint Presentation</vt:lpstr>
      <vt:lpstr>PowerPoint Presentation</vt:lpstr>
      <vt:lpstr>Asthma</vt:lpstr>
      <vt:lpstr>PowerPoint Presentation</vt:lpstr>
      <vt:lpstr>Management</vt:lpstr>
      <vt:lpstr>PowerPoint Presentation</vt:lpstr>
      <vt:lpstr>INFLUENZA</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and Respiratory Disorders</dc:title>
  <dc:creator>DR01</dc:creator>
  <cp:lastModifiedBy>Windows User</cp:lastModifiedBy>
  <cp:revision>150</cp:revision>
  <dcterms:created xsi:type="dcterms:W3CDTF">2020-04-13T06:16:42Z</dcterms:created>
  <dcterms:modified xsi:type="dcterms:W3CDTF">2020-05-01T05:10:57Z</dcterms:modified>
</cp:coreProperties>
</file>