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56" r:id="rId3"/>
    <p:sldId id="258" r:id="rId4"/>
    <p:sldId id="259" r:id="rId5"/>
    <p:sldId id="260" r:id="rId6"/>
    <p:sldId id="261" r:id="rId7"/>
    <p:sldId id="262" r:id="rId8"/>
    <p:sldId id="263" r:id="rId9"/>
    <p:sldId id="264" r:id="rId10"/>
    <p:sldId id="265" r:id="rId11"/>
    <p:sldId id="266" r:id="rId12"/>
    <p:sldId id="267" r:id="rId13"/>
    <p:sldId id="268" r:id="rId14"/>
    <p:sldId id="275" r:id="rId15"/>
    <p:sldId id="269" r:id="rId16"/>
    <p:sldId id="271" r:id="rId17"/>
    <p:sldId id="272" r:id="rId18"/>
    <p:sldId id="273" r:id="rId19"/>
    <p:sldId id="278" r:id="rId20"/>
    <p:sldId id="274" r:id="rId21"/>
    <p:sldId id="276" r:id="rId22"/>
    <p:sldId id="277" r:id="rId23"/>
    <p:sldId id="283" r:id="rId24"/>
    <p:sldId id="279" r:id="rId25"/>
    <p:sldId id="280" r:id="rId26"/>
    <p:sldId id="281" r:id="rId27"/>
    <p:sldId id="301" r:id="rId28"/>
    <p:sldId id="282" r:id="rId29"/>
    <p:sldId id="284" r:id="rId30"/>
    <p:sldId id="270" r:id="rId31"/>
    <p:sldId id="285" r:id="rId32"/>
    <p:sldId id="286" r:id="rId33"/>
    <p:sldId id="287" r:id="rId34"/>
    <p:sldId id="288" r:id="rId35"/>
    <p:sldId id="289" r:id="rId36"/>
    <p:sldId id="290" r:id="rId37"/>
    <p:sldId id="291" r:id="rId38"/>
    <p:sldId id="292" r:id="rId39"/>
    <p:sldId id="296" r:id="rId40"/>
    <p:sldId id="293" r:id="rId41"/>
    <p:sldId id="294" r:id="rId42"/>
    <p:sldId id="297" r:id="rId43"/>
    <p:sldId id="299" r:id="rId44"/>
    <p:sldId id="29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4AF9F5-D506-4846-9836-0C3D3CF234D5}"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F9F5-D506-4846-9836-0C3D3CF234D5}"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F9F5-D506-4846-9836-0C3D3CF234D5}"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4AF9F5-D506-4846-9836-0C3D3CF234D5}"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4AF9F5-D506-4846-9836-0C3D3CF234D5}" type="datetimeFigureOut">
              <a:rPr lang="en-US" smtClean="0"/>
              <a:pPr/>
              <a:t>5/9/2020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4AF9F5-D506-4846-9836-0C3D3CF234D5}"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4AF9F5-D506-4846-9836-0C3D3CF234D5}" type="datetimeFigureOut">
              <a:rPr lang="en-US" smtClean="0"/>
              <a:pPr/>
              <a:t>5/9/2020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4AF9F5-D506-4846-9836-0C3D3CF234D5}" type="datetimeFigureOut">
              <a:rPr lang="en-US" smtClean="0"/>
              <a:pPr/>
              <a:t>5/9/2020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4AF9F5-D506-4846-9836-0C3D3CF234D5}" type="datetimeFigureOut">
              <a:rPr lang="en-US" smtClean="0"/>
              <a:pPr/>
              <a:t>5/9/2020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AF9F5-D506-4846-9836-0C3D3CF234D5}"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4AF9F5-D506-4846-9836-0C3D3CF234D5}" type="datetimeFigureOut">
              <a:rPr lang="en-US" smtClean="0"/>
              <a:pPr/>
              <a:t>5/9/2020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1DDFA-A36C-4A9C-AA9B-F7CA9E7BC9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4AF9F5-D506-4846-9836-0C3D3CF234D5}" type="datetimeFigureOut">
              <a:rPr lang="en-US" smtClean="0"/>
              <a:pPr/>
              <a:t>5/9/2020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1DDFA-A36C-4A9C-AA9B-F7CA9E7BC9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3B1034-3BCD-4251-A6B4-DC5F6DDAAC9E}"/>
              </a:ext>
            </a:extLst>
          </p:cNvPr>
          <p:cNvSpPr>
            <a:spLocks noGrp="1"/>
          </p:cNvSpPr>
          <p:nvPr>
            <p:ph type="ctrTitle"/>
          </p:nvPr>
        </p:nvSpPr>
        <p:spPr>
          <a:xfrm>
            <a:off x="685800" y="2590800"/>
            <a:ext cx="7772400" cy="1470025"/>
          </a:xfrm>
        </p:spPr>
        <p:txBody>
          <a:bodyPr rtlCol="0">
            <a:normAutofit/>
          </a:bodyPr>
          <a:lstStyle/>
          <a:p>
            <a:pPr eaLnBrk="1" fontAlgn="auto" hangingPunct="1">
              <a:spcAft>
                <a:spcPts val="0"/>
              </a:spcAft>
              <a:defRPr/>
            </a:pPr>
            <a:r>
              <a:rPr lang="fa-IR" dirty="0">
                <a:cs typeface="+mn-cs"/>
              </a:rPr>
              <a:t>به نام خدا</a:t>
            </a:r>
            <a:endParaRPr lang="en-US" dirty="0">
              <a:cs typeface="+mn-cs"/>
            </a:endParaRPr>
          </a:p>
        </p:txBody>
      </p:sp>
      <p:sp>
        <p:nvSpPr>
          <p:cNvPr id="9219" name="Subtitle 2">
            <a:extLst>
              <a:ext uri="{FF2B5EF4-FFF2-40B4-BE49-F238E27FC236}">
                <a16:creationId xmlns="" xmlns:a16="http://schemas.microsoft.com/office/drawing/2014/main" id="{23C22E06-94F6-4FBC-A72F-D13B2D98D68D}"/>
              </a:ext>
            </a:extLst>
          </p:cNvPr>
          <p:cNvSpPr>
            <a:spLocks noGrp="1"/>
          </p:cNvSpPr>
          <p:nvPr>
            <p:ph type="subTitle" idx="1"/>
          </p:nvPr>
        </p:nvSpPr>
        <p:spPr>
          <a:xfrm>
            <a:off x="838200" y="4419600"/>
            <a:ext cx="7854950" cy="1752600"/>
          </a:xfrm>
        </p:spPr>
        <p:txBody>
          <a:bodyPr rtlCol="0">
            <a:normAutofit/>
          </a:bodyPr>
          <a:lstStyle/>
          <a:p>
            <a:pPr eaLnBrk="1" fontAlgn="auto" hangingPunct="1">
              <a:spcAft>
                <a:spcPts val="0"/>
              </a:spcAft>
              <a:buFont typeface="Arial" charset="0"/>
              <a:buNone/>
              <a:defRPr/>
            </a:pPr>
            <a:endParaRPr lang="en-US"/>
          </a:p>
        </p:txBody>
      </p:sp>
      <p:pic>
        <p:nvPicPr>
          <p:cNvPr id="3076" name="Picture 2" descr="C:\Users\mh.ghadiani\Desktop\بسم-الله-الرحمن-الرحیم-13.jpg">
            <a:extLst>
              <a:ext uri="{FF2B5EF4-FFF2-40B4-BE49-F238E27FC236}">
                <a16:creationId xmlns="" xmlns:a16="http://schemas.microsoft.com/office/drawing/2014/main" id="{126B7351-1279-42B6-9771-70871BE4C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46006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917"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b="1" dirty="0" err="1" smtClean="0"/>
              <a:t>Folate</a:t>
            </a:r>
            <a:r>
              <a:rPr lang="en-US" b="1" dirty="0" smtClean="0"/>
              <a:t> Deficiency</a:t>
            </a:r>
            <a:br>
              <a:rPr lang="en-US" b="1" dirty="0" smtClean="0"/>
            </a:br>
            <a:endParaRPr lang="en-US" dirty="0"/>
          </a:p>
        </p:txBody>
      </p:sp>
      <p:sp>
        <p:nvSpPr>
          <p:cNvPr id="3" name="Content Placeholder 2"/>
          <p:cNvSpPr>
            <a:spLocks noGrp="1"/>
          </p:cNvSpPr>
          <p:nvPr>
            <p:ph idx="1"/>
          </p:nvPr>
        </p:nvSpPr>
        <p:spPr>
          <a:xfrm>
            <a:off x="457200" y="1371600"/>
            <a:ext cx="8229600" cy="5486400"/>
          </a:xfrm>
        </p:spPr>
        <p:txBody>
          <a:bodyPr>
            <a:normAutofit fontScale="70000" lnSpcReduction="20000"/>
          </a:bodyPr>
          <a:lstStyle/>
          <a:p>
            <a:r>
              <a:rPr lang="en-US" dirty="0" smtClean="0"/>
              <a:t>Adequate intake of folic acid reduce the risk of NTDs in the fetus</a:t>
            </a:r>
          </a:p>
          <a:p>
            <a:pPr marL="0" indent="0">
              <a:buNone/>
            </a:pPr>
            <a:endParaRPr lang="en-US" dirty="0" smtClean="0"/>
          </a:p>
          <a:p>
            <a:r>
              <a:rPr lang="en-US" dirty="0" smtClean="0"/>
              <a:t> The first occurrence of NTDs reduce 36% if women of reproductive age consume 0.4 mg of </a:t>
            </a:r>
            <a:r>
              <a:rPr lang="en-US" dirty="0" err="1" smtClean="0"/>
              <a:t>folate</a:t>
            </a:r>
            <a:r>
              <a:rPr lang="en-US" dirty="0" smtClean="0"/>
              <a:t> daily both before conception and during the first trimester </a:t>
            </a:r>
          </a:p>
          <a:p>
            <a:endParaRPr lang="en-US" dirty="0" smtClean="0"/>
          </a:p>
          <a:p>
            <a:r>
              <a:rPr lang="en-US" dirty="0" smtClean="0"/>
              <a:t>The Recommended Dietary Allowance for </a:t>
            </a:r>
            <a:r>
              <a:rPr lang="en-US" dirty="0" err="1" smtClean="0"/>
              <a:t>folate</a:t>
            </a:r>
            <a:r>
              <a:rPr lang="en-US" dirty="0" smtClean="0"/>
              <a:t> for pregnant women is 0.6 mg</a:t>
            </a:r>
          </a:p>
          <a:p>
            <a:endParaRPr lang="en-US" dirty="0" smtClean="0"/>
          </a:p>
          <a:p>
            <a:r>
              <a:rPr lang="en-US" dirty="0" smtClean="0"/>
              <a:t> </a:t>
            </a:r>
            <a:r>
              <a:rPr lang="en-US" dirty="0" err="1" smtClean="0"/>
              <a:t>Folate</a:t>
            </a:r>
            <a:r>
              <a:rPr lang="en-US" dirty="0" smtClean="0"/>
              <a:t> deficiency is especially likely in multiple gestations or when patients are taking anticonvulsive medications</a:t>
            </a:r>
          </a:p>
          <a:p>
            <a:endParaRPr lang="en-US" dirty="0" smtClean="0"/>
          </a:p>
          <a:p>
            <a:r>
              <a:rPr lang="en-US" dirty="0" smtClean="0"/>
              <a:t>Women with  prior NTD-affected pregnancy or who are being treated with anticonvulsive drugs may reduce the risk of NTDs by more than 80% with daily intake of 4 mg of </a:t>
            </a:r>
            <a:r>
              <a:rPr lang="en-US" dirty="0" err="1" smtClean="0"/>
              <a:t>folate</a:t>
            </a:r>
            <a:r>
              <a:rPr lang="en-US" dirty="0" smtClean="0"/>
              <a:t> in the months in which conception is attempted and for the first trimester</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47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a:t>
            </a:r>
            <a:r>
              <a:rPr lang="en-US" b="1" dirty="0" err="1" smtClean="0"/>
              <a:t>Anemias</a:t>
            </a:r>
            <a:endParaRPr lang="en-US" b="1" dirty="0" smtClean="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b="1" dirty="0" err="1" smtClean="0"/>
              <a:t>hemoglobinopathies</a:t>
            </a:r>
            <a:r>
              <a:rPr lang="en-US" b="1" dirty="0" smtClean="0"/>
              <a:t> </a:t>
            </a:r>
            <a:r>
              <a:rPr lang="en-US" dirty="0" smtClean="0"/>
              <a:t>are a heterogeneous group of single-gene</a:t>
            </a:r>
            <a:r>
              <a:rPr lang="en-US" b="1" dirty="0" smtClean="0"/>
              <a:t> </a:t>
            </a:r>
            <a:r>
              <a:rPr lang="en-US" dirty="0" smtClean="0"/>
              <a:t>disorders that includes the structural </a:t>
            </a:r>
            <a:r>
              <a:rPr lang="en-US" dirty="0" err="1" smtClean="0"/>
              <a:t>Hb</a:t>
            </a:r>
            <a:r>
              <a:rPr lang="en-US" dirty="0" smtClean="0"/>
              <a:t> variants and the </a:t>
            </a:r>
            <a:r>
              <a:rPr lang="en-US" dirty="0" err="1" smtClean="0"/>
              <a:t>thalassemias</a:t>
            </a:r>
            <a:endParaRPr lang="en-US" dirty="0" smtClean="0"/>
          </a:p>
          <a:p>
            <a:endParaRPr lang="en-US" dirty="0" smtClean="0"/>
          </a:p>
          <a:p>
            <a:r>
              <a:rPr lang="en-US" b="1" dirty="0" smtClean="0"/>
              <a:t>Hereditary hemolytic anemias </a:t>
            </a:r>
            <a:r>
              <a:rPr lang="en-US" dirty="0" smtClean="0"/>
              <a:t>are also rare causes of anemia in</a:t>
            </a:r>
            <a:r>
              <a:rPr lang="en-US" b="1" dirty="0" smtClean="0"/>
              <a:t> </a:t>
            </a:r>
            <a:r>
              <a:rPr lang="en-US" dirty="0" smtClean="0"/>
              <a:t>pregnancy such as:</a:t>
            </a:r>
          </a:p>
          <a:p>
            <a:pPr>
              <a:buFont typeface="Wingdings" panose="05000000000000000000" pitchFamily="2" charset="2"/>
              <a:buChar char="Ø"/>
            </a:pPr>
            <a:r>
              <a:rPr lang="en-US" dirty="0"/>
              <a:t> </a:t>
            </a:r>
            <a:r>
              <a:rPr lang="en-US" dirty="0" smtClean="0"/>
              <a:t>   hereditary spherocytosis(a defect of the erythrocyte membrane)</a:t>
            </a:r>
          </a:p>
          <a:p>
            <a:pPr>
              <a:buFont typeface="Wingdings" panose="05000000000000000000" pitchFamily="2" charset="2"/>
              <a:buChar char="Ø"/>
            </a:pPr>
            <a:r>
              <a:rPr lang="en-US" dirty="0" smtClean="0"/>
              <a:t> glucose 6-phosphate dehydrogenase deficiency  </a:t>
            </a:r>
          </a:p>
          <a:p>
            <a:pPr>
              <a:buFont typeface="Wingdings" panose="05000000000000000000" pitchFamily="2" charset="2"/>
              <a:buChar char="Ø"/>
            </a:pPr>
            <a:r>
              <a:rPr lang="en-US" dirty="0" smtClean="0"/>
              <a:t>pyruvate kinase deficiency</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41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The </a:t>
            </a:r>
            <a:r>
              <a:rPr lang="en-US" b="1" i="1" dirty="0" err="1" smtClean="0"/>
              <a:t>Hemoglobinopathies</a:t>
            </a:r>
            <a:r>
              <a:rPr lang="en-US" b="1" i="1" dirty="0" smtClean="0"/>
              <a:t/>
            </a:r>
            <a:br>
              <a:rPr lang="en-US" b="1" i="1" dirty="0" smtClean="0"/>
            </a:b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err="1" smtClean="0"/>
              <a:t>hemoglobinopathies</a:t>
            </a:r>
            <a:r>
              <a:rPr lang="en-US" dirty="0" smtClean="0"/>
              <a:t> include:</a:t>
            </a:r>
          </a:p>
          <a:p>
            <a:pPr>
              <a:buFont typeface="Wingdings" pitchFamily="2" charset="2"/>
              <a:buChar char="ü"/>
            </a:pPr>
            <a:endParaRPr lang="en-US" dirty="0" smtClean="0"/>
          </a:p>
          <a:p>
            <a:pPr>
              <a:buFont typeface="Wingdings" pitchFamily="2" charset="2"/>
              <a:buChar char="ü"/>
            </a:pPr>
            <a:r>
              <a:rPr lang="en-US" dirty="0" smtClean="0"/>
              <a:t> </a:t>
            </a:r>
            <a:r>
              <a:rPr lang="en-US" dirty="0" err="1" smtClean="0"/>
              <a:t>thalassemias</a:t>
            </a:r>
            <a:r>
              <a:rPr lang="en-US" dirty="0" smtClean="0"/>
              <a:t> (α-</a:t>
            </a:r>
            <a:r>
              <a:rPr lang="en-US" dirty="0" err="1" smtClean="0"/>
              <a:t>thalassemia</a:t>
            </a:r>
            <a:r>
              <a:rPr lang="en-US" dirty="0" smtClean="0"/>
              <a:t> and β-</a:t>
            </a:r>
            <a:r>
              <a:rPr lang="en-US" dirty="0" err="1" smtClean="0"/>
              <a:t>thalassemia</a:t>
            </a:r>
            <a:r>
              <a:rPr lang="en-US" dirty="0" smtClean="0"/>
              <a:t>) </a:t>
            </a:r>
          </a:p>
          <a:p>
            <a:pPr>
              <a:buFont typeface="Wingdings" pitchFamily="2" charset="2"/>
              <a:buChar char="ü"/>
            </a:pPr>
            <a:endParaRPr lang="en-US" dirty="0" smtClean="0"/>
          </a:p>
          <a:p>
            <a:pPr>
              <a:buFont typeface="Wingdings" pitchFamily="2" charset="2"/>
              <a:buChar char="ü"/>
            </a:pPr>
            <a:r>
              <a:rPr lang="en-US" dirty="0" smtClean="0"/>
              <a:t> sickle cell spectrum: sickle cell trait (</a:t>
            </a:r>
            <a:r>
              <a:rPr lang="en-US" dirty="0" err="1" smtClean="0"/>
              <a:t>Hb</a:t>
            </a:r>
            <a:r>
              <a:rPr lang="en-US" dirty="0" smtClean="0"/>
              <a:t> AS), sickle cell disease (</a:t>
            </a:r>
            <a:r>
              <a:rPr lang="en-US" dirty="0" err="1" smtClean="0"/>
              <a:t>Hb</a:t>
            </a:r>
            <a:r>
              <a:rPr lang="en-US" dirty="0" smtClean="0"/>
              <a:t> SS), and sickle cell disorders (</a:t>
            </a:r>
            <a:r>
              <a:rPr lang="en-US" dirty="0" err="1" smtClean="0"/>
              <a:t>Hb</a:t>
            </a:r>
            <a:r>
              <a:rPr lang="en-US" dirty="0" smtClean="0"/>
              <a:t> SC and sickle cell </a:t>
            </a:r>
            <a:r>
              <a:rPr lang="el-GR" dirty="0" smtClean="0"/>
              <a:t>β-</a:t>
            </a:r>
            <a:r>
              <a:rPr lang="en-US" dirty="0" err="1" smtClean="0"/>
              <a:t>thalassemia</a:t>
            </a:r>
            <a:r>
              <a:rPr lang="en-US" dirty="0" smtClean="0"/>
              <a: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38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fontScale="90000"/>
          </a:bodyPr>
          <a:lstStyle/>
          <a:p>
            <a:r>
              <a:rPr lang="en-US" b="1" i="1" dirty="0" err="1" smtClean="0"/>
              <a:t>Thalassemias</a:t>
            </a:r>
            <a:r>
              <a:rPr lang="en-US" b="1" i="1" dirty="0" smtClean="0"/>
              <a:t/>
            </a:r>
            <a:br>
              <a:rPr lang="en-US" b="1" i="1" dirty="0" smtClean="0"/>
            </a:br>
            <a:endParaRPr lang="en-US" b="1" dirty="0"/>
          </a:p>
        </p:txBody>
      </p:sp>
      <p:sp>
        <p:nvSpPr>
          <p:cNvPr id="3" name="Content Placeholder 2"/>
          <p:cNvSpPr>
            <a:spLocks noGrp="1"/>
          </p:cNvSpPr>
          <p:nvPr>
            <p:ph idx="1"/>
          </p:nvPr>
        </p:nvSpPr>
        <p:spPr>
          <a:xfrm>
            <a:off x="457200" y="1066800"/>
            <a:ext cx="8229600" cy="5791200"/>
          </a:xfrm>
        </p:spPr>
        <p:txBody>
          <a:bodyPr>
            <a:normAutofit lnSpcReduction="10000"/>
          </a:bodyPr>
          <a:lstStyle/>
          <a:p>
            <a:r>
              <a:rPr lang="en-US" b="1" i="1" dirty="0" smtClean="0"/>
              <a:t>α-</a:t>
            </a:r>
            <a:r>
              <a:rPr lang="en-US" b="1" i="1" dirty="0" err="1" smtClean="0"/>
              <a:t>Thalassemia</a:t>
            </a:r>
            <a:r>
              <a:rPr lang="en-US" b="1" i="1" dirty="0" smtClean="0"/>
              <a:t> </a:t>
            </a:r>
            <a:r>
              <a:rPr lang="en-US" i="1" dirty="0" smtClean="0"/>
              <a:t>: missing copies of the α-</a:t>
            </a:r>
            <a:r>
              <a:rPr lang="en-US" i="1" dirty="0" err="1" smtClean="0"/>
              <a:t>globin</a:t>
            </a:r>
            <a:r>
              <a:rPr lang="en-US" i="1" dirty="0" smtClean="0"/>
              <a:t> gene</a:t>
            </a:r>
          </a:p>
          <a:p>
            <a:r>
              <a:rPr lang="en-US" dirty="0" smtClean="0"/>
              <a:t>Humans normally have four copies of the α-</a:t>
            </a:r>
            <a:r>
              <a:rPr lang="en-US" dirty="0" err="1" smtClean="0"/>
              <a:t>globin</a:t>
            </a:r>
            <a:r>
              <a:rPr lang="en-US" dirty="0" smtClean="0"/>
              <a:t> gene</a:t>
            </a:r>
          </a:p>
          <a:p>
            <a:endParaRPr lang="en-US" dirty="0" smtClean="0"/>
          </a:p>
          <a:p>
            <a:r>
              <a:rPr lang="en-US" dirty="0" smtClean="0"/>
              <a:t>Those with three copies are asymptomatic, with two copies have mild anemia, and one copy have hemolytic anemia</a:t>
            </a:r>
          </a:p>
          <a:p>
            <a:endParaRPr lang="en-US" dirty="0" smtClean="0"/>
          </a:p>
          <a:p>
            <a:r>
              <a:rPr lang="en-US" dirty="0" smtClean="0"/>
              <a:t>If gene is absent have </a:t>
            </a:r>
            <a:r>
              <a:rPr lang="en-US" b="1" dirty="0" err="1" smtClean="0"/>
              <a:t>Hb</a:t>
            </a:r>
            <a:r>
              <a:rPr lang="en-US" b="1" dirty="0" smtClean="0"/>
              <a:t> </a:t>
            </a:r>
            <a:r>
              <a:rPr lang="en-US" b="1" dirty="0" err="1" smtClean="0"/>
              <a:t>Barts</a:t>
            </a:r>
            <a:r>
              <a:rPr lang="en-US" b="1" dirty="0" smtClean="0"/>
              <a:t> </a:t>
            </a:r>
            <a:r>
              <a:rPr lang="en-US" b="1" dirty="0" err="1" smtClean="0"/>
              <a:t>disease:</a:t>
            </a:r>
            <a:r>
              <a:rPr lang="en-US" dirty="0" err="1" smtClean="0"/>
              <a:t>results</a:t>
            </a:r>
            <a:r>
              <a:rPr lang="en-US" dirty="0" smtClean="0"/>
              <a:t> in </a:t>
            </a:r>
            <a:r>
              <a:rPr lang="en-US" dirty="0" err="1" smtClean="0"/>
              <a:t>hydrops</a:t>
            </a:r>
            <a:r>
              <a:rPr lang="en-US" dirty="0" smtClean="0"/>
              <a:t> </a:t>
            </a:r>
            <a:r>
              <a:rPr lang="en-US" dirty="0" err="1" smtClean="0"/>
              <a:t>fetalis</a:t>
            </a:r>
            <a:r>
              <a:rPr lang="en-US" dirty="0" smtClean="0"/>
              <a:t> and intrauterine death</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69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β-</a:t>
            </a:r>
            <a:r>
              <a:rPr lang="en-US" b="1" dirty="0" err="1" smtClean="0"/>
              <a:t>thalassemia</a:t>
            </a:r>
            <a:endParaRPr lang="en-US" dirty="0"/>
          </a:p>
        </p:txBody>
      </p:sp>
      <p:sp>
        <p:nvSpPr>
          <p:cNvPr id="3" name="Content Placeholder 2"/>
          <p:cNvSpPr>
            <a:spLocks noGrp="1"/>
          </p:cNvSpPr>
          <p:nvPr>
            <p:ph idx="1"/>
          </p:nvPr>
        </p:nvSpPr>
        <p:spPr>
          <a:xfrm>
            <a:off x="457200" y="1371600"/>
            <a:ext cx="8229600" cy="5486400"/>
          </a:xfrm>
        </p:spPr>
        <p:txBody>
          <a:bodyPr>
            <a:normAutofit/>
          </a:bodyPr>
          <a:lstStyle/>
          <a:p>
            <a:r>
              <a:rPr lang="en-US" dirty="0" smtClean="0"/>
              <a:t>Phenotypic expressions of </a:t>
            </a:r>
            <a:r>
              <a:rPr lang="en-US" b="1" dirty="0" smtClean="0"/>
              <a:t>β-</a:t>
            </a:r>
            <a:r>
              <a:rPr lang="en-US" b="1" dirty="0" err="1" smtClean="0"/>
              <a:t>thalassemia</a:t>
            </a:r>
            <a:r>
              <a:rPr lang="en-US" b="1" dirty="0" smtClean="0"/>
              <a:t> </a:t>
            </a:r>
            <a:r>
              <a:rPr lang="en-US" dirty="0" smtClean="0"/>
              <a:t>vary because of the many possible mutations in the β-</a:t>
            </a:r>
            <a:r>
              <a:rPr lang="en-US" dirty="0" err="1" smtClean="0"/>
              <a:t>globin</a:t>
            </a:r>
            <a:r>
              <a:rPr lang="en-US" dirty="0" smtClean="0"/>
              <a:t> gene</a:t>
            </a:r>
          </a:p>
          <a:p>
            <a:endParaRPr lang="en-US" dirty="0" smtClean="0"/>
          </a:p>
          <a:p>
            <a:pPr>
              <a:buFont typeface="Wingdings" pitchFamily="2" charset="2"/>
              <a:buChar char="ü"/>
            </a:pPr>
            <a:r>
              <a:rPr lang="en-US" i="1" dirty="0" smtClean="0"/>
              <a:t>β- </a:t>
            </a:r>
            <a:r>
              <a:rPr lang="en-US" i="1" dirty="0" err="1" smtClean="0"/>
              <a:t>Thalassemia</a:t>
            </a:r>
            <a:r>
              <a:rPr lang="en-US" i="1" dirty="0" smtClean="0"/>
              <a:t> major occurs in </a:t>
            </a:r>
            <a:r>
              <a:rPr lang="en-US" i="1" dirty="0" err="1" smtClean="0"/>
              <a:t>homozygotes</a:t>
            </a:r>
            <a:r>
              <a:rPr lang="en-US" i="1" dirty="0" smtClean="0"/>
              <a:t> and is severe disease</a:t>
            </a:r>
          </a:p>
          <a:p>
            <a:pPr>
              <a:buFont typeface="Wingdings" pitchFamily="2" charset="2"/>
              <a:buChar char="ü"/>
            </a:pPr>
            <a:endParaRPr lang="en-US" i="1" dirty="0" smtClean="0"/>
          </a:p>
          <a:p>
            <a:pPr>
              <a:buFont typeface="Wingdings" pitchFamily="2" charset="2"/>
              <a:buChar char="ü"/>
            </a:pPr>
            <a:r>
              <a:rPr lang="en-US" i="1" dirty="0" smtClean="0"/>
              <a:t>β-</a:t>
            </a:r>
            <a:r>
              <a:rPr lang="en-US" i="1" dirty="0" err="1" smtClean="0"/>
              <a:t>thalassemia</a:t>
            </a:r>
            <a:r>
              <a:rPr lang="en-US" i="1" dirty="0" smtClean="0"/>
              <a:t> minor (</a:t>
            </a:r>
            <a:r>
              <a:rPr lang="en-US" i="1" dirty="0" err="1" smtClean="0"/>
              <a:t>heterozygotes</a:t>
            </a:r>
            <a:r>
              <a:rPr lang="en-US" i="1" dirty="0" smtClean="0"/>
              <a:t>) may include </a:t>
            </a:r>
            <a:r>
              <a:rPr lang="en-US" dirty="0" smtClean="0"/>
              <a:t>asymptomatic to clinically anemic patients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38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Sickle Cell Disorders</a:t>
            </a:r>
          </a:p>
        </p:txBody>
      </p:sp>
      <p:sp>
        <p:nvSpPr>
          <p:cNvPr id="3" name="Content Placeholder 2"/>
          <p:cNvSpPr>
            <a:spLocks noGrp="1"/>
          </p:cNvSpPr>
          <p:nvPr>
            <p:ph idx="1"/>
          </p:nvPr>
        </p:nvSpPr>
        <p:spPr>
          <a:xfrm>
            <a:off x="381000" y="1371600"/>
            <a:ext cx="8229600" cy="6019800"/>
          </a:xfrm>
        </p:spPr>
        <p:txBody>
          <a:bodyPr>
            <a:normAutofit fontScale="70000" lnSpcReduction="20000"/>
          </a:bodyPr>
          <a:lstStyle/>
          <a:p>
            <a:r>
              <a:rPr lang="en-US" b="1" dirty="0" smtClean="0"/>
              <a:t>sickle cell disorders </a:t>
            </a:r>
            <a:r>
              <a:rPr lang="en-US" dirty="0" smtClean="0"/>
              <a:t>:AR, mutations that lead to functional abnormalities in the β-</a:t>
            </a:r>
            <a:r>
              <a:rPr lang="en-US" dirty="0" err="1" smtClean="0"/>
              <a:t>globin</a:t>
            </a:r>
            <a:r>
              <a:rPr lang="en-US" dirty="0" smtClean="0"/>
              <a:t> chains</a:t>
            </a:r>
          </a:p>
          <a:p>
            <a:endParaRPr lang="en-US" dirty="0" smtClean="0"/>
          </a:p>
          <a:p>
            <a:r>
              <a:rPr lang="en-US" dirty="0" smtClean="0"/>
              <a:t>Instead of normal </a:t>
            </a:r>
            <a:r>
              <a:rPr lang="en-US" dirty="0" err="1" smtClean="0"/>
              <a:t>HbA</a:t>
            </a:r>
            <a:r>
              <a:rPr lang="en-US" dirty="0" smtClean="0"/>
              <a:t>: abnormal </a:t>
            </a:r>
            <a:r>
              <a:rPr lang="en-US" dirty="0" err="1" smtClean="0"/>
              <a:t>HbS</a:t>
            </a:r>
            <a:endParaRPr lang="en-US" dirty="0" smtClean="0"/>
          </a:p>
          <a:p>
            <a:endParaRPr lang="en-US" dirty="0" smtClean="0"/>
          </a:p>
          <a:p>
            <a:r>
              <a:rPr lang="en-US" dirty="0" smtClean="0"/>
              <a:t> </a:t>
            </a:r>
            <a:r>
              <a:rPr lang="en-US" dirty="0" err="1" smtClean="0"/>
              <a:t>HbS</a:t>
            </a:r>
            <a:r>
              <a:rPr lang="en-US" dirty="0" smtClean="0"/>
              <a:t> is unstable, especially under conditions of low oxygen tension</a:t>
            </a:r>
          </a:p>
          <a:p>
            <a:endParaRPr lang="en-US" dirty="0" smtClean="0"/>
          </a:p>
          <a:p>
            <a:r>
              <a:rPr lang="en-US" dirty="0" smtClean="0"/>
              <a:t>The unstable </a:t>
            </a:r>
            <a:r>
              <a:rPr lang="en-US" dirty="0" err="1" smtClean="0"/>
              <a:t>HbS</a:t>
            </a:r>
            <a:r>
              <a:rPr lang="en-US" dirty="0" smtClean="0"/>
              <a:t> causes deformity of the normal spheroid shape of the RBC into the shape of </a:t>
            </a:r>
            <a:r>
              <a:rPr lang="en-US" dirty="0" err="1" smtClean="0"/>
              <a:t>a“sickle</a:t>
            </a:r>
            <a:r>
              <a:rPr lang="en-US" dirty="0" smtClean="0"/>
              <a:t>” </a:t>
            </a:r>
          </a:p>
          <a:p>
            <a:endParaRPr lang="en-US" dirty="0" smtClean="0"/>
          </a:p>
          <a:p>
            <a:r>
              <a:rPr lang="en-US" dirty="0" smtClean="0"/>
              <a:t>These abnormally shaped cells lead to increased viscosity and </a:t>
            </a:r>
            <a:r>
              <a:rPr lang="en-US" dirty="0" err="1" smtClean="0"/>
              <a:t>hemolysis</a:t>
            </a:r>
            <a:r>
              <a:rPr lang="en-US" dirty="0" smtClean="0"/>
              <a:t> and a further decrease in oxygenation</a:t>
            </a:r>
          </a:p>
          <a:p>
            <a:endParaRPr lang="en-US" dirty="0" smtClean="0"/>
          </a:p>
          <a:p>
            <a:r>
              <a:rPr lang="en-US" dirty="0" err="1" smtClean="0"/>
              <a:t>Sickling</a:t>
            </a:r>
            <a:r>
              <a:rPr lang="en-US" dirty="0" smtClean="0"/>
              <a:t> that occurs in small blood vessels can cause a </a:t>
            </a:r>
            <a:r>
              <a:rPr lang="en-US" b="1" dirty="0" err="1" smtClean="0"/>
              <a:t>vaso</a:t>
            </a:r>
            <a:r>
              <a:rPr lang="en-US" b="1" dirty="0" smtClean="0"/>
              <a:t>-occlusive crisis, </a:t>
            </a:r>
            <a:r>
              <a:rPr lang="en-US" dirty="0" smtClean="0"/>
              <a:t>so blood supply to vital organs is compromised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80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0"/>
            <a:ext cx="8229600" cy="6858000"/>
          </a:xfrm>
        </p:spPr>
        <p:txBody>
          <a:bodyPr>
            <a:normAutofit lnSpcReduction="10000"/>
          </a:bodyPr>
          <a:lstStyle/>
          <a:p>
            <a:r>
              <a:rPr lang="en-US" b="1" dirty="0" smtClean="0"/>
              <a:t>sickle cell trait :</a:t>
            </a:r>
            <a:r>
              <a:rPr lang="en-US" dirty="0" err="1" smtClean="0"/>
              <a:t>Heterozygotic</a:t>
            </a:r>
            <a:r>
              <a:rPr lang="en-US" dirty="0" smtClean="0"/>
              <a:t> (</a:t>
            </a:r>
            <a:r>
              <a:rPr lang="en-US" dirty="0" err="1" smtClean="0"/>
              <a:t>Hb</a:t>
            </a:r>
            <a:r>
              <a:rPr lang="en-US" dirty="0" smtClean="0"/>
              <a:t> AS) and are Asymptomatic</a:t>
            </a:r>
          </a:p>
          <a:p>
            <a:endParaRPr lang="en-US" dirty="0" smtClean="0"/>
          </a:p>
          <a:p>
            <a:r>
              <a:rPr lang="en-US" dirty="0" smtClean="0"/>
              <a:t>severe </a:t>
            </a:r>
            <a:r>
              <a:rPr lang="en-US" dirty="0" err="1" smtClean="0"/>
              <a:t>form:homozygotic</a:t>
            </a:r>
            <a:r>
              <a:rPr lang="en-US" dirty="0" smtClean="0"/>
              <a:t> individuals (</a:t>
            </a:r>
            <a:r>
              <a:rPr lang="en-US" dirty="0" err="1" smtClean="0"/>
              <a:t>Hb</a:t>
            </a:r>
            <a:r>
              <a:rPr lang="en-US" dirty="0" smtClean="0"/>
              <a:t> SS), is called </a:t>
            </a:r>
            <a:r>
              <a:rPr lang="en-US" b="1" dirty="0" smtClean="0"/>
              <a:t>sickle cell anemia</a:t>
            </a:r>
          </a:p>
          <a:p>
            <a:endParaRPr lang="en-US" b="1" dirty="0" smtClean="0"/>
          </a:p>
          <a:p>
            <a:r>
              <a:rPr lang="en-US" dirty="0" smtClean="0"/>
              <a:t>who have </a:t>
            </a:r>
            <a:r>
              <a:rPr lang="en-US" dirty="0" err="1" smtClean="0"/>
              <a:t>HbS</a:t>
            </a:r>
            <a:r>
              <a:rPr lang="en-US" dirty="0" smtClean="0"/>
              <a:t> and one other abnormality of β-</a:t>
            </a:r>
            <a:r>
              <a:rPr lang="en-US" dirty="0" err="1" smtClean="0"/>
              <a:t>globin</a:t>
            </a:r>
            <a:r>
              <a:rPr lang="en-US" dirty="0" smtClean="0"/>
              <a:t> : </a:t>
            </a:r>
            <a:r>
              <a:rPr lang="en-US" dirty="0" err="1" smtClean="0"/>
              <a:t>Hb</a:t>
            </a:r>
            <a:r>
              <a:rPr lang="en-US" dirty="0" smtClean="0"/>
              <a:t> SC disease and </a:t>
            </a:r>
            <a:r>
              <a:rPr lang="en-US" dirty="0" err="1" smtClean="0"/>
              <a:t>HbS</a:t>
            </a:r>
            <a:r>
              <a:rPr lang="en-US" dirty="0" smtClean="0"/>
              <a:t>/β-</a:t>
            </a:r>
            <a:r>
              <a:rPr lang="en-US" dirty="0" err="1" smtClean="0"/>
              <a:t>thalassemia</a:t>
            </a:r>
            <a:r>
              <a:rPr lang="en-US" dirty="0" smtClean="0"/>
              <a:t>.</a:t>
            </a:r>
          </a:p>
          <a:p>
            <a:endParaRPr lang="en-US" dirty="0" smtClean="0"/>
          </a:p>
          <a:p>
            <a:r>
              <a:rPr lang="en-US" dirty="0" smtClean="0"/>
              <a:t>If both parents are to be carriers of </a:t>
            </a:r>
            <a:r>
              <a:rPr lang="en-US" dirty="0" err="1" smtClean="0"/>
              <a:t>anyhemoglobinopathy</a:t>
            </a:r>
            <a:r>
              <a:rPr lang="en-US" dirty="0" smtClean="0"/>
              <a:t>, genetic counseling is recommended: initial testing by CBC</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105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patients with the sickle cell trait (</a:t>
            </a:r>
            <a:r>
              <a:rPr lang="en-US" dirty="0" err="1" smtClean="0"/>
              <a:t>Hb</a:t>
            </a:r>
            <a:r>
              <a:rPr lang="en-US" dirty="0" smtClean="0"/>
              <a:t> AS) have increased risk of UTI but no other pregnancy complications</a:t>
            </a:r>
          </a:p>
          <a:p>
            <a:pPr marL="0" indent="0">
              <a:buNone/>
            </a:pPr>
            <a:endParaRPr lang="en-US" dirty="0" smtClean="0"/>
          </a:p>
          <a:p>
            <a:r>
              <a:rPr lang="en-US" dirty="0" smtClean="0"/>
              <a:t>Pregnancies in patients with </a:t>
            </a:r>
            <a:r>
              <a:rPr lang="en-US" dirty="0" err="1" smtClean="0"/>
              <a:t>HbS</a:t>
            </a:r>
            <a:r>
              <a:rPr lang="en-US" dirty="0" smtClean="0"/>
              <a:t>/β-</a:t>
            </a:r>
            <a:r>
              <a:rPr lang="en-US" dirty="0" err="1" smtClean="0"/>
              <a:t>thalassemia</a:t>
            </a:r>
            <a:r>
              <a:rPr lang="en-US" dirty="0" smtClean="0"/>
              <a:t> unaffected</a:t>
            </a:r>
          </a:p>
          <a:p>
            <a:endParaRPr lang="en-US" dirty="0" smtClean="0"/>
          </a:p>
          <a:p>
            <a:r>
              <a:rPr lang="en-US" dirty="0" smtClean="0"/>
              <a:t>in contrast Patients </a:t>
            </a:r>
            <a:r>
              <a:rPr lang="en-US" dirty="0" err="1" smtClean="0"/>
              <a:t>Hb</a:t>
            </a:r>
            <a:r>
              <a:rPr lang="en-US" dirty="0" smtClean="0"/>
              <a:t> SS or </a:t>
            </a:r>
            <a:r>
              <a:rPr lang="en-US" dirty="0" err="1" smtClean="0"/>
              <a:t>Hb</a:t>
            </a:r>
            <a:r>
              <a:rPr lang="en-US" dirty="0" smtClean="0"/>
              <a:t> SC:</a:t>
            </a:r>
          </a:p>
          <a:p>
            <a:pPr>
              <a:buFont typeface="Wingdings" pitchFamily="2" charset="2"/>
              <a:buChar char="Ø"/>
            </a:pPr>
            <a:r>
              <a:rPr lang="en-US" dirty="0" smtClean="0"/>
              <a:t> may suffer </a:t>
            </a:r>
            <a:r>
              <a:rPr lang="en-US" dirty="0" err="1" smtClean="0"/>
              <a:t>vaso</a:t>
            </a:r>
            <a:r>
              <a:rPr lang="en-US" dirty="0" smtClean="0"/>
              <a:t>-occlusive episode</a:t>
            </a:r>
          </a:p>
          <a:p>
            <a:pPr>
              <a:buFont typeface="Wingdings" pitchFamily="2" charset="2"/>
              <a:buChar char="Ø"/>
            </a:pPr>
            <a:r>
              <a:rPr lang="en-US" dirty="0" smtClean="0"/>
              <a:t> Infections are also more common due to functional </a:t>
            </a:r>
            <a:r>
              <a:rPr lang="en-US" dirty="0" err="1" smtClean="0"/>
              <a:t>asplenia</a:t>
            </a:r>
            <a:r>
              <a:rPr lang="en-US" dirty="0" smtClean="0"/>
              <a:t> caused by repetitive end-organ damage to the spleen</a:t>
            </a:r>
          </a:p>
          <a:p>
            <a:pPr>
              <a:buFont typeface="Wingdings" pitchFamily="2" charset="2"/>
              <a:buChar char="Ø"/>
            </a:pPr>
            <a:endParaRPr lang="en-US" dirty="0" smtClean="0"/>
          </a:p>
          <a:p>
            <a:r>
              <a:rPr lang="en-US" dirty="0" smtClean="0"/>
              <a:t>before attributing pain to a </a:t>
            </a:r>
            <a:r>
              <a:rPr lang="en-US" dirty="0" err="1" smtClean="0"/>
              <a:t>vasoocclusive</a:t>
            </a:r>
            <a:r>
              <a:rPr lang="en-US" dirty="0" smtClean="0"/>
              <a:t> crisis, Infection should be ruled out</a:t>
            </a:r>
          </a:p>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0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09600"/>
            <a:ext cx="8229600" cy="5821363"/>
          </a:xfrm>
        </p:spPr>
        <p:txBody>
          <a:bodyPr>
            <a:normAutofit fontScale="85000" lnSpcReduction="10000"/>
          </a:bodyPr>
          <a:lstStyle/>
          <a:p>
            <a:r>
              <a:rPr lang="en-US" dirty="0" smtClean="0"/>
              <a:t>Prophylactic maternal RBC</a:t>
            </a:r>
            <a:r>
              <a:rPr lang="en-US" b="1" dirty="0" smtClean="0"/>
              <a:t> transfusions </a:t>
            </a:r>
            <a:r>
              <a:rPr lang="en-US" dirty="0" smtClean="0"/>
              <a:t>for women with </a:t>
            </a:r>
            <a:r>
              <a:rPr lang="en-US" dirty="0" err="1" smtClean="0"/>
              <a:t>hemoglobinopathies</a:t>
            </a:r>
            <a:r>
              <a:rPr lang="en-US" dirty="0" smtClean="0"/>
              <a:t> were used in the past</a:t>
            </a:r>
          </a:p>
          <a:p>
            <a:pPr>
              <a:buFont typeface="Wingdings" pitchFamily="2" charset="2"/>
              <a:buChar char="ü"/>
            </a:pPr>
            <a:r>
              <a:rPr lang="en-US" dirty="0" smtClean="0"/>
              <a:t>Now</a:t>
            </a:r>
            <a:r>
              <a:rPr lang="en-US" b="1" dirty="0" smtClean="0"/>
              <a:t> </a:t>
            </a:r>
            <a:r>
              <a:rPr lang="en-US" dirty="0" smtClean="0"/>
              <a:t>transfusions</a:t>
            </a:r>
            <a:r>
              <a:rPr lang="en-US" b="1" dirty="0" smtClean="0"/>
              <a:t>  </a:t>
            </a:r>
            <a:r>
              <a:rPr lang="en-US" dirty="0" smtClean="0"/>
              <a:t>reserved for complications of </a:t>
            </a:r>
            <a:r>
              <a:rPr lang="en-US" dirty="0" err="1" smtClean="0"/>
              <a:t>hemoglobinopathies</a:t>
            </a:r>
            <a:r>
              <a:rPr lang="en-US" dirty="0" smtClean="0"/>
              <a:t> :CHF, SCC crises unresponsive to hydration and analgesics, and severely low levels of </a:t>
            </a:r>
            <a:r>
              <a:rPr lang="en-US" dirty="0" err="1" smtClean="0"/>
              <a:t>Hb</a:t>
            </a:r>
            <a:endParaRPr lang="en-US" dirty="0" smtClean="0"/>
          </a:p>
          <a:p>
            <a:endParaRPr lang="en-US" dirty="0" smtClean="0"/>
          </a:p>
          <a:p>
            <a:r>
              <a:rPr lang="en-US" b="1" dirty="0" smtClean="0"/>
              <a:t>fetal outcomes </a:t>
            </a:r>
            <a:r>
              <a:rPr lang="en-US" dirty="0" smtClean="0"/>
              <a:t>:preterm labor, IUGR, and LBW are more common in </a:t>
            </a:r>
            <a:r>
              <a:rPr lang="en-US" dirty="0" err="1" smtClean="0"/>
              <a:t>hemoglobinopathies</a:t>
            </a:r>
            <a:r>
              <a:rPr lang="en-US" dirty="0" smtClean="0"/>
              <a:t> (except those with sickle cell trait)</a:t>
            </a:r>
          </a:p>
          <a:p>
            <a:endParaRPr lang="en-US" dirty="0" smtClean="0"/>
          </a:p>
          <a:p>
            <a:r>
              <a:rPr lang="en-US" dirty="0" smtClean="0"/>
              <a:t> antenatal assessment of fetal well-being and growth is an important part of managing patients with </a:t>
            </a:r>
            <a:r>
              <a:rPr lang="en-US" dirty="0" err="1" smtClean="0"/>
              <a:t>hemoglobinopathies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107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ALLOIMMUNIZATION</a:t>
            </a:r>
            <a:endParaRPr lang="en-US" dirty="0"/>
          </a:p>
        </p:txBody>
      </p:sp>
      <p:sp>
        <p:nvSpPr>
          <p:cNvPr id="3" name="Content Placeholder 2"/>
          <p:cNvSpPr>
            <a:spLocks noGrp="1"/>
          </p:cNvSpPr>
          <p:nvPr>
            <p:ph idx="1"/>
          </p:nvPr>
        </p:nvSpPr>
        <p:spPr>
          <a:xfrm>
            <a:off x="457200" y="1524000"/>
            <a:ext cx="8229600" cy="5181600"/>
          </a:xfrm>
        </p:spPr>
        <p:txBody>
          <a:bodyPr>
            <a:normAutofit fontScale="70000" lnSpcReduction="20000"/>
          </a:bodyPr>
          <a:lstStyle/>
          <a:p>
            <a:r>
              <a:rPr lang="en-US" dirty="0" smtClean="0"/>
              <a:t>The formation of maternal antibodies is called </a:t>
            </a:r>
            <a:r>
              <a:rPr lang="en-US" b="1" dirty="0" err="1" smtClean="0"/>
              <a:t>alloimmunization</a:t>
            </a:r>
            <a:endParaRPr lang="en-US" b="1" dirty="0" smtClean="0"/>
          </a:p>
          <a:p>
            <a:endParaRPr lang="en-US" dirty="0" smtClean="0"/>
          </a:p>
          <a:p>
            <a:r>
              <a:rPr lang="en-US" dirty="0" smtClean="0"/>
              <a:t>can lead </a:t>
            </a:r>
            <a:r>
              <a:rPr lang="en-US" dirty="0" err="1" smtClean="0"/>
              <a:t>transplacental</a:t>
            </a:r>
            <a:r>
              <a:rPr lang="en-US" dirty="0" smtClean="0"/>
              <a:t> passage of these antibodies into the fetal circulation, causing </a:t>
            </a:r>
            <a:r>
              <a:rPr lang="en-US" b="1" dirty="0" smtClean="0"/>
              <a:t>antibody response </a:t>
            </a:r>
            <a:r>
              <a:rPr lang="en-US" dirty="0" smtClean="0"/>
              <a:t>sufficient to destroy fetal RBCs</a:t>
            </a:r>
          </a:p>
          <a:p>
            <a:endParaRPr lang="en-US" dirty="0" smtClean="0"/>
          </a:p>
          <a:p>
            <a:r>
              <a:rPr lang="en-US" dirty="0" smtClean="0"/>
              <a:t>early exposures to maternal antigens may occur in first pregnancy, but </a:t>
            </a:r>
            <a:r>
              <a:rPr lang="en-US" dirty="0" err="1" smtClean="0"/>
              <a:t>alloimmunization</a:t>
            </a:r>
            <a:r>
              <a:rPr lang="en-US" dirty="0" smtClean="0"/>
              <a:t> commonly occurs in a subsequent pregnancy</a:t>
            </a:r>
          </a:p>
          <a:p>
            <a:endParaRPr lang="en-US" dirty="0" smtClean="0"/>
          </a:p>
          <a:p>
            <a:r>
              <a:rPr lang="en-US" dirty="0" smtClean="0"/>
              <a:t>maternal antibodies to fetal RBC antigens leads to </a:t>
            </a:r>
            <a:r>
              <a:rPr lang="en-US" b="1" dirty="0" smtClean="0"/>
              <a:t>hemolytic disease in the fetus or </a:t>
            </a:r>
            <a:r>
              <a:rPr lang="en-US" b="1" dirty="0" err="1" smtClean="0"/>
              <a:t>newborn</a:t>
            </a:r>
            <a:r>
              <a:rPr lang="en-US" dirty="0" err="1" smtClean="0"/>
              <a:t>:</a:t>
            </a:r>
            <a:r>
              <a:rPr lang="en-US" b="1" dirty="0" err="1" smtClean="0"/>
              <a:t>hemolysis</a:t>
            </a:r>
            <a:r>
              <a:rPr lang="en-US" b="1" dirty="0" smtClean="0"/>
              <a:t>, </a:t>
            </a:r>
            <a:r>
              <a:rPr lang="en-US" b="1" dirty="0" err="1" smtClean="0"/>
              <a:t>bilirubin</a:t>
            </a:r>
            <a:r>
              <a:rPr lang="en-US" b="1" dirty="0" smtClean="0"/>
              <a:t> release, and anemia</a:t>
            </a:r>
          </a:p>
          <a:p>
            <a:r>
              <a:rPr lang="en-US" dirty="0" smtClean="0"/>
              <a:t>severity of illness determined by :the degree of immune response elicited (i.e. how much antibody is produced), how strongly the antibody binds the antigen, the GA at which the diagnosis is made, and the ability of the fetus to replenish the destroyed red cells to maintain an </a:t>
            </a:r>
            <a:r>
              <a:rPr lang="en-US" dirty="0" err="1" smtClean="0"/>
              <a:t>Hct</a:t>
            </a:r>
            <a:r>
              <a:rPr lang="en-US" dirty="0" smtClean="0"/>
              <a:t> sufficient for growth and development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4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Hematologic and Immunologic </a:t>
            </a:r>
            <a:r>
              <a:rPr lang="en-US" dirty="0" smtClean="0"/>
              <a:t>Complications in pregnancy</a:t>
            </a:r>
            <a:endParaRPr lang="en-US" dirty="0"/>
          </a:p>
        </p:txBody>
      </p:sp>
      <p:sp>
        <p:nvSpPr>
          <p:cNvPr id="3" name="Subtitle 2"/>
          <p:cNvSpPr>
            <a:spLocks noGrp="1"/>
          </p:cNvSpPr>
          <p:nvPr>
            <p:ph type="subTitle" idx="1"/>
          </p:nvPr>
        </p:nvSpPr>
        <p:spPr>
          <a:xfrm>
            <a:off x="1371600" y="4419600"/>
            <a:ext cx="6400800" cy="1219200"/>
          </a:xfrm>
        </p:spPr>
        <p:txBody>
          <a:bodyPr/>
          <a:lstStyle/>
          <a:p>
            <a:r>
              <a:rPr lang="en-US" dirty="0" err="1" smtClean="0"/>
              <a:t>Dr</a:t>
            </a:r>
            <a:r>
              <a:rPr lang="en-US" dirty="0" smtClean="0"/>
              <a:t> </a:t>
            </a:r>
            <a:r>
              <a:rPr lang="en-US" dirty="0" err="1" smtClean="0"/>
              <a:t>shabani</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8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afterEffect">
                                  <p:stCondLst>
                                    <p:cond delay="0"/>
                                  </p:stCondLst>
                                  <p:childTnLst>
                                    <p:cmd type="call" cmd="playFrom(0.0)">
                                      <p:cBhvr>
                                        <p:cTn id="17" dur="8353"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Natural History</a:t>
            </a:r>
            <a:endParaRPr lang="en-US" dirty="0"/>
          </a:p>
        </p:txBody>
      </p:sp>
      <p:sp>
        <p:nvSpPr>
          <p:cNvPr id="3" name="Content Placeholder 2"/>
          <p:cNvSpPr>
            <a:spLocks noGrp="1"/>
          </p:cNvSpPr>
          <p:nvPr>
            <p:ph idx="1"/>
          </p:nvPr>
        </p:nvSpPr>
        <p:spPr>
          <a:xfrm>
            <a:off x="457200" y="1295400"/>
            <a:ext cx="8229600" cy="4830763"/>
          </a:xfrm>
        </p:spPr>
        <p:txBody>
          <a:bodyPr>
            <a:normAutofit lnSpcReduction="10000"/>
          </a:bodyPr>
          <a:lstStyle/>
          <a:p>
            <a:r>
              <a:rPr lang="en-US" dirty="0" smtClean="0"/>
              <a:t>The most common antigen involve is part of the </a:t>
            </a:r>
            <a:r>
              <a:rPr lang="en-US" b="1" dirty="0" smtClean="0"/>
              <a:t>Rh (CDE) system, specifically the D antigen</a:t>
            </a:r>
          </a:p>
          <a:p>
            <a:endParaRPr lang="en-US" b="1" dirty="0" smtClean="0"/>
          </a:p>
          <a:p>
            <a:r>
              <a:rPr lang="en-US" b="1" dirty="0" smtClean="0"/>
              <a:t> Rh </a:t>
            </a:r>
            <a:r>
              <a:rPr lang="en-US" b="1" dirty="0" err="1" smtClean="0"/>
              <a:t>alloimmunization</a:t>
            </a:r>
            <a:r>
              <a:rPr lang="en-US" dirty="0" smtClean="0"/>
              <a:t> is often called Rh-</a:t>
            </a:r>
            <a:r>
              <a:rPr lang="en-US" dirty="0" err="1" smtClean="0"/>
              <a:t>isoimmunization</a:t>
            </a:r>
            <a:r>
              <a:rPr lang="en-US" dirty="0" smtClean="0"/>
              <a:t> and was the first form of maternal </a:t>
            </a:r>
            <a:r>
              <a:rPr lang="en-US" dirty="0" err="1" smtClean="0"/>
              <a:t>alloimmunization</a:t>
            </a:r>
            <a:r>
              <a:rPr lang="en-US" dirty="0" smtClean="0"/>
              <a:t> described</a:t>
            </a:r>
          </a:p>
          <a:p>
            <a:endParaRPr lang="en-US" dirty="0" smtClean="0"/>
          </a:p>
          <a:p>
            <a:r>
              <a:rPr lang="en-US" dirty="0" smtClean="0"/>
              <a:t>The D antigen is either present or absent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33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5486400"/>
          </a:xfrm>
        </p:spPr>
        <p:txBody>
          <a:bodyPr>
            <a:normAutofit fontScale="92500" lnSpcReduction="10000"/>
          </a:bodyPr>
          <a:lstStyle/>
          <a:p>
            <a:r>
              <a:rPr lang="en-US" dirty="0" smtClean="0"/>
              <a:t>Patients with D antigen are </a:t>
            </a:r>
            <a:r>
              <a:rPr lang="en-US" b="1" dirty="0" err="1" smtClean="0"/>
              <a:t>Rh</a:t>
            </a:r>
            <a:r>
              <a:rPr lang="en-US" b="1" dirty="0" smtClean="0"/>
              <a:t> D-positive, </a:t>
            </a:r>
            <a:r>
              <a:rPr lang="en-US" dirty="0" smtClean="0"/>
              <a:t>and lacking this antigen, are said to be </a:t>
            </a:r>
            <a:r>
              <a:rPr lang="en-US" dirty="0" err="1" smtClean="0"/>
              <a:t>Rh</a:t>
            </a:r>
            <a:r>
              <a:rPr lang="en-US" dirty="0" smtClean="0"/>
              <a:t> </a:t>
            </a:r>
            <a:r>
              <a:rPr lang="en-US" b="1" dirty="0" smtClean="0"/>
              <a:t>D-negative</a:t>
            </a:r>
          </a:p>
          <a:p>
            <a:endParaRPr lang="en-US" b="1" dirty="0" smtClean="0"/>
          </a:p>
          <a:p>
            <a:r>
              <a:rPr lang="en-US" dirty="0" smtClean="0"/>
              <a:t>Approximately 15% of whites are </a:t>
            </a:r>
            <a:r>
              <a:rPr lang="en-US" dirty="0" err="1" smtClean="0"/>
              <a:t>Rh</a:t>
            </a:r>
            <a:r>
              <a:rPr lang="en-US" dirty="0" smtClean="0"/>
              <a:t> D-negative</a:t>
            </a:r>
          </a:p>
          <a:p>
            <a:endParaRPr lang="en-US" dirty="0" smtClean="0"/>
          </a:p>
          <a:p>
            <a:r>
              <a:rPr lang="en-US" dirty="0" smtClean="0"/>
              <a:t> A variant of  D antigen called </a:t>
            </a:r>
            <a:r>
              <a:rPr lang="en-US" b="1" dirty="0" smtClean="0"/>
              <a:t>weak D antigen (Du) </a:t>
            </a:r>
            <a:r>
              <a:rPr lang="en-US" dirty="0" smtClean="0"/>
              <a:t>also exists</a:t>
            </a:r>
            <a:r>
              <a:rPr lang="en-US" b="1" dirty="0" smtClean="0"/>
              <a:t> :</a:t>
            </a:r>
            <a:r>
              <a:rPr lang="en-US" dirty="0" smtClean="0"/>
              <a:t>can be mistakenly classified as Rh negative</a:t>
            </a:r>
          </a:p>
          <a:p>
            <a:endParaRPr lang="en-US" dirty="0" smtClean="0"/>
          </a:p>
          <a:p>
            <a:r>
              <a:rPr lang="en-US" dirty="0" err="1" smtClean="0"/>
              <a:t>Rh</a:t>
            </a:r>
            <a:r>
              <a:rPr lang="en-US" dirty="0" smtClean="0"/>
              <a:t> weak D-positive should be managed the same as those who are </a:t>
            </a:r>
            <a:r>
              <a:rPr lang="en-US" dirty="0" err="1" smtClean="0"/>
              <a:t>Rh</a:t>
            </a:r>
            <a:r>
              <a:rPr lang="en-US" dirty="0" smtClean="0"/>
              <a:t> D-positive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262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
            <a:ext cx="8229600" cy="6705600"/>
          </a:xfrm>
        </p:spPr>
        <p:txBody>
          <a:bodyPr>
            <a:normAutofit fontScale="77500" lnSpcReduction="20000"/>
          </a:bodyPr>
          <a:lstStyle/>
          <a:p>
            <a:r>
              <a:rPr lang="en-US" dirty="0" err="1" smtClean="0"/>
              <a:t>Alloimmunization</a:t>
            </a:r>
            <a:r>
              <a:rPr lang="en-US" dirty="0" smtClean="0"/>
              <a:t> can occur when </a:t>
            </a:r>
            <a:r>
              <a:rPr lang="en-US" dirty="0" err="1" smtClean="0"/>
              <a:t>Rh</a:t>
            </a:r>
            <a:r>
              <a:rPr lang="en-US" dirty="0" smtClean="0"/>
              <a:t> D-negative woman is pregnant with a fetus who has inherited the </a:t>
            </a:r>
            <a:r>
              <a:rPr lang="en-US" dirty="0" err="1" smtClean="0"/>
              <a:t>Rh</a:t>
            </a:r>
            <a:r>
              <a:rPr lang="en-US" dirty="0" smtClean="0"/>
              <a:t> D antigen from its father </a:t>
            </a:r>
            <a:r>
              <a:rPr lang="en-US" dirty="0" err="1" smtClean="0"/>
              <a:t>Rh</a:t>
            </a:r>
            <a:r>
              <a:rPr lang="en-US" dirty="0" smtClean="0"/>
              <a:t> D-positive</a:t>
            </a:r>
          </a:p>
          <a:p>
            <a:endParaRPr lang="en-US" dirty="0" smtClean="0"/>
          </a:p>
          <a:p>
            <a:r>
              <a:rPr lang="en-US" dirty="0" smtClean="0"/>
              <a:t>Any event associated with fetal–maternal bleeding can potentially lead to maternal exposure to RBCs: can trigger a maternal immune response </a:t>
            </a:r>
          </a:p>
          <a:p>
            <a:endParaRPr lang="en-US" dirty="0" smtClean="0"/>
          </a:p>
          <a:p>
            <a:pPr>
              <a:buFont typeface="Wingdings" panose="05000000000000000000" pitchFamily="2" charset="2"/>
              <a:buChar char="q"/>
            </a:pPr>
            <a:r>
              <a:rPr lang="en-US" dirty="0" smtClean="0"/>
              <a:t>These events include the following:</a:t>
            </a:r>
          </a:p>
          <a:p>
            <a:pPr>
              <a:buNone/>
            </a:pPr>
            <a:r>
              <a:rPr lang="en-US" dirty="0" smtClean="0"/>
              <a:t>• Childbirth</a:t>
            </a:r>
          </a:p>
          <a:p>
            <a:pPr>
              <a:buNone/>
            </a:pPr>
            <a:r>
              <a:rPr lang="en-US" dirty="0" smtClean="0"/>
              <a:t>• Delivery of the placenta</a:t>
            </a:r>
          </a:p>
          <a:p>
            <a:pPr>
              <a:buNone/>
            </a:pPr>
            <a:r>
              <a:rPr lang="en-US" dirty="0" smtClean="0"/>
              <a:t>• Threatened, spontaneous, elective, or therapeutic abortion</a:t>
            </a:r>
          </a:p>
          <a:p>
            <a:pPr>
              <a:buNone/>
            </a:pPr>
            <a:r>
              <a:rPr lang="en-US" dirty="0" smtClean="0"/>
              <a:t>• Ectopic pregnancy</a:t>
            </a:r>
          </a:p>
          <a:p>
            <a:pPr>
              <a:buNone/>
            </a:pPr>
            <a:r>
              <a:rPr lang="en-US" dirty="0" smtClean="0"/>
              <a:t>• Bleeding associated with placenta </a:t>
            </a:r>
            <a:r>
              <a:rPr lang="en-US" dirty="0" err="1" smtClean="0"/>
              <a:t>previa</a:t>
            </a:r>
            <a:r>
              <a:rPr lang="en-US" dirty="0" smtClean="0"/>
              <a:t> or abruption</a:t>
            </a:r>
          </a:p>
          <a:p>
            <a:pPr>
              <a:buNone/>
            </a:pPr>
            <a:r>
              <a:rPr lang="en-US" dirty="0" smtClean="0"/>
              <a:t>• Amniocentesis</a:t>
            </a:r>
          </a:p>
          <a:p>
            <a:pPr>
              <a:buNone/>
            </a:pPr>
            <a:r>
              <a:rPr lang="en-US" dirty="0" smtClean="0"/>
              <a:t>• Abdominal trauma</a:t>
            </a:r>
          </a:p>
          <a:p>
            <a:pPr>
              <a:buNone/>
            </a:pPr>
            <a:r>
              <a:rPr lang="en-US" dirty="0" smtClean="0"/>
              <a:t>• External cephalic version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par>
                          <p:cTn id="37" fill="hold">
                            <p:stCondLst>
                              <p:cond delay="0"/>
                            </p:stCondLst>
                            <p:childTnLst>
                              <p:par>
                                <p:cTn id="38" presetID="1" presetClass="mediacall" presetSubtype="0" fill="hold" nodeType="afterEffect">
                                  <p:stCondLst>
                                    <p:cond delay="0"/>
                                  </p:stCondLst>
                                  <p:childTnLst>
                                    <p:cmd type="call" cmd="playFrom(0.0)">
                                      <p:cBhvr>
                                        <p:cTn id="39" dur="117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609600"/>
            <a:ext cx="8229600" cy="5973763"/>
          </a:xfrm>
        </p:spPr>
        <p:txBody>
          <a:bodyPr>
            <a:normAutofit fontScale="92500" lnSpcReduction="20000"/>
          </a:bodyPr>
          <a:lstStyle/>
          <a:p>
            <a:r>
              <a:rPr lang="en-US" dirty="0" smtClean="0"/>
              <a:t>the secondary antibody response is characterized by the production of IgG antibodies that  cross the placenta, enter the fetal circulation and bind to Ag sites on fetal red cells</a:t>
            </a:r>
          </a:p>
          <a:p>
            <a:endParaRPr lang="en-US" dirty="0" smtClean="0"/>
          </a:p>
          <a:p>
            <a:r>
              <a:rPr lang="en-US" dirty="0" smtClean="0"/>
              <a:t>If fetus is able to augment </a:t>
            </a:r>
            <a:r>
              <a:rPr lang="en-US" dirty="0" err="1" smtClean="0"/>
              <a:t>erythropoiesis</a:t>
            </a:r>
            <a:r>
              <a:rPr lang="en-US" dirty="0" smtClean="0"/>
              <a:t> to keep pace with rate of </a:t>
            </a:r>
            <a:r>
              <a:rPr lang="en-US" dirty="0" err="1" smtClean="0"/>
              <a:t>hemolysis</a:t>
            </a:r>
            <a:r>
              <a:rPr lang="en-US" dirty="0" smtClean="0"/>
              <a:t>, serious anemia not develop</a:t>
            </a:r>
          </a:p>
          <a:p>
            <a:endParaRPr lang="en-US" dirty="0" smtClean="0"/>
          </a:p>
          <a:p>
            <a:r>
              <a:rPr lang="en-US" dirty="0" smtClean="0"/>
              <a:t>But if large amounts of antibody cross the placenta, resulting in destruction of large numbers of fetal RBCs, the fetus may be unable to sufficiently replenish the RBCs and anemia may ensue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54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Fetal Consequences</a:t>
            </a:r>
            <a:br>
              <a:rPr lang="en-US" b="1" i="1" dirty="0" smtClean="0"/>
            </a:br>
            <a:endParaRPr lang="en-US" dirty="0"/>
          </a:p>
        </p:txBody>
      </p:sp>
      <p:sp>
        <p:nvSpPr>
          <p:cNvPr id="3" name="Content Placeholder 2"/>
          <p:cNvSpPr>
            <a:spLocks noGrp="1"/>
          </p:cNvSpPr>
          <p:nvPr>
            <p:ph idx="1"/>
          </p:nvPr>
        </p:nvSpPr>
        <p:spPr>
          <a:xfrm>
            <a:off x="457200" y="1143000"/>
            <a:ext cx="8229600" cy="5867400"/>
          </a:xfrm>
        </p:spPr>
        <p:txBody>
          <a:bodyPr>
            <a:normAutofit fontScale="92500" lnSpcReduction="10000"/>
          </a:bodyPr>
          <a:lstStyle/>
          <a:p>
            <a:r>
              <a:rPr lang="en-US" b="1" dirty="0" smtClean="0"/>
              <a:t>At first-affected pregnancy </a:t>
            </a:r>
            <a:r>
              <a:rPr lang="en-US" dirty="0" smtClean="0"/>
              <a:t>:</a:t>
            </a:r>
          </a:p>
          <a:p>
            <a:r>
              <a:rPr lang="en-US" dirty="0" smtClean="0"/>
              <a:t>mild anemia and elevated bilirubin at birth,</a:t>
            </a:r>
          </a:p>
          <a:p>
            <a:r>
              <a:rPr lang="en-US" dirty="0" smtClean="0"/>
              <a:t> often necessitating treatment for newborn</a:t>
            </a:r>
            <a:r>
              <a:rPr lang="en-US" dirty="0"/>
              <a:t> </a:t>
            </a:r>
            <a:r>
              <a:rPr lang="en-US" dirty="0" smtClean="0"/>
              <a:t>such as ultraviolet light and exchange transfusion, because the newborn’s liver may be unable to effectively metabolize and excrete the released </a:t>
            </a:r>
            <a:r>
              <a:rPr lang="en-US" dirty="0" err="1" smtClean="0"/>
              <a:t>Bil</a:t>
            </a:r>
            <a:endParaRPr lang="en-US" dirty="0" smtClean="0"/>
          </a:p>
          <a:p>
            <a:r>
              <a:rPr lang="en-US" dirty="0" smtClean="0"/>
              <a:t>Markedly elevated bilirubin lead </a:t>
            </a:r>
            <a:r>
              <a:rPr lang="en-US" dirty="0" err="1" smtClean="0"/>
              <a:t>to:</a:t>
            </a:r>
            <a:r>
              <a:rPr lang="en-US" b="1" dirty="0" err="1" smtClean="0"/>
              <a:t>kernicterus</a:t>
            </a:r>
            <a:r>
              <a:rPr lang="en-US" dirty="0" smtClean="0"/>
              <a:t>(bilirubin deposition in the basal ganglia), which can cause permanent neurologic symptoms or even death</a:t>
            </a:r>
          </a:p>
          <a:p>
            <a:r>
              <a:rPr lang="en-US" dirty="0" smtClean="0"/>
              <a:t>This condition is rarely seen today in developed countries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76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410200"/>
          </a:xfrm>
        </p:spPr>
        <p:txBody>
          <a:bodyPr>
            <a:normAutofit fontScale="77500" lnSpcReduction="20000"/>
          </a:bodyPr>
          <a:lstStyle/>
          <a:p>
            <a:r>
              <a:rPr lang="en-US" dirty="0" smtClean="0"/>
              <a:t>Assessment of the amount of </a:t>
            </a:r>
            <a:r>
              <a:rPr lang="en-US" dirty="0" err="1" smtClean="0"/>
              <a:t>bil</a:t>
            </a:r>
            <a:r>
              <a:rPr lang="en-US" dirty="0" smtClean="0"/>
              <a:t> excreted by the fetus into the AF is one method used to monitor fetal status</a:t>
            </a:r>
          </a:p>
          <a:p>
            <a:endParaRPr lang="en-US" dirty="0" smtClean="0"/>
          </a:p>
          <a:p>
            <a:r>
              <a:rPr lang="en-US" dirty="0" smtClean="0"/>
              <a:t>When fetal anemia is significant, fetal </a:t>
            </a:r>
            <a:r>
              <a:rPr lang="en-US" dirty="0" err="1" smtClean="0"/>
              <a:t>hematopoiesis</a:t>
            </a:r>
            <a:r>
              <a:rPr lang="en-US" dirty="0" smtClean="0"/>
              <a:t> increases, so recruitment of alternative sites for RBC Production</a:t>
            </a:r>
          </a:p>
          <a:p>
            <a:endParaRPr lang="en-US" dirty="0" smtClean="0"/>
          </a:p>
          <a:p>
            <a:r>
              <a:rPr lang="en-US" dirty="0" smtClean="0"/>
              <a:t> The fetal liver is an important site of </a:t>
            </a:r>
            <a:r>
              <a:rPr lang="en-US" dirty="0" err="1" smtClean="0"/>
              <a:t>extramedullary</a:t>
            </a:r>
            <a:r>
              <a:rPr lang="en-US" dirty="0" smtClean="0"/>
              <a:t> </a:t>
            </a:r>
            <a:r>
              <a:rPr lang="en-US" dirty="0" err="1" smtClean="0"/>
              <a:t>hematopoiesis</a:t>
            </a:r>
            <a:endParaRPr lang="en-US" dirty="0" smtClean="0"/>
          </a:p>
          <a:p>
            <a:endParaRPr lang="en-US" dirty="0" smtClean="0"/>
          </a:p>
          <a:p>
            <a:r>
              <a:rPr lang="en-US" dirty="0" smtClean="0"/>
              <a:t> This consequence, in conjunction with the increase in intravascular resistance to flow caused by islands of hematopoietic cells in the liver, can lead to the development of ascites, subcutaneous edema, or pleural effusion</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45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r>
              <a:rPr lang="en-US" dirty="0" smtClean="0"/>
              <a:t>Severe anemia affects fetal cardiac function in two ways</a:t>
            </a:r>
          </a:p>
          <a:p>
            <a:pPr marL="0" indent="0">
              <a:buNone/>
            </a:pPr>
            <a:r>
              <a:rPr lang="en-US" dirty="0" smtClean="0"/>
              <a:t>1-anemia can lead to a high-output cardiac failure </a:t>
            </a:r>
          </a:p>
          <a:p>
            <a:pPr marL="0" indent="0">
              <a:buNone/>
            </a:pPr>
            <a:r>
              <a:rPr lang="en-US" dirty="0" smtClean="0"/>
              <a:t>As the cardiac system attempts unsuccessfully to keep pace with the oxygen delivery demands, the myocardium becomes dysfunctional, resulting in effusions, edema, and ascites due to hydrostatic pressure increases</a:t>
            </a:r>
          </a:p>
          <a:p>
            <a:pPr marL="0" indent="0">
              <a:buNone/>
            </a:pPr>
            <a:endParaRPr lang="en-US" dirty="0"/>
          </a:p>
          <a:p>
            <a:pPr marL="0" indent="0">
              <a:buNone/>
            </a:pPr>
            <a:r>
              <a:rPr lang="en-US" dirty="0" smtClean="0"/>
              <a:t>2-Anemia itself can cause myocardial ischemia, thereby directly damaging and compromising myocardial function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75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endParaRPr lang="en-US" dirty="0"/>
          </a:p>
        </p:txBody>
      </p:sp>
      <p:sp>
        <p:nvSpPr>
          <p:cNvPr id="3" name="Content Placeholder 2"/>
          <p:cNvSpPr>
            <a:spLocks noGrp="1"/>
          </p:cNvSpPr>
          <p:nvPr>
            <p:ph idx="1"/>
          </p:nvPr>
        </p:nvSpPr>
        <p:spPr>
          <a:xfrm>
            <a:off x="457200" y="1295400"/>
            <a:ext cx="8229600" cy="4830763"/>
          </a:xfrm>
        </p:spPr>
        <p:txBody>
          <a:bodyPr>
            <a:normAutofit fontScale="85000" lnSpcReduction="10000"/>
          </a:bodyPr>
          <a:lstStyle/>
          <a:p>
            <a:r>
              <a:rPr lang="en-US" dirty="0"/>
              <a:t> This combination of fluid accumulation in at least two extravascular compartments (pericardial effusion, pleural </a:t>
            </a:r>
            <a:r>
              <a:rPr lang="en-US" dirty="0" err="1"/>
              <a:t>effusion,ascites</a:t>
            </a:r>
            <a:r>
              <a:rPr lang="en-US" dirty="0"/>
              <a:t>, or subcutaneous edema) is referred to as </a:t>
            </a:r>
            <a:r>
              <a:rPr lang="en-US" b="1" dirty="0"/>
              <a:t>hydrops </a:t>
            </a:r>
            <a:r>
              <a:rPr lang="en-US" b="1" dirty="0" err="1" smtClean="0"/>
              <a:t>fetalis</a:t>
            </a:r>
            <a:endParaRPr lang="en-US" b="1" dirty="0" smtClean="0"/>
          </a:p>
          <a:p>
            <a:pPr marL="0" indent="0">
              <a:buNone/>
            </a:pPr>
            <a:endParaRPr lang="en-US" b="1" dirty="0"/>
          </a:p>
          <a:p>
            <a:r>
              <a:rPr lang="en-US" dirty="0" err="1"/>
              <a:t>Alloimmunization</a:t>
            </a:r>
            <a:r>
              <a:rPr lang="en-US" dirty="0"/>
              <a:t> usually progressively worsens in each </a:t>
            </a:r>
            <a:r>
              <a:rPr lang="en-US" dirty="0" smtClean="0"/>
              <a:t>subsequent Pregnancy</a:t>
            </a:r>
          </a:p>
          <a:p>
            <a:pPr marL="0" indent="0">
              <a:buNone/>
            </a:pPr>
            <a:endParaRPr lang="en-US" dirty="0"/>
          </a:p>
          <a:p>
            <a:r>
              <a:rPr lang="en-US" dirty="0"/>
              <a:t> Fetal anemia may occur at the same gestational age or earlier than in the prior affected pregnancies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3101181"/>
            <a:ext cx="609600" cy="609600"/>
          </a:xfrm>
          <a:prstGeom prst="rect">
            <a:avLst/>
          </a:prstGeom>
        </p:spPr>
      </p:pic>
    </p:spTree>
    <p:extLst>
      <p:ext uri="{BB962C8B-B14F-4D97-AF65-F5344CB8AC3E}">
        <p14:creationId xmlns:p14="http://schemas.microsoft.com/office/powerpoint/2010/main" val="21733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45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Significance of Paternal Antigen Status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In a pregnancy involving an </a:t>
            </a:r>
            <a:r>
              <a:rPr lang="en-US" dirty="0" err="1" smtClean="0"/>
              <a:t>alloimmunized</a:t>
            </a:r>
            <a:r>
              <a:rPr lang="en-US" dirty="0" smtClean="0"/>
              <a:t> patient, the first step in management is determination of the paternal erythrocyte antigen status. </a:t>
            </a:r>
          </a:p>
          <a:p>
            <a:endParaRPr lang="en-US" dirty="0" smtClean="0"/>
          </a:p>
          <a:p>
            <a:r>
              <a:rPr lang="en-US" dirty="0" smtClean="0"/>
              <a:t>In pregnancies in which there is a heterozygous paternal genotype, the fetal antigen type may be assessed by genetic analysis of fetal cells obtained by </a:t>
            </a:r>
            <a:r>
              <a:rPr lang="en-US" b="1" dirty="0" smtClean="0"/>
              <a:t>amniocentesis</a:t>
            </a:r>
          </a:p>
          <a:p>
            <a:endParaRPr lang="en-US" b="1" dirty="0" smtClean="0"/>
          </a:p>
          <a:p>
            <a:r>
              <a:rPr lang="en-US" b="1" dirty="0" smtClean="0"/>
              <a:t> Newer noninvasive technologies </a:t>
            </a:r>
            <a:r>
              <a:rPr lang="en-US" dirty="0" smtClean="0"/>
              <a:t>utilizing cell-free fetal DNA testing from maternal plasma can assess for fetal D or </a:t>
            </a:r>
            <a:r>
              <a:rPr lang="en-US" dirty="0" err="1" smtClean="0"/>
              <a:t>Kell</a:t>
            </a:r>
            <a:r>
              <a:rPr lang="en-US" dirty="0" smtClean="0"/>
              <a:t> antigens and are becoming more widely available</a:t>
            </a:r>
          </a:p>
          <a:p>
            <a:endParaRPr lang="en-US" dirty="0" smtClean="0"/>
          </a:p>
          <a:p>
            <a:r>
              <a:rPr lang="en-US" dirty="0" smtClean="0"/>
              <a:t>Regardless of the amount of maternal antibody present, if the subsequent fetus does not carry the antigen (because the father was a heterozygote or there is different paternity), then the fetus has a 98.5% probability of not being at risk</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82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Diagnosis</a:t>
            </a:r>
            <a:br>
              <a:rPr lang="en-US" b="1"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All pregnant women should test at first prenatal visit for ABO blood group and Rh D type and screened for the presence of erythrocyte  antibodies</a:t>
            </a:r>
          </a:p>
          <a:p>
            <a:pPr marL="0" indent="0">
              <a:buNone/>
            </a:pPr>
            <a:endParaRPr lang="en-US" dirty="0"/>
          </a:p>
          <a:p>
            <a:r>
              <a:rPr lang="en-US" dirty="0" smtClean="0"/>
              <a:t> These laboratory assessments should  repeat in each pregnancy</a:t>
            </a:r>
          </a:p>
          <a:p>
            <a:endParaRPr lang="en-US" dirty="0"/>
          </a:p>
          <a:p>
            <a:r>
              <a:rPr lang="en-US" dirty="0" smtClean="0"/>
              <a:t>Ab screening(IC) is also recommended before administration of anti-D immunoglobulin at 28 weeks of </a:t>
            </a:r>
            <a:r>
              <a:rPr lang="en-US" dirty="0" err="1" smtClean="0"/>
              <a:t>gestation,postpartum</a:t>
            </a:r>
            <a:r>
              <a:rPr lang="en-US" dirty="0" smtClean="0"/>
              <a:t>, and the time of any event in pregnancy</a:t>
            </a:r>
          </a:p>
          <a:p>
            <a:pPr marL="0" indent="0">
              <a:buNone/>
            </a:pPr>
            <a:endParaRPr lang="en-US" dirty="0" smtClean="0"/>
          </a:p>
          <a:p>
            <a:r>
              <a:rPr lang="en-US" dirty="0" smtClean="0"/>
              <a:t>Patients who are Du are not at risk for </a:t>
            </a:r>
            <a:r>
              <a:rPr lang="en-US" dirty="0" err="1" smtClean="0"/>
              <a:t>isoimmunization</a:t>
            </a:r>
            <a:r>
              <a:rPr lang="en-US" dirty="0" smtClean="0"/>
              <a:t> and should not receive anti-D </a:t>
            </a:r>
            <a:r>
              <a:rPr lang="en-US" dirty="0" err="1" smtClean="0"/>
              <a:t>immunoprophylaxis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146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lstStyle/>
          <a:p>
            <a:r>
              <a:rPr lang="en-US" b="1" dirty="0"/>
              <a:t>HEMATOLOGIC DISEASE</a:t>
            </a:r>
            <a:endParaRPr lang="en-US" dirty="0"/>
          </a:p>
        </p:txBody>
      </p:sp>
      <p:sp>
        <p:nvSpPr>
          <p:cNvPr id="3" name="Content Placeholder 2"/>
          <p:cNvSpPr>
            <a:spLocks noGrp="1"/>
          </p:cNvSpPr>
          <p:nvPr>
            <p:ph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smtClean="0"/>
              <a:t>Any antibodies potentially associated with fetal </a:t>
            </a:r>
            <a:r>
              <a:rPr lang="en-US" dirty="0" err="1" smtClean="0"/>
              <a:t>hemolysis</a:t>
            </a:r>
            <a:r>
              <a:rPr lang="en-US" dirty="0" smtClean="0"/>
              <a:t> found during this routine screening are further evaluated based on the strength of the antibody response, which is reported in titer format (1:4, 1:8, 1:16, etc., or simply as 4, 8, 16, etc.), with higher numbers indicative of a more significant antibody response</a:t>
            </a:r>
          </a:p>
          <a:p>
            <a:endParaRPr lang="en-US" dirty="0" smtClean="0"/>
          </a:p>
          <a:p>
            <a:pPr marL="0" indent="0">
              <a:buNone/>
            </a:pPr>
            <a:r>
              <a:rPr lang="en-US" dirty="0" smtClean="0"/>
              <a:t>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44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Assessment</a:t>
            </a:r>
            <a:endParaRPr lang="en-US" dirty="0"/>
          </a:p>
        </p:txBody>
      </p:sp>
      <p:sp>
        <p:nvSpPr>
          <p:cNvPr id="3" name="Content Placeholder 2"/>
          <p:cNvSpPr>
            <a:spLocks noGrp="1"/>
          </p:cNvSpPr>
          <p:nvPr>
            <p:ph idx="1"/>
          </p:nvPr>
        </p:nvSpPr>
        <p:spPr>
          <a:xfrm>
            <a:off x="457200" y="1371600"/>
            <a:ext cx="8229600" cy="6096000"/>
          </a:xfrm>
        </p:spPr>
        <p:txBody>
          <a:bodyPr>
            <a:normAutofit fontScale="70000" lnSpcReduction="20000"/>
          </a:bodyPr>
          <a:lstStyle/>
          <a:p>
            <a:r>
              <a:rPr lang="en-US" dirty="0" smtClean="0"/>
              <a:t>Titers provide little information about fetal status</a:t>
            </a:r>
          </a:p>
          <a:p>
            <a:endParaRPr lang="en-US" dirty="0" smtClean="0"/>
          </a:p>
          <a:p>
            <a:r>
              <a:rPr lang="en-US" dirty="0" smtClean="0"/>
              <a:t>A </a:t>
            </a:r>
            <a:r>
              <a:rPr lang="en-US" b="1" dirty="0" smtClean="0"/>
              <a:t>critical titer is that titer associated with a significant </a:t>
            </a:r>
            <a:r>
              <a:rPr lang="en-US" dirty="0" smtClean="0"/>
              <a:t>risk of severe fetal hemolytic disease and hydrops </a:t>
            </a:r>
            <a:r>
              <a:rPr lang="en-US" dirty="0" err="1" smtClean="0"/>
              <a:t>fetalis</a:t>
            </a:r>
            <a:endParaRPr lang="en-US" dirty="0" smtClean="0"/>
          </a:p>
          <a:p>
            <a:endParaRPr lang="en-US" dirty="0"/>
          </a:p>
          <a:p>
            <a:r>
              <a:rPr lang="en-US" dirty="0" smtClean="0"/>
              <a:t>In most </a:t>
            </a:r>
            <a:r>
              <a:rPr lang="en-US" dirty="0" err="1" smtClean="0"/>
              <a:t>centers,this</a:t>
            </a:r>
            <a:r>
              <a:rPr lang="en-US" dirty="0" smtClean="0"/>
              <a:t> is between 1:8 and 1:32</a:t>
            </a:r>
          </a:p>
          <a:p>
            <a:endParaRPr lang="en-US" dirty="0"/>
          </a:p>
          <a:p>
            <a:r>
              <a:rPr lang="en-US" dirty="0" smtClean="0"/>
              <a:t> If the initial antibody titer &lt;1:8 or less, Rh D-negative patient  monitor with titer assessment every 4weeks</a:t>
            </a:r>
            <a:endParaRPr lang="en-US" dirty="0"/>
          </a:p>
          <a:p>
            <a:endParaRPr lang="en-US" dirty="0" smtClean="0"/>
          </a:p>
          <a:p>
            <a:r>
              <a:rPr lang="en-US" dirty="0" smtClean="0"/>
              <a:t> In a first-sensitized pregnancy, titers are generally performed every 4 weeks</a:t>
            </a:r>
          </a:p>
          <a:p>
            <a:r>
              <a:rPr lang="en-US" dirty="0" smtClean="0"/>
              <a:t> Once a critical titer is reached, further evaluation and surveillance of the fetus is warranted and serial titers are no </a:t>
            </a:r>
            <a:r>
              <a:rPr lang="en-US" dirty="0" err="1" smtClean="0"/>
              <a:t>longernecessary</a:t>
            </a:r>
            <a:endParaRPr lang="en-US" dirty="0" smtClean="0"/>
          </a:p>
          <a:p>
            <a:pPr marL="0" indent="0">
              <a:buNone/>
            </a:pPr>
            <a:endParaRPr lang="en-US" dirty="0"/>
          </a:p>
          <a:p>
            <a:r>
              <a:rPr lang="en-US" dirty="0" smtClean="0"/>
              <a:t> With a history of an affected fetus or infant, titers are not helpful in predicting fetal hemolytic disease and further evaluation is warranted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childTnLst>
                          </p:cTn>
                        </p:par>
                        <p:par>
                          <p:cTn id="28" fill="hold">
                            <p:stCondLst>
                              <p:cond delay="0"/>
                            </p:stCondLst>
                            <p:childTnLst>
                              <p:par>
                                <p:cTn id="29" presetID="1" presetClass="mediacall" presetSubtype="0" fill="hold" nodeType="afterEffect">
                                  <p:stCondLst>
                                    <p:cond delay="0"/>
                                  </p:stCondLst>
                                  <p:childTnLst>
                                    <p:cmd type="call" cmd="playFrom(0.0)">
                                      <p:cBhvr>
                                        <p:cTn id="30" dur="69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Amniotic Fluid Assessment</a:t>
            </a:r>
            <a:br>
              <a:rPr lang="en-US" b="1" dirty="0" smtClean="0"/>
            </a:br>
            <a:endParaRPr lang="en-US" dirty="0"/>
          </a:p>
        </p:txBody>
      </p:sp>
      <p:sp>
        <p:nvSpPr>
          <p:cNvPr id="3" name="Content Placeholder 2"/>
          <p:cNvSpPr>
            <a:spLocks noGrp="1"/>
          </p:cNvSpPr>
          <p:nvPr>
            <p:ph idx="1"/>
          </p:nvPr>
        </p:nvSpPr>
        <p:spPr>
          <a:xfrm>
            <a:off x="457200" y="1219200"/>
            <a:ext cx="8229600" cy="5410200"/>
          </a:xfrm>
        </p:spPr>
        <p:txBody>
          <a:bodyPr>
            <a:normAutofit fontScale="70000" lnSpcReduction="20000"/>
          </a:bodyPr>
          <a:lstStyle/>
          <a:p>
            <a:r>
              <a:rPr lang="en-US" dirty="0" smtClean="0"/>
              <a:t>Evaluation for possible fetal anemia is usually undertaken in the second trimester, although management may be individualized depending on history and available expertise</a:t>
            </a:r>
          </a:p>
          <a:p>
            <a:endParaRPr lang="en-US" dirty="0" smtClean="0"/>
          </a:p>
          <a:p>
            <a:r>
              <a:rPr lang="en-US" dirty="0" smtClean="0"/>
              <a:t>AF assessment of the level of </a:t>
            </a:r>
            <a:r>
              <a:rPr lang="en-US" dirty="0" err="1" smtClean="0"/>
              <a:t>bilirubin</a:t>
            </a:r>
            <a:r>
              <a:rPr lang="en-US" dirty="0" smtClean="0"/>
              <a:t> has been used as a measure of fetal status and an indirect means of estimating the potential for severe fetal anemia</a:t>
            </a:r>
          </a:p>
          <a:p>
            <a:endParaRPr lang="en-US" dirty="0" smtClean="0"/>
          </a:p>
          <a:p>
            <a:r>
              <a:rPr lang="en-US" dirty="0" smtClean="0"/>
              <a:t> In second half of a normal pregnancy, the level of </a:t>
            </a:r>
            <a:r>
              <a:rPr lang="en-US" dirty="0" err="1" smtClean="0"/>
              <a:t>bilirubin</a:t>
            </a:r>
            <a:r>
              <a:rPr lang="en-US" dirty="0" smtClean="0"/>
              <a:t> in the AF decreases progressively, whereas in an affected, </a:t>
            </a:r>
            <a:r>
              <a:rPr lang="en-US" dirty="0" err="1" smtClean="0"/>
              <a:t>isoimmunized</a:t>
            </a:r>
            <a:r>
              <a:rPr lang="en-US" dirty="0" smtClean="0"/>
              <a:t> patient, the amount of </a:t>
            </a:r>
            <a:r>
              <a:rPr lang="en-US" dirty="0" err="1" smtClean="0"/>
              <a:t>bilirubin</a:t>
            </a:r>
            <a:r>
              <a:rPr lang="en-US" dirty="0" smtClean="0"/>
              <a:t> detected can deviate significantly</a:t>
            </a:r>
          </a:p>
          <a:p>
            <a:pPr>
              <a:buNone/>
            </a:pPr>
            <a:endParaRPr lang="en-US" dirty="0" smtClean="0"/>
          </a:p>
          <a:p>
            <a:r>
              <a:rPr lang="en-US" dirty="0" smtClean="0"/>
              <a:t>increase in the AF </a:t>
            </a:r>
            <a:r>
              <a:rPr lang="en-US" dirty="0" err="1" smtClean="0"/>
              <a:t>bil</a:t>
            </a:r>
            <a:r>
              <a:rPr lang="en-US" dirty="0" smtClean="0"/>
              <a:t>  in affected pregnancies is a result of fetal urinary excretion of the increased amount of circulating </a:t>
            </a:r>
            <a:r>
              <a:rPr lang="en-US" dirty="0" err="1" smtClean="0"/>
              <a:t>bil</a:t>
            </a:r>
            <a:endParaRPr lang="en-US" dirty="0" smtClean="0"/>
          </a:p>
          <a:p>
            <a:endParaRPr lang="en-US" dirty="0" smtClean="0"/>
          </a:p>
          <a:p>
            <a:r>
              <a:rPr lang="en-US" dirty="0" smtClean="0"/>
              <a:t> </a:t>
            </a:r>
            <a:r>
              <a:rPr lang="en-US" dirty="0"/>
              <a:t>S</a:t>
            </a:r>
            <a:r>
              <a:rPr lang="en-US" dirty="0" smtClean="0"/>
              <a:t>erial amniocenteses were performed to determine the level of </a:t>
            </a:r>
            <a:r>
              <a:rPr lang="en-US" dirty="0" err="1" smtClean="0"/>
              <a:t>bil</a:t>
            </a:r>
            <a:r>
              <a:rPr lang="en-US" dirty="0" smtClean="0"/>
              <a:t> in the AF , which reflected the severity of fetal anemia</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38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Ultrasound Assessment</a:t>
            </a:r>
            <a:br>
              <a:rPr lang="en-US" b="1" dirty="0" smtClean="0"/>
            </a:b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The current trend in management is the measurement of </a:t>
            </a:r>
            <a:r>
              <a:rPr lang="en-US" b="1" dirty="0" smtClean="0"/>
              <a:t>peak velocity of MCA</a:t>
            </a:r>
            <a:r>
              <a:rPr lang="en-US" dirty="0" smtClean="0"/>
              <a:t>  flow using </a:t>
            </a:r>
            <a:r>
              <a:rPr lang="en-US" b="1" dirty="0" smtClean="0"/>
              <a:t>Doppler ultrasound</a:t>
            </a:r>
          </a:p>
          <a:p>
            <a:endParaRPr lang="en-US" dirty="0" smtClean="0"/>
          </a:p>
          <a:p>
            <a:r>
              <a:rPr lang="en-US" dirty="0" smtClean="0"/>
              <a:t>velocity of flow MCA is related to the viscosity of the blood</a:t>
            </a:r>
          </a:p>
          <a:p>
            <a:endParaRPr lang="en-US" dirty="0" smtClean="0"/>
          </a:p>
          <a:p>
            <a:r>
              <a:rPr lang="en-US" dirty="0" smtClean="0"/>
              <a:t>In the setting of fetal anemia, the blood is less viscous due to fewer cells, and, therefore, the velocity of flow increases</a:t>
            </a:r>
          </a:p>
          <a:p>
            <a:endParaRPr lang="en-US" dirty="0" smtClean="0"/>
          </a:p>
          <a:p>
            <a:r>
              <a:rPr lang="en-US" dirty="0" smtClean="0"/>
              <a:t> GA–specific peak velocity normal curves have been derived and correlated with the fetal </a:t>
            </a:r>
            <a:r>
              <a:rPr lang="en-US" dirty="0" err="1" smtClean="0"/>
              <a:t>Hct</a:t>
            </a:r>
            <a:endParaRPr lang="en-US" dirty="0" smtClean="0"/>
          </a:p>
          <a:p>
            <a:endParaRPr lang="en-US" dirty="0" smtClean="0"/>
          </a:p>
          <a:p>
            <a:r>
              <a:rPr lang="en-US" dirty="0" smtClean="0"/>
              <a:t> The degree of peak velocity elevation above the median for that GA can be used to estimate the fetal </a:t>
            </a:r>
            <a:r>
              <a:rPr lang="en-US" dirty="0" err="1" smtClean="0"/>
              <a:t>Hct</a:t>
            </a:r>
            <a:r>
              <a:rPr lang="en-US" dirty="0" smtClean="0"/>
              <a:t> and thus, the risk of fetal anemia</a:t>
            </a:r>
          </a:p>
          <a:p>
            <a:endParaRPr lang="en-US" dirty="0" smtClean="0"/>
          </a:p>
          <a:p>
            <a:r>
              <a:rPr lang="en-US" dirty="0" smtClean="0"/>
              <a:t> Using the peak systolic velocity of the MCA, almost all fetuses with moderate to severe anemia can be identified</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38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Ultrasound assessment of the fetus is also helpful in detecting severe signs of hemolysis that have resulted in profound fetal anemia</a:t>
            </a:r>
          </a:p>
          <a:p>
            <a:endParaRPr lang="en-US" dirty="0" smtClean="0"/>
          </a:p>
          <a:p>
            <a:r>
              <a:rPr lang="en-US" dirty="0" smtClean="0"/>
              <a:t>If the monitoring test indicates a risk of fetal anemia, or if hydrops is diagnosed, </a:t>
            </a:r>
            <a:r>
              <a:rPr lang="en-US" dirty="0" err="1" smtClean="0"/>
              <a:t>cordocentesis</a:t>
            </a:r>
            <a:r>
              <a:rPr lang="en-US" dirty="0" smtClean="0"/>
              <a:t> or </a:t>
            </a:r>
            <a:r>
              <a:rPr lang="en-US" b="1" dirty="0" smtClean="0"/>
              <a:t>percutaneous umbilical blood sampling (PUBS) is performed to directly measure the fetal </a:t>
            </a:r>
            <a:r>
              <a:rPr lang="en-US" b="1" dirty="0" err="1" smtClean="0"/>
              <a:t>Hct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20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Evaluation of a Pregnancy with a Positive </a:t>
            </a:r>
            <a:r>
              <a:rPr lang="en-US" b="1" dirty="0" err="1" smtClean="0"/>
              <a:t>MaternalAntibody</a:t>
            </a:r>
            <a:r>
              <a:rPr lang="en-US" b="1" dirty="0" smtClean="0"/>
              <a:t> Screen</a:t>
            </a:r>
            <a:br>
              <a:rPr lang="en-US" b="1" dirty="0" smtClean="0"/>
            </a:br>
            <a:endParaRPr lang="en-US" dirty="0"/>
          </a:p>
        </p:txBody>
      </p:sp>
      <p:sp>
        <p:nvSpPr>
          <p:cNvPr id="3" name="Content Placeholder 2"/>
          <p:cNvSpPr>
            <a:spLocks noGrp="1"/>
          </p:cNvSpPr>
          <p:nvPr>
            <p:ph idx="1"/>
          </p:nvPr>
        </p:nvSpPr>
        <p:spPr>
          <a:xfrm>
            <a:off x="457200" y="1295400"/>
            <a:ext cx="8229600" cy="5562600"/>
          </a:xfrm>
        </p:spPr>
        <p:txBody>
          <a:bodyPr>
            <a:normAutofit fontScale="85000" lnSpcReduction="20000"/>
          </a:bodyPr>
          <a:lstStyle/>
          <a:p>
            <a:pPr>
              <a:buNone/>
            </a:pPr>
            <a:r>
              <a:rPr lang="en-US" dirty="0" smtClean="0"/>
              <a:t>• Maternal antibody identification and antibody strength (titer)</a:t>
            </a:r>
          </a:p>
          <a:p>
            <a:pPr>
              <a:buNone/>
            </a:pPr>
            <a:r>
              <a:rPr lang="en-US" dirty="0" smtClean="0"/>
              <a:t>• Careful obstetric history for prior affected fetus</a:t>
            </a:r>
          </a:p>
          <a:p>
            <a:pPr>
              <a:buNone/>
            </a:pPr>
            <a:r>
              <a:rPr lang="en-US" dirty="0" smtClean="0"/>
              <a:t>• Paternal antigen testing, possible fetal DNA testing</a:t>
            </a:r>
          </a:p>
          <a:p>
            <a:pPr>
              <a:buNone/>
            </a:pPr>
            <a:r>
              <a:rPr lang="en-US" dirty="0" smtClean="0"/>
              <a:t>• Serial antibody titers, if first-sensitized pregnancy</a:t>
            </a:r>
          </a:p>
          <a:p>
            <a:pPr>
              <a:buNone/>
            </a:pPr>
            <a:r>
              <a:rPr lang="en-US" dirty="0" smtClean="0"/>
              <a:t>• Assessment of risk of fetal anemia if a critical titer is found or if there</a:t>
            </a:r>
          </a:p>
          <a:p>
            <a:pPr>
              <a:buNone/>
            </a:pPr>
            <a:r>
              <a:rPr lang="en-US" dirty="0" smtClean="0"/>
              <a:t>has been a prior affected child</a:t>
            </a:r>
          </a:p>
          <a:p>
            <a:pPr>
              <a:buNone/>
            </a:pPr>
            <a:r>
              <a:rPr lang="en-US" dirty="0" smtClean="0"/>
              <a:t>• Amniotic fluid </a:t>
            </a:r>
            <a:r>
              <a:rPr lang="en-US" dirty="0" err="1" smtClean="0"/>
              <a:t>bilirubin</a:t>
            </a:r>
            <a:r>
              <a:rPr lang="en-US" dirty="0" smtClean="0"/>
              <a:t> assessment (amniocentesis)</a:t>
            </a:r>
          </a:p>
          <a:p>
            <a:pPr>
              <a:buNone/>
            </a:pPr>
            <a:r>
              <a:rPr lang="en-US" dirty="0" smtClean="0"/>
              <a:t>• Middle cerebral artery Doppler (currently recommended since noninvasive)</a:t>
            </a:r>
          </a:p>
          <a:p>
            <a:pPr>
              <a:buNone/>
            </a:pPr>
            <a:r>
              <a:rPr lang="en-US" dirty="0" smtClean="0"/>
              <a:t>• Ultrasound, antenatal surveillance</a:t>
            </a:r>
          </a:p>
          <a:p>
            <a:pPr>
              <a:buNone/>
            </a:pPr>
            <a:r>
              <a:rPr lang="en-US" dirty="0" smtClean="0"/>
              <a:t>• </a:t>
            </a:r>
            <a:r>
              <a:rPr lang="en-US" dirty="0" err="1" smtClean="0"/>
              <a:t>Cordocentesis</a:t>
            </a:r>
            <a:r>
              <a:rPr lang="en-US" dirty="0" smtClean="0"/>
              <a:t>/percutaneous umbilical blood sampling if monitoring test is abnormal</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par>
                          <p:cTn id="37" fill="hold">
                            <p:stCondLst>
                              <p:cond delay="0"/>
                            </p:stCondLst>
                            <p:childTnLst>
                              <p:par>
                                <p:cTn id="38" presetID="1" presetClass="mediacall" presetSubtype="0" fill="hold" nodeType="afterEffect">
                                  <p:stCondLst>
                                    <p:cond delay="0"/>
                                  </p:stCondLst>
                                  <p:childTnLst>
                                    <p:cmd type="call" cmd="playFrom(0.0)">
                                      <p:cBhvr>
                                        <p:cTn id="39" dur="157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Management</a:t>
            </a:r>
            <a:endParaRPr lang="en-US" dirty="0"/>
          </a:p>
        </p:txBody>
      </p:sp>
      <p:sp>
        <p:nvSpPr>
          <p:cNvPr id="3" name="Content Placeholder 2"/>
          <p:cNvSpPr>
            <a:spLocks noGrp="1"/>
          </p:cNvSpPr>
          <p:nvPr>
            <p:ph idx="1"/>
          </p:nvPr>
        </p:nvSpPr>
        <p:spPr>
          <a:xfrm>
            <a:off x="304800" y="1295400"/>
            <a:ext cx="8229600" cy="5318125"/>
          </a:xfrm>
        </p:spPr>
        <p:txBody>
          <a:bodyPr>
            <a:normAutofit fontScale="70000" lnSpcReduction="20000"/>
          </a:bodyPr>
          <a:lstStyle/>
          <a:p>
            <a:r>
              <a:rPr lang="en-US" dirty="0" smtClean="0"/>
              <a:t>Direct transfusion under ultrasound guidance into the umbilical vein is preferred technique</a:t>
            </a:r>
          </a:p>
          <a:p>
            <a:endParaRPr lang="en-US" dirty="0" smtClean="0"/>
          </a:p>
          <a:p>
            <a:r>
              <a:rPr lang="en-US" dirty="0" smtClean="0"/>
              <a:t>Because the transfused cells are antigen negative, they are not subject to hemolysis by the maternal antibody and the predicted lifespan of the RBC  is the only determinant of how long they persist in the fetal circulation</a:t>
            </a:r>
          </a:p>
          <a:p>
            <a:pPr marL="0" indent="0">
              <a:buNone/>
            </a:pPr>
            <a:endParaRPr lang="en-US" dirty="0" smtClean="0"/>
          </a:p>
          <a:p>
            <a:r>
              <a:rPr lang="en-US" dirty="0" smtClean="0"/>
              <a:t>The timing and need for further transfusions based either on the severity of the disease or on MCA Doppler</a:t>
            </a:r>
          </a:p>
          <a:p>
            <a:endParaRPr lang="en-US" dirty="0"/>
          </a:p>
          <a:p>
            <a:r>
              <a:rPr lang="en-US" dirty="0" smtClean="0"/>
              <a:t> After two to three transfusions, most of the circulating RBCs in a fetus are transfused cells, because the hematopoietic system in the fetus has been suppressed</a:t>
            </a:r>
          </a:p>
          <a:p>
            <a:endParaRPr lang="en-US" dirty="0"/>
          </a:p>
          <a:p>
            <a:r>
              <a:rPr lang="en-US" dirty="0"/>
              <a:t>Intrauterine transfusions, steroid administration to promote fetal</a:t>
            </a:r>
          </a:p>
          <a:p>
            <a:pPr>
              <a:buNone/>
            </a:pPr>
            <a:r>
              <a:rPr lang="en-US" dirty="0" smtClean="0"/>
              <a:t>     pulmonary </a:t>
            </a:r>
            <a:r>
              <a:rPr lang="en-US" dirty="0"/>
              <a:t>maturity, and early delivery may be required</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74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Anti-D immunoglobulin is effective only for the D antigen of the </a:t>
            </a:r>
            <a:r>
              <a:rPr lang="en-US" dirty="0" err="1" smtClean="0"/>
              <a:t>Rh</a:t>
            </a:r>
            <a:r>
              <a:rPr lang="en-US" dirty="0" smtClean="0"/>
              <a:t> system</a:t>
            </a:r>
          </a:p>
          <a:p>
            <a:endParaRPr lang="en-US" dirty="0" smtClean="0"/>
          </a:p>
          <a:p>
            <a:r>
              <a:rPr lang="en-US" dirty="0" smtClean="0"/>
              <a:t> It is not effective in preventing sensitization to other </a:t>
            </a:r>
            <a:r>
              <a:rPr lang="en-US" dirty="0" err="1" smtClean="0"/>
              <a:t>Rh</a:t>
            </a:r>
            <a:r>
              <a:rPr lang="en-US" dirty="0" smtClean="0"/>
              <a:t> antigens or any other RBC antigens</a:t>
            </a:r>
          </a:p>
          <a:p>
            <a:endParaRPr lang="en-US" dirty="0" smtClean="0"/>
          </a:p>
          <a:p>
            <a:r>
              <a:rPr lang="en-US" dirty="0" smtClean="0"/>
              <a:t>For this reason, it is standard practice to administer a 300-μg dose of anti-D immunoglobulin to all </a:t>
            </a:r>
            <a:r>
              <a:rPr lang="en-US" dirty="0" err="1" smtClean="0"/>
              <a:t>Rh</a:t>
            </a:r>
            <a:r>
              <a:rPr lang="en-US" dirty="0" smtClean="0"/>
              <a:t> D-negative women at about 28 weeks of gestation, unless it is absolutely certain that the father is </a:t>
            </a:r>
            <a:r>
              <a:rPr lang="en-US" dirty="0" err="1" smtClean="0"/>
              <a:t>Rh</a:t>
            </a:r>
            <a:r>
              <a:rPr lang="en-US" dirty="0" smtClean="0"/>
              <a:t> D-negative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70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Because even a minute amount of fetal RBCs can result in sensitization to the Rh D antigen, in any circumstance when a fetal–maternal hemorrhage can occur: </a:t>
            </a:r>
            <a:endParaRPr lang="en-US" dirty="0"/>
          </a:p>
          <a:p>
            <a:endParaRPr lang="en-US" dirty="0" smtClean="0"/>
          </a:p>
          <a:p>
            <a:r>
              <a:rPr lang="en-US" dirty="0" smtClean="0"/>
              <a:t>prophylactic dose of 300 </a:t>
            </a:r>
            <a:r>
              <a:rPr lang="en-US" dirty="0" err="1" smtClean="0"/>
              <a:t>μg</a:t>
            </a:r>
            <a:r>
              <a:rPr lang="en-US" dirty="0" smtClean="0"/>
              <a:t> of anti-D immunoglobulin should be administered</a:t>
            </a:r>
          </a:p>
          <a:p>
            <a:endParaRPr lang="en-US" dirty="0"/>
          </a:p>
          <a:p>
            <a:r>
              <a:rPr lang="en-US" dirty="0" smtClean="0"/>
              <a:t>Each dose of anti-D immunoglobulin provides protection against sensitization for up to 30 mL of fetal blood or 15 mL of fetal RBCs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59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0"/>
            <a:ext cx="8229600" cy="5257800"/>
          </a:xfrm>
        </p:spPr>
        <p:txBody>
          <a:bodyPr>
            <a:normAutofit fontScale="70000" lnSpcReduction="20000"/>
          </a:bodyPr>
          <a:lstStyle/>
          <a:p>
            <a:r>
              <a:rPr lang="en-US" dirty="0" smtClean="0"/>
              <a:t>In trauma or bleeding during pregnancy in which there is a potential for more than a 30-mL fetal–maternal transfusion:</a:t>
            </a:r>
          </a:p>
          <a:p>
            <a:endParaRPr lang="en-US" dirty="0"/>
          </a:p>
          <a:p>
            <a:r>
              <a:rPr lang="en-US" dirty="0" smtClean="0"/>
              <a:t> fetal–maternal hemorrhage can be assessed using the </a:t>
            </a:r>
            <a:r>
              <a:rPr lang="en-US" b="1" dirty="0" err="1" smtClean="0"/>
              <a:t>Kleihauer-Betke</a:t>
            </a:r>
            <a:r>
              <a:rPr lang="en-US" b="1" dirty="0"/>
              <a:t> </a:t>
            </a:r>
            <a:r>
              <a:rPr lang="en-US" b="1" dirty="0" smtClean="0"/>
              <a:t>Test</a:t>
            </a:r>
            <a:endParaRPr lang="en-US" b="1" i="1" dirty="0"/>
          </a:p>
          <a:p>
            <a:endParaRPr lang="en-US" b="1" i="1" dirty="0" smtClean="0"/>
          </a:p>
          <a:p>
            <a:r>
              <a:rPr lang="en-US" dirty="0" smtClean="0"/>
              <a:t>This test identifies fetal erythrocytes in the maternal circulation  volume of fetal–maternal hemorrhage can be estimated</a:t>
            </a:r>
          </a:p>
          <a:p>
            <a:endParaRPr lang="en-US" dirty="0"/>
          </a:p>
          <a:p>
            <a:r>
              <a:rPr lang="en-US" dirty="0" smtClean="0"/>
              <a:t> Based on this estimation, the appropriate dose of Rh immunoglobulin </a:t>
            </a:r>
            <a:r>
              <a:rPr lang="en-US" dirty="0" err="1" smtClean="0"/>
              <a:t>Determin</a:t>
            </a:r>
            <a:endParaRPr lang="en-US" dirty="0" smtClean="0"/>
          </a:p>
          <a:p>
            <a:pPr marL="0" indent="0">
              <a:buNone/>
            </a:pPr>
            <a:endParaRPr lang="en-US" dirty="0"/>
          </a:p>
          <a:p>
            <a:r>
              <a:rPr lang="en-US" dirty="0" smtClean="0"/>
              <a:t> An </a:t>
            </a:r>
            <a:r>
              <a:rPr lang="en-US" b="1" dirty="0" smtClean="0"/>
              <a:t>indirect Coombs test can also be used to determine if the </a:t>
            </a:r>
            <a:r>
              <a:rPr lang="en-US" dirty="0" smtClean="0"/>
              <a:t>patient has received sufficient antibody: A positive test indicates that she has received an adequate dose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p:cTn id="21" dur="101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Anemia</a:t>
            </a:r>
            <a:br>
              <a:rPr lang="en-US" b="1" dirty="0" smtClean="0"/>
            </a:br>
            <a:endParaRPr lang="en-US" dirty="0"/>
          </a:p>
        </p:txBody>
      </p:sp>
      <p:sp>
        <p:nvSpPr>
          <p:cNvPr id="3" name="Content Placeholder 2"/>
          <p:cNvSpPr>
            <a:spLocks noGrp="1"/>
          </p:cNvSpPr>
          <p:nvPr>
            <p:ph idx="1"/>
          </p:nvPr>
        </p:nvSpPr>
        <p:spPr>
          <a:xfrm>
            <a:off x="457200" y="1066800"/>
            <a:ext cx="8229600" cy="5059363"/>
          </a:xfrm>
        </p:spPr>
        <p:txBody>
          <a:bodyPr>
            <a:normAutofit fontScale="92500" lnSpcReduction="10000"/>
          </a:bodyPr>
          <a:lstStyle/>
          <a:p>
            <a:r>
              <a:rPr lang="en-US" dirty="0" smtClean="0"/>
              <a:t>The </a:t>
            </a:r>
            <a:r>
              <a:rPr lang="en-US" dirty="0"/>
              <a:t>plasma and cellular composition of blood changes significantly </a:t>
            </a:r>
            <a:r>
              <a:rPr lang="en-US" dirty="0" smtClean="0"/>
              <a:t>during pregnancy: expansion </a:t>
            </a:r>
            <a:r>
              <a:rPr lang="en-US" dirty="0"/>
              <a:t>of plasma volume proportionally </a:t>
            </a:r>
            <a:r>
              <a:rPr lang="en-US" dirty="0" smtClean="0"/>
              <a:t>greater than RBC mass</a:t>
            </a:r>
          </a:p>
          <a:p>
            <a:endParaRPr lang="en-US" dirty="0"/>
          </a:p>
          <a:p>
            <a:r>
              <a:rPr lang="en-US" dirty="0" smtClean="0"/>
              <a:t> </a:t>
            </a:r>
            <a:r>
              <a:rPr lang="en-US" dirty="0"/>
              <a:t>On </a:t>
            </a:r>
            <a:r>
              <a:rPr lang="en-US" dirty="0" smtClean="0"/>
              <a:t>average:1,000 </a:t>
            </a:r>
            <a:r>
              <a:rPr lang="en-US" dirty="0" err="1" smtClean="0"/>
              <a:t>mL</a:t>
            </a:r>
            <a:r>
              <a:rPr lang="en-US" dirty="0" smtClean="0"/>
              <a:t> </a:t>
            </a:r>
            <a:r>
              <a:rPr lang="en-US" dirty="0"/>
              <a:t>increase in plasma volume and </a:t>
            </a:r>
            <a:r>
              <a:rPr lang="en-US" dirty="0" smtClean="0"/>
              <a:t>300 </a:t>
            </a:r>
            <a:r>
              <a:rPr lang="en-US" dirty="0" err="1"/>
              <a:t>mL</a:t>
            </a:r>
            <a:r>
              <a:rPr lang="en-US" dirty="0"/>
              <a:t> increase in RBC volume </a:t>
            </a:r>
            <a:r>
              <a:rPr lang="en-US" dirty="0" smtClean="0"/>
              <a:t>(3:1 </a:t>
            </a:r>
            <a:r>
              <a:rPr lang="en-US" dirty="0"/>
              <a:t>ratio</a:t>
            </a:r>
            <a:r>
              <a:rPr lang="en-US" dirty="0" smtClean="0"/>
              <a:t>)</a:t>
            </a:r>
          </a:p>
          <a:p>
            <a:endParaRPr lang="en-US" dirty="0" smtClean="0"/>
          </a:p>
          <a:p>
            <a:r>
              <a:rPr lang="en-US" dirty="0" smtClean="0"/>
              <a:t>So </a:t>
            </a:r>
            <a:r>
              <a:rPr lang="en-US" dirty="0" err="1" smtClean="0"/>
              <a:t>hematocrit</a:t>
            </a:r>
            <a:r>
              <a:rPr lang="en-US" dirty="0" smtClean="0"/>
              <a:t> </a:t>
            </a:r>
            <a:r>
              <a:rPr lang="en-US" dirty="0"/>
              <a:t>(</a:t>
            </a:r>
            <a:r>
              <a:rPr lang="en-US" dirty="0" err="1"/>
              <a:t>Hct</a:t>
            </a:r>
            <a:r>
              <a:rPr lang="en-US" dirty="0"/>
              <a:t>) </a:t>
            </a:r>
            <a:r>
              <a:rPr lang="en-US" dirty="0" smtClean="0"/>
              <a:t>“</a:t>
            </a:r>
            <a:r>
              <a:rPr lang="en-US" dirty="0"/>
              <a:t>physiologic” </a:t>
            </a:r>
            <a:r>
              <a:rPr lang="en-US" dirty="0" smtClean="0"/>
              <a:t>decrease during </a:t>
            </a:r>
            <a:r>
              <a:rPr lang="en-US" dirty="0"/>
              <a:t>pregnancy; </a:t>
            </a:r>
            <a:r>
              <a:rPr lang="en-US" dirty="0" err="1" smtClean="0"/>
              <a:t>therefore:this</a:t>
            </a:r>
            <a:r>
              <a:rPr lang="en-US" dirty="0" smtClean="0"/>
              <a:t> </a:t>
            </a:r>
            <a:r>
              <a:rPr lang="en-US" dirty="0"/>
              <a:t>decrease is often not actually an </a:t>
            </a:r>
            <a:r>
              <a:rPr lang="en-US" dirty="0" smtClean="0"/>
              <a:t>anemia but </a:t>
            </a:r>
            <a:r>
              <a:rPr lang="en-US" dirty="0"/>
              <a:t>a </a:t>
            </a:r>
            <a:r>
              <a:rPr lang="en-US" dirty="0" err="1"/>
              <a:t>dilutional</a:t>
            </a:r>
            <a:r>
              <a:rPr lang="en-US" dirty="0"/>
              <a:t> effect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43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Management of </a:t>
            </a:r>
            <a:r>
              <a:rPr lang="en-US" b="1" dirty="0" err="1" smtClean="0"/>
              <a:t>Isoimmunization</a:t>
            </a:r>
            <a:r>
              <a:rPr lang="en-US" b="1" dirty="0" smtClean="0"/>
              <a:t> to Other Red Cell Antigens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Although the routine use of Rh immunoglobulin has decreased </a:t>
            </a:r>
            <a:r>
              <a:rPr lang="en-US" dirty="0" err="1" smtClean="0"/>
              <a:t>isoimmunization</a:t>
            </a:r>
            <a:r>
              <a:rPr lang="en-US" dirty="0" smtClean="0"/>
              <a:t> due to the D antigen, </a:t>
            </a:r>
            <a:r>
              <a:rPr lang="en-US" dirty="0" err="1" smtClean="0"/>
              <a:t>isoimmunization</a:t>
            </a:r>
            <a:r>
              <a:rPr lang="en-US" dirty="0" smtClean="0"/>
              <a:t> due to other blood group antigens has proportionally increased</a:t>
            </a:r>
          </a:p>
          <a:p>
            <a:endParaRPr lang="en-US" dirty="0"/>
          </a:p>
          <a:p>
            <a:r>
              <a:rPr lang="en-US" dirty="0" smtClean="0"/>
              <a:t> The frequency of these antibodies varies depending on the frequency of the antigen in the general population and in various ethnic groups</a:t>
            </a:r>
          </a:p>
          <a:p>
            <a:endParaRPr lang="en-US" dirty="0"/>
          </a:p>
          <a:p>
            <a:r>
              <a:rPr lang="en-US" dirty="0" smtClean="0"/>
              <a:t> In addition, the likelihood that these antibodies will result in significant fetal hemolytic disease </a:t>
            </a:r>
            <a:r>
              <a:rPr lang="en-US" dirty="0" err="1" smtClean="0"/>
              <a:t>dependson</a:t>
            </a:r>
            <a:r>
              <a:rPr lang="en-US" dirty="0" smtClean="0"/>
              <a:t> several factors, including the size of the sensitizing antigenic </a:t>
            </a:r>
            <a:r>
              <a:rPr lang="en-US" dirty="0" err="1" smtClean="0"/>
              <a:t>stimulus,the</a:t>
            </a:r>
            <a:r>
              <a:rPr lang="en-US" dirty="0" smtClean="0"/>
              <a:t> relative potency of the antigen, and the isoform (IgG or IgM) of antibody response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50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Kell</a:t>
            </a:r>
            <a:r>
              <a:rPr lang="en-US" b="1" dirty="0" smtClean="0"/>
              <a:t> Antigen</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important cause of hemolytic disease of the fetus not associated with the D antigen is </a:t>
            </a:r>
            <a:r>
              <a:rPr lang="en-US" dirty="0" err="1" smtClean="0"/>
              <a:t>isoimmunization</a:t>
            </a:r>
            <a:r>
              <a:rPr lang="en-US" dirty="0" smtClean="0"/>
              <a:t> to the </a:t>
            </a:r>
            <a:r>
              <a:rPr lang="en-US" b="1" dirty="0" err="1" smtClean="0"/>
              <a:t>Kell</a:t>
            </a:r>
            <a:r>
              <a:rPr lang="en-US" b="1" dirty="0" smtClean="0"/>
              <a:t> antigen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9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ABO Hemolytic Disease</a:t>
            </a:r>
            <a:br>
              <a:rPr lang="en-US" b="1" dirty="0"/>
            </a:b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ABO hemolytic disease, due to maternal–fetal incompatibility for the </a:t>
            </a:r>
            <a:r>
              <a:rPr lang="en-US" dirty="0" smtClean="0"/>
              <a:t>major blood group antigens, can occur</a:t>
            </a:r>
          </a:p>
          <a:p>
            <a:endParaRPr lang="en-US" dirty="0"/>
          </a:p>
          <a:p>
            <a:r>
              <a:rPr lang="en-US" dirty="0" smtClean="0"/>
              <a:t> It is usually associated with mild fetal and newborn hyperbilirubinemia</a:t>
            </a:r>
          </a:p>
          <a:p>
            <a:endParaRPr lang="en-US" dirty="0"/>
          </a:p>
          <a:p>
            <a:r>
              <a:rPr lang="en-US" dirty="0" smtClean="0"/>
              <a:t>Typically, it is not associated with severe fetal disease:</a:t>
            </a:r>
          </a:p>
          <a:p>
            <a:pPr>
              <a:buFont typeface="Wingdings" panose="05000000000000000000" pitchFamily="2" charset="2"/>
              <a:buChar char="Ø"/>
            </a:pPr>
            <a:r>
              <a:rPr lang="en-US" dirty="0" smtClean="0"/>
              <a:t> because there are fewer A and B antigenic sites </a:t>
            </a:r>
            <a:r>
              <a:rPr lang="en-US" dirty="0" err="1" smtClean="0"/>
              <a:t>onfetal</a:t>
            </a:r>
            <a:r>
              <a:rPr lang="en-US" dirty="0" smtClean="0"/>
              <a:t> RBCs than on adult blood cells</a:t>
            </a:r>
          </a:p>
          <a:p>
            <a:pPr>
              <a:buFont typeface="Wingdings" panose="05000000000000000000" pitchFamily="2" charset="2"/>
              <a:buChar char="Ø"/>
            </a:pPr>
            <a:r>
              <a:rPr lang="en-US" dirty="0" smtClean="0"/>
              <a:t> In addition, much of the anti-A and anti-B antibody produced is of the IgM isoform that does not cross the placenta to any extent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87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229600" cy="1143000"/>
          </a:xfrm>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defines </a:t>
            </a:r>
            <a:r>
              <a:rPr lang="en-US" dirty="0"/>
              <a:t>anemia </a:t>
            </a:r>
            <a:r>
              <a:rPr lang="en-US" dirty="0" err="1" smtClean="0"/>
              <a:t>Hb</a:t>
            </a:r>
            <a:r>
              <a:rPr lang="en-US" dirty="0" smtClean="0"/>
              <a:t> </a:t>
            </a:r>
            <a:r>
              <a:rPr lang="en-US" dirty="0"/>
              <a:t>or </a:t>
            </a:r>
            <a:r>
              <a:rPr lang="en-US" dirty="0" err="1"/>
              <a:t>Hct</a:t>
            </a:r>
            <a:r>
              <a:rPr lang="en-US" dirty="0"/>
              <a:t> value that is </a:t>
            </a:r>
            <a:r>
              <a:rPr lang="en-US" dirty="0" smtClean="0"/>
              <a:t>less than </a:t>
            </a:r>
            <a:r>
              <a:rPr lang="en-US" dirty="0"/>
              <a:t>the </a:t>
            </a:r>
            <a:r>
              <a:rPr lang="en-US" dirty="0" smtClean="0"/>
              <a:t>5 percentile </a:t>
            </a:r>
            <a:r>
              <a:rPr lang="en-US" dirty="0"/>
              <a:t>for a healthy reference population based on </a:t>
            </a:r>
            <a:r>
              <a:rPr lang="en-US" dirty="0" smtClean="0"/>
              <a:t>the stage </a:t>
            </a:r>
            <a:r>
              <a:rPr lang="en-US" dirty="0"/>
              <a:t>of </a:t>
            </a:r>
            <a:r>
              <a:rPr lang="en-US" dirty="0" smtClean="0"/>
              <a:t>pregnancy</a:t>
            </a:r>
          </a:p>
          <a:p>
            <a:endParaRPr lang="en-US" dirty="0"/>
          </a:p>
          <a:p>
            <a:pPr>
              <a:buFont typeface="Wingdings" pitchFamily="2" charset="2"/>
              <a:buChar char="ü"/>
            </a:pPr>
            <a:r>
              <a:rPr lang="en-US" dirty="0" err="1" smtClean="0"/>
              <a:t>Hb</a:t>
            </a:r>
            <a:r>
              <a:rPr lang="en-US" dirty="0" smtClean="0"/>
              <a:t> </a:t>
            </a:r>
            <a:r>
              <a:rPr lang="en-US" dirty="0"/>
              <a:t>(g/dl) and </a:t>
            </a:r>
            <a:r>
              <a:rPr lang="en-US" dirty="0" err="1"/>
              <a:t>Hct</a:t>
            </a:r>
            <a:r>
              <a:rPr lang="en-US" dirty="0"/>
              <a:t> (%) levels are below 11 g/dl </a:t>
            </a:r>
            <a:r>
              <a:rPr lang="en-US" dirty="0" smtClean="0"/>
              <a:t>and 33%, </a:t>
            </a:r>
            <a:r>
              <a:rPr lang="en-US" dirty="0"/>
              <a:t>in </a:t>
            </a:r>
            <a:r>
              <a:rPr lang="en-US" dirty="0" smtClean="0"/>
              <a:t>1,3 trimester</a:t>
            </a:r>
          </a:p>
          <a:p>
            <a:pPr>
              <a:buFont typeface="Wingdings" pitchFamily="2" charset="2"/>
              <a:buChar char="ü"/>
            </a:pPr>
            <a:r>
              <a:rPr lang="en-US" dirty="0" smtClean="0"/>
              <a:t> </a:t>
            </a:r>
            <a:r>
              <a:rPr lang="en-US" dirty="0"/>
              <a:t>10.5 g/dl and 32% in the </a:t>
            </a:r>
            <a:r>
              <a:rPr lang="en-US" dirty="0" smtClean="0"/>
              <a:t>second trimester</a:t>
            </a:r>
          </a:p>
          <a:p>
            <a:pPr>
              <a:buFont typeface="Wingdings" pitchFamily="2" charset="2"/>
              <a:buChar char="ü"/>
            </a:pPr>
            <a:endParaRPr lang="en-US" dirty="0"/>
          </a:p>
          <a:p>
            <a:r>
              <a:rPr lang="en-US" dirty="0" smtClean="0"/>
              <a:t>In </a:t>
            </a:r>
            <a:r>
              <a:rPr lang="en-US" dirty="0"/>
              <a:t>practice, anemia </a:t>
            </a:r>
            <a:r>
              <a:rPr lang="en-US" dirty="0" smtClean="0"/>
              <a:t>in pregnancy </a:t>
            </a:r>
            <a:r>
              <a:rPr lang="en-US" dirty="0"/>
              <a:t>is generally defined as an </a:t>
            </a:r>
            <a:r>
              <a:rPr lang="en-US" dirty="0" err="1"/>
              <a:t>Hct</a:t>
            </a:r>
            <a:r>
              <a:rPr lang="en-US" dirty="0"/>
              <a:t> less than 30% or a </a:t>
            </a:r>
            <a:r>
              <a:rPr lang="en-US" dirty="0" smtClean="0"/>
              <a:t>hemoglobin (</a:t>
            </a:r>
            <a:r>
              <a:rPr lang="en-US" dirty="0" err="1" smtClean="0"/>
              <a:t>Hb</a:t>
            </a:r>
            <a:r>
              <a:rPr lang="en-US" dirty="0"/>
              <a:t>) of less than 10 g/</a:t>
            </a:r>
            <a:r>
              <a:rPr lang="en-US" dirty="0" err="1"/>
              <a:t>dL</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200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58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71600"/>
            <a:ext cx="8229600" cy="5486400"/>
          </a:xfrm>
        </p:spPr>
        <p:txBody>
          <a:bodyPr>
            <a:normAutofit fontScale="92500" lnSpcReduction="10000"/>
          </a:bodyPr>
          <a:lstStyle/>
          <a:p>
            <a:r>
              <a:rPr lang="en-US" dirty="0" smtClean="0"/>
              <a:t>Direct </a:t>
            </a:r>
            <a:r>
              <a:rPr lang="en-US" dirty="0"/>
              <a:t>fetal consequences of anemia are minimal, although </a:t>
            </a:r>
            <a:r>
              <a:rPr lang="en-US" dirty="0" smtClean="0"/>
              <a:t>infants born </a:t>
            </a:r>
            <a:r>
              <a:rPr lang="en-US" dirty="0"/>
              <a:t>to mothers with iron deficiency may have diminished iron stores </a:t>
            </a:r>
          </a:p>
          <a:p>
            <a:endParaRPr lang="en-US" dirty="0" smtClean="0"/>
          </a:p>
          <a:p>
            <a:r>
              <a:rPr lang="en-US" dirty="0" smtClean="0"/>
              <a:t>The </a:t>
            </a:r>
            <a:r>
              <a:rPr lang="en-US" dirty="0"/>
              <a:t>maternal consequences of anemia are those associated </a:t>
            </a:r>
            <a:r>
              <a:rPr lang="en-US" dirty="0" smtClean="0"/>
              <a:t>with any </a:t>
            </a:r>
            <a:r>
              <a:rPr lang="en-US" dirty="0"/>
              <a:t>adult </a:t>
            </a:r>
            <a:r>
              <a:rPr lang="en-US" dirty="0" smtClean="0"/>
              <a:t>anemia</a:t>
            </a:r>
          </a:p>
          <a:p>
            <a:endParaRPr lang="en-US" dirty="0"/>
          </a:p>
          <a:p>
            <a:r>
              <a:rPr lang="en-US" dirty="0" smtClean="0"/>
              <a:t>If </a:t>
            </a:r>
            <a:r>
              <a:rPr lang="en-US" dirty="0"/>
              <a:t>anemia is corrected, the woman with an </a:t>
            </a:r>
            <a:r>
              <a:rPr lang="en-US" dirty="0" smtClean="0"/>
              <a:t>adequate RBC </a:t>
            </a:r>
            <a:r>
              <a:rPr lang="en-US" dirty="0"/>
              <a:t>mass enters labor and delivery better able to respond to </a:t>
            </a:r>
            <a:r>
              <a:rPr lang="en-US" dirty="0" smtClean="0"/>
              <a:t>acute </a:t>
            </a:r>
            <a:r>
              <a:rPr lang="en-US" dirty="0" err="1" smtClean="0"/>
              <a:t>peripartum</a:t>
            </a:r>
            <a:r>
              <a:rPr lang="en-US" dirty="0" smtClean="0"/>
              <a:t> </a:t>
            </a:r>
            <a:r>
              <a:rPr lang="en-US" dirty="0"/>
              <a:t>blood loss and to avoid the risks of blood or </a:t>
            </a:r>
            <a:r>
              <a:rPr lang="en-US" dirty="0" smtClean="0"/>
              <a:t>blood transfusion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80428" fill="hold"/>
                                        <p:tgtEl>
                                          <p:spTgt spid="4"/>
                                        </p:tgtEl>
                                      </p:cBhvr>
                                    </p:cmd>
                                  </p:childTnLst>
                                </p:cTn>
                              </p:par>
                              <p:par>
                                <p:cTn id="16" presetID="1" presetClass="entr" presetSubtype="0" fill="hold" grpId="0" nodeType="withEffect" nodePh="1">
                                  <p:stCondLst>
                                    <p:cond delay="0"/>
                                  </p:stCondLst>
                                  <p:endCondLst>
                                    <p:cond evt="begin" delay="0">
                                      <p:tn val="16"/>
                                    </p:cond>
                                  </p:end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Iron-deficiency anemia</a:t>
            </a:r>
            <a:endParaRPr lang="en-US" dirty="0"/>
          </a:p>
        </p:txBody>
      </p:sp>
      <p:sp>
        <p:nvSpPr>
          <p:cNvPr id="3" name="Content Placeholder 2"/>
          <p:cNvSpPr>
            <a:spLocks noGrp="1"/>
          </p:cNvSpPr>
          <p:nvPr>
            <p:ph idx="1"/>
          </p:nvPr>
        </p:nvSpPr>
        <p:spPr>
          <a:xfrm>
            <a:off x="457200" y="1524000"/>
            <a:ext cx="8229600" cy="4602163"/>
          </a:xfrm>
        </p:spPr>
        <p:txBody>
          <a:bodyPr>
            <a:normAutofit fontScale="85000" lnSpcReduction="20000"/>
          </a:bodyPr>
          <a:lstStyle/>
          <a:p>
            <a:r>
              <a:rPr lang="en-US" b="1" dirty="0"/>
              <a:t>Iron-deficiency anemia is </a:t>
            </a:r>
            <a:r>
              <a:rPr lang="en-US" b="1" dirty="0" smtClean="0"/>
              <a:t>the </a:t>
            </a:r>
            <a:r>
              <a:rPr lang="en-US" b="1" dirty="0"/>
              <a:t>most frequent type of anemia seen </a:t>
            </a:r>
            <a:r>
              <a:rPr lang="en-US" b="1" dirty="0" smtClean="0"/>
              <a:t>in Pregnancy </a:t>
            </a:r>
            <a:r>
              <a:rPr lang="en-US" dirty="0" smtClean="0"/>
              <a:t>more than 90% of cases</a:t>
            </a:r>
            <a:endParaRPr lang="en-US" b="1" dirty="0" smtClean="0"/>
          </a:p>
          <a:p>
            <a:endParaRPr lang="en-US" b="1" dirty="0"/>
          </a:p>
          <a:p>
            <a:r>
              <a:rPr lang="en-US" dirty="0" smtClean="0"/>
              <a:t>Standard diet </a:t>
            </a:r>
            <a:r>
              <a:rPr lang="en-US" dirty="0"/>
              <a:t>and the endogenous iron stores </a:t>
            </a:r>
            <a:r>
              <a:rPr lang="en-US" dirty="0" smtClean="0"/>
              <a:t>of are </a:t>
            </a:r>
            <a:r>
              <a:rPr lang="en-US" dirty="0"/>
              <a:t>not sufficient to provide for the increased </a:t>
            </a:r>
            <a:r>
              <a:rPr lang="en-US" dirty="0" smtClean="0"/>
              <a:t>iron requirements </a:t>
            </a:r>
            <a:r>
              <a:rPr lang="en-US" dirty="0"/>
              <a:t>of </a:t>
            </a:r>
            <a:r>
              <a:rPr lang="en-US" dirty="0" smtClean="0"/>
              <a:t>pregnancy</a:t>
            </a:r>
            <a:endParaRPr lang="en-US" dirty="0"/>
          </a:p>
          <a:p>
            <a:endParaRPr lang="en-US" dirty="0"/>
          </a:p>
          <a:p>
            <a:r>
              <a:rPr lang="en-US" dirty="0" smtClean="0"/>
              <a:t> </a:t>
            </a:r>
            <a:r>
              <a:rPr lang="en-US" dirty="0"/>
              <a:t>27 mg of iron supplementation </a:t>
            </a:r>
            <a:r>
              <a:rPr lang="en-US" dirty="0" smtClean="0"/>
              <a:t>daily </a:t>
            </a:r>
            <a:r>
              <a:rPr lang="en-US" dirty="0"/>
              <a:t>for pregnant </a:t>
            </a:r>
            <a:r>
              <a:rPr lang="en-US" dirty="0" smtClean="0"/>
              <a:t>women </a:t>
            </a:r>
          </a:p>
          <a:p>
            <a:endParaRPr lang="en-US" dirty="0" smtClean="0"/>
          </a:p>
          <a:p>
            <a:r>
              <a:rPr lang="en-US" dirty="0" smtClean="0"/>
              <a:t>All pregnant </a:t>
            </a:r>
            <a:r>
              <a:rPr lang="en-US" dirty="0"/>
              <a:t>women should be screened for iron-deficiency anemia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83"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104483"/>
                            </p:stCondLst>
                            <p:childTnLst>
                              <p:par>
                                <p:cTn id="10" presetID="1"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par>
                          <p:cTn id="12" fill="hold">
                            <p:stCondLst>
                              <p:cond delay="104483"/>
                            </p:stCondLst>
                            <p:childTnLst>
                              <p:par>
                                <p:cTn id="13" presetID="1"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104483"/>
                            </p:stCondLst>
                            <p:childTnLst>
                              <p:par>
                                <p:cTn id="16" presetID="1" presetClass="entr" presetSubtype="0" fill="hold" grpId="0"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par>
                          <p:cTn id="18" fill="hold">
                            <p:stCondLst>
                              <p:cond delay="104483"/>
                            </p:stCondLst>
                            <p:childTnLst>
                              <p:par>
                                <p:cTn id="19" presetID="1" presetClass="entr" presetSubtype="0" fill="hold" grpId="0" nodeType="after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a:t>Severe iron-deficiency anemia is characterized by small, </a:t>
            </a:r>
            <a:r>
              <a:rPr lang="en-US" dirty="0" smtClean="0"/>
              <a:t>pale Erythrocytes  </a:t>
            </a:r>
          </a:p>
          <a:p>
            <a:endParaRPr lang="en-US" dirty="0"/>
          </a:p>
          <a:p>
            <a:r>
              <a:rPr lang="en-US" dirty="0" smtClean="0"/>
              <a:t>Additional laboratory studies reserved for patients unresponsive to treatment of iron-deficiency</a:t>
            </a:r>
          </a:p>
          <a:p>
            <a:endParaRPr lang="en-US" dirty="0" smtClean="0"/>
          </a:p>
          <a:p>
            <a:r>
              <a:rPr lang="en-US" dirty="0" smtClean="0"/>
              <a:t>history </a:t>
            </a:r>
            <a:r>
              <a:rPr lang="en-US" dirty="0"/>
              <a:t>is obviously important, especially if </a:t>
            </a:r>
            <a:r>
              <a:rPr lang="en-US" b="1" dirty="0"/>
              <a:t>pica (consumption </a:t>
            </a:r>
            <a:r>
              <a:rPr lang="en-US" b="1" dirty="0" smtClean="0"/>
              <a:t>of </a:t>
            </a:r>
            <a:r>
              <a:rPr lang="en-US" b="1" dirty="0" err="1" smtClean="0"/>
              <a:t>nonnutrient</a:t>
            </a:r>
            <a:r>
              <a:rPr lang="en-US" b="1" dirty="0" smtClean="0"/>
              <a:t> </a:t>
            </a:r>
            <a:r>
              <a:rPr lang="en-US" b="1" dirty="0"/>
              <a:t>substances such as starch, ice, or dirt) </a:t>
            </a:r>
            <a:endParaRPr lang="en-US" dirty="0" smtClean="0"/>
          </a:p>
          <a:p>
            <a:pPr>
              <a:buFont typeface="Wingdings" pitchFamily="2" charset="2"/>
              <a:buChar char="ü"/>
            </a:pPr>
            <a:endParaRPr lang="en-US" dirty="0" smtClean="0"/>
          </a:p>
          <a:p>
            <a:pPr>
              <a:buFont typeface="Wingdings" pitchFamily="2" charset="2"/>
              <a:buChar char="ü"/>
            </a:pPr>
            <a:r>
              <a:rPr lang="en-US" dirty="0" smtClean="0"/>
              <a:t>Such dietary compulsions </a:t>
            </a:r>
            <a:r>
              <a:rPr lang="en-US" dirty="0"/>
              <a:t>may contribute to iron deficiency by decreasing the </a:t>
            </a:r>
            <a:r>
              <a:rPr lang="en-US" dirty="0" smtClean="0"/>
              <a:t>amount of </a:t>
            </a:r>
            <a:r>
              <a:rPr lang="en-US" dirty="0"/>
              <a:t>nutritious food and iron consumed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89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b="1" i="1" dirty="0" smtClean="0"/>
              <a:t>Treatment</a:t>
            </a:r>
            <a:br>
              <a:rPr lang="en-US" b="1" i="1" dirty="0" smtClean="0"/>
            </a:b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b="1" dirty="0" smtClean="0"/>
              <a:t>Treatment</a:t>
            </a:r>
            <a:r>
              <a:rPr lang="en-US" dirty="0" smtClean="0"/>
              <a:t> of iron-deficiency anemia generally requires an additional 60 to 180 mg of elemental iron per day, along with </a:t>
            </a:r>
            <a:r>
              <a:rPr lang="en-US" dirty="0" err="1" smtClean="0"/>
              <a:t>folate</a:t>
            </a:r>
            <a:r>
              <a:rPr lang="en-US" dirty="0" smtClean="0"/>
              <a:t> to maximize RBC production, in addition to the iron in the prenatal vitamin/mineral</a:t>
            </a:r>
          </a:p>
          <a:p>
            <a:endParaRPr lang="en-US" dirty="0" smtClean="0"/>
          </a:p>
          <a:p>
            <a:r>
              <a:rPr lang="en-US" dirty="0" smtClean="0"/>
              <a:t>Iron absorption is facilitated by or with vitamin C supplementation or ingestion between meals or at bedtime on an empty stomach</a:t>
            </a:r>
          </a:p>
          <a:p>
            <a:endParaRPr lang="en-US" dirty="0" smtClean="0"/>
          </a:p>
          <a:p>
            <a:r>
              <a:rPr lang="en-US" b="1" dirty="0" smtClean="0"/>
              <a:t>Response to therapy </a:t>
            </a:r>
            <a:r>
              <a:rPr lang="en-US" dirty="0" smtClean="0"/>
              <a:t>is first increase in </a:t>
            </a:r>
            <a:r>
              <a:rPr lang="en-US" dirty="0" err="1" smtClean="0"/>
              <a:t>retic</a:t>
            </a:r>
            <a:r>
              <a:rPr lang="en-US" dirty="0" smtClean="0"/>
              <a:t> count approximately 1 week after starting iron therapy</a:t>
            </a:r>
          </a:p>
          <a:p>
            <a:endParaRPr lang="en-US" dirty="0" smtClean="0"/>
          </a:p>
          <a:p>
            <a:r>
              <a:rPr lang="en-US" dirty="0" smtClean="0"/>
              <a:t>Because of plasma expansion in pregnancy, the </a:t>
            </a:r>
            <a:r>
              <a:rPr lang="en-US" dirty="0" err="1" smtClean="0"/>
              <a:t>Hct</a:t>
            </a:r>
            <a:r>
              <a:rPr lang="en-US" dirty="0" smtClean="0"/>
              <a:t> may not increase significantly but, rather, stabilizes or increases only slightly</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114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TotalTime>
  <Words>3067</Words>
  <Application>Microsoft Office PowerPoint</Application>
  <PresentationFormat>On-screen Show (4:3)</PresentationFormat>
  <Paragraphs>293</Paragraphs>
  <Slides>44</Slides>
  <Notes>0</Notes>
  <HiddenSlides>0</HiddenSlides>
  <MMClips>43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Office Theme</vt:lpstr>
      <vt:lpstr>به نام خدا</vt:lpstr>
      <vt:lpstr>Hematologic and Immunologic Complications in pregnancy</vt:lpstr>
      <vt:lpstr>HEMATOLOGIC DISEASE</vt:lpstr>
      <vt:lpstr>Anemia </vt:lpstr>
      <vt:lpstr>PowerPoint Presentation</vt:lpstr>
      <vt:lpstr>PowerPoint Presentation</vt:lpstr>
      <vt:lpstr>Iron-deficiency anemia</vt:lpstr>
      <vt:lpstr>PowerPoint Presentation</vt:lpstr>
      <vt:lpstr>Treatment </vt:lpstr>
      <vt:lpstr>Folate Deficiency </vt:lpstr>
      <vt:lpstr>Other Anemias</vt:lpstr>
      <vt:lpstr>The Hemoglobinopathies </vt:lpstr>
      <vt:lpstr>Thalassemias </vt:lpstr>
      <vt:lpstr>β-thalassemia</vt:lpstr>
      <vt:lpstr>Sickle Cell Disorders</vt:lpstr>
      <vt:lpstr>PowerPoint Presentation</vt:lpstr>
      <vt:lpstr>PowerPoint Presentation</vt:lpstr>
      <vt:lpstr>PowerPoint Presentation</vt:lpstr>
      <vt:lpstr>ALLOIMMUNIZATION</vt:lpstr>
      <vt:lpstr>Natural History</vt:lpstr>
      <vt:lpstr>PowerPoint Presentation</vt:lpstr>
      <vt:lpstr>PowerPoint Presentation</vt:lpstr>
      <vt:lpstr>PowerPoint Presentation</vt:lpstr>
      <vt:lpstr>Fetal Consequences </vt:lpstr>
      <vt:lpstr>PowerPoint Presentation</vt:lpstr>
      <vt:lpstr>PowerPoint Presentation</vt:lpstr>
      <vt:lpstr>PowerPoint Presentation</vt:lpstr>
      <vt:lpstr>Significance of Paternal Antigen Status</vt:lpstr>
      <vt:lpstr>Diagnosis </vt:lpstr>
      <vt:lpstr>PowerPoint Presentation</vt:lpstr>
      <vt:lpstr>Assessment</vt:lpstr>
      <vt:lpstr>Amniotic Fluid Assessment </vt:lpstr>
      <vt:lpstr>Ultrasound Assessment </vt:lpstr>
      <vt:lpstr>PowerPoint Presentation</vt:lpstr>
      <vt:lpstr>Evaluation of a Pregnancy with a Positive MaternalAntibody Screen </vt:lpstr>
      <vt:lpstr>Management</vt:lpstr>
      <vt:lpstr>Prevention</vt:lpstr>
      <vt:lpstr>PowerPoint Presentation</vt:lpstr>
      <vt:lpstr>PowerPoint Presentation</vt:lpstr>
      <vt:lpstr>Management of Isoimmunization to Other Red Cell Antigens </vt:lpstr>
      <vt:lpstr>Kell Antigen </vt:lpstr>
      <vt:lpstr>ABO Hemolytic Disease </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Hematologic and Immunologic Complications</dc:title>
  <dc:creator>a.shabani</dc:creator>
  <cp:lastModifiedBy>Admin</cp:lastModifiedBy>
  <cp:revision>74</cp:revision>
  <dcterms:created xsi:type="dcterms:W3CDTF">2020-04-23T10:09:42Z</dcterms:created>
  <dcterms:modified xsi:type="dcterms:W3CDTF">2020-05-09T19:28:19Z</dcterms:modified>
</cp:coreProperties>
</file>