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notesMasterIdLst>
    <p:notesMasterId r:id="rId35"/>
  </p:notesMasterIdLst>
  <p:sldIdLst>
    <p:sldId id="256" r:id="rId2"/>
    <p:sldId id="286" r:id="rId3"/>
    <p:sldId id="257" r:id="rId4"/>
    <p:sldId id="259" r:id="rId5"/>
    <p:sldId id="280" r:id="rId6"/>
    <p:sldId id="261" r:id="rId7"/>
    <p:sldId id="289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87" r:id="rId19"/>
    <p:sldId id="288" r:id="rId20"/>
    <p:sldId id="272" r:id="rId21"/>
    <p:sldId id="274" r:id="rId22"/>
    <p:sldId id="275" r:id="rId23"/>
    <p:sldId id="291" r:id="rId24"/>
    <p:sldId id="276" r:id="rId25"/>
    <p:sldId id="277" r:id="rId26"/>
    <p:sldId id="278" r:id="rId27"/>
    <p:sldId id="279" r:id="rId28"/>
    <p:sldId id="281" r:id="rId29"/>
    <p:sldId id="282" r:id="rId30"/>
    <p:sldId id="283" r:id="rId31"/>
    <p:sldId id="284" r:id="rId32"/>
    <p:sldId id="290" r:id="rId33"/>
    <p:sldId id="28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1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3C2B8-6B56-4792-B0CD-2D7092348C8B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B5425-5AB0-4129-A9EE-E6B0492DFA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3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89A67BF-DE91-4B58-833A-C0F37C76BFD7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4783-8182-464C-A4D8-061CB706305C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6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BCA4-C1D2-450E-9C28-ED561802C9E3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019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8A7-44F8-48E6-ADC0-CE9376DF9321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29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2538E-1EDD-409F-B57B-1C92FC6A63B5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25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DC00-4BCB-4FA4-9985-C6AB04128D78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61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0C43-0B7B-4E65-9D90-BB220CF638C1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411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789A-8A8C-4A2E-8FB1-F823AEAB5230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0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BBEE-291F-463F-BD98-336049E95799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A181-6DD7-42F6-A66B-700CF0971D9C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7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580-5F14-4592-A4E4-CC42FE6F40C3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3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2981-A55E-43B3-A1FA-C730A447C586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1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A26-5C53-450F-9880-17A360E23EEE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1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8024-8D49-4838-A0CC-7A54919F18E5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5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D8D6-0459-46F3-9732-5123A9083574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224A-111A-487E-9A59-F53A280C7D2D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69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308C-EC0C-43CD-9890-F0858EC7F68D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5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E59333-7E43-412D-9201-B91D18508327}" type="datetime1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C57069D-C47D-6449-BFB9-2776AFA28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4" y="1533236"/>
            <a:ext cx="7536872" cy="3834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AUDIO-2020-05-02-09-16-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Ovulation: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Regular, cyclic, predictable menses, with PMS (Dysmenorrhea ?)                  95% ovulation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886035" y="3168073"/>
            <a:ext cx="1209964" cy="397163"/>
          </a:xfrm>
          <a:prstGeom prst="rightArrow">
            <a:avLst/>
          </a:prstGeom>
          <a:solidFill>
            <a:srgbClr val="F9F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-2020-05-02-09-19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308" y="1202516"/>
            <a:ext cx="6964219" cy="466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AUDIO-2020-05-02-09-19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cases of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oligomenorrhea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amenorrhea: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BHCG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TFT (TSH)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Prolactin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Testosterone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DHEAS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FSH, LH, E2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AUDIO-2020-05-02-09-19-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Anatomical evaluation: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AUB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Pregnancy losses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genital surgeries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AUDIO-2020-05-02-09-19-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530" y="998523"/>
            <a:ext cx="6148873" cy="3246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52"/>
          <a:stretch/>
        </p:blipFill>
        <p:spPr>
          <a:xfrm>
            <a:off x="2752531" y="4142793"/>
            <a:ext cx="6139542" cy="1922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AUDIO-2020-05-02-09-20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3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ultrasound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3927" y="2493818"/>
            <a:ext cx="4507345" cy="3620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AUDIO-2020-05-02-09-20-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4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7401" y="2795799"/>
            <a:ext cx="3612000" cy="266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402" y="2795799"/>
            <a:ext cx="3720890" cy="266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292" y="2475344"/>
            <a:ext cx="3325090" cy="3493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3" name="AUDIO-2020-05-02-09-20-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Laparoscopy and Hysteroscopy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cases of abnormal HSG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diagnosis of adhesions and endometriosis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AUDIO-2020-05-02-09-20-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456" y="1126836"/>
            <a:ext cx="7435272" cy="4842164"/>
          </a:xfrm>
          <a:prstGeom prst="rect">
            <a:avLst/>
          </a:prstGeom>
        </p:spPr>
      </p:pic>
      <p:pic>
        <p:nvPicPr>
          <p:cNvPr id="4" name="AUDIO-2020-05-02-09-21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672" y="1024940"/>
            <a:ext cx="7823257" cy="4858624"/>
          </a:xfrm>
          <a:prstGeom prst="rect">
            <a:avLst/>
          </a:prstGeom>
        </p:spPr>
      </p:pic>
      <p:pic>
        <p:nvPicPr>
          <p:cNvPr id="4" name="AUDIO-2020-05-02-09-21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Infertility</a:t>
            </a:r>
            <a:endParaRPr lang="en-US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AUDIO-2020-05-02-09-16-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Semen analysis: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Seminal fluid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Motility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AUDIO-2020-05-02-09-21-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" r="831" b="2456"/>
          <a:stretch/>
        </p:blipFill>
        <p:spPr>
          <a:xfrm>
            <a:off x="2687782" y="1985818"/>
            <a:ext cx="6640945" cy="2567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3" name="AUDIO-2020-05-02-09-21-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23636"/>
            <a:ext cx="5532582" cy="511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AUDIO-2020-05-02-09-22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AUDIO-2020-05-02-09-22-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Causes of Male Infertility: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Hypothalamo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-pituitary (1-2 %)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Testicular (30%)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 testicular (20%)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(50%)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AUDIO-2020-05-02-09-22-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Azoospermia: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CFTR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chromosome microdeletions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Klinefelter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Chromosome inversions, translocations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AUDIO-2020-05-02-09-23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infertility: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male factor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ovulatory factor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tubouterine factor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AUDIO-2020-05-02-09-23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AUDIO-2020-05-02-09-23-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Induction ovulation (I O):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(Normal male + Normal Tubouterine)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Clomiphene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Letrozole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Gonadotropins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AUDIO-2020-05-02-09-23-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3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Intrauterine insemination (IUI)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(Mild male factor – Normal tubouterine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26327" y="2697018"/>
            <a:ext cx="5680364" cy="3271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AUDIO-2020-05-02-09-24-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45BCF-ABFD-F94D-81F5-D2E7C172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79989"/>
            <a:ext cx="9601196" cy="1303867"/>
          </a:xfrm>
        </p:spPr>
        <p:txBody>
          <a:bodyPr/>
          <a:lstStyle/>
          <a:p>
            <a:pPr algn="l"/>
            <a:r>
              <a:rPr lang="en-US" dirty="0">
                <a:latin typeface="Times New Roman" panose="020F050202020403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A82EA5-F606-4640-B4A6-49ED66D9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39" y="2630823"/>
            <a:ext cx="9601196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Describtion of  causes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approach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 issues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Ethical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AUDIO-2020-05-02-09-17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vitro fertilization (ART): IVF-ICSI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(Male factor-tubal occlusion-endometriosis-unexplained infertility-failed previous treatments)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AUDIO-2020-05-02-09-24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5" y="1607128"/>
            <a:ext cx="5430040" cy="399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95" y="1607128"/>
            <a:ext cx="5072820" cy="399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AUDIO-2020-05-02-09-24-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673" y="1496291"/>
            <a:ext cx="7647709" cy="4248727"/>
          </a:xfrm>
          <a:prstGeom prst="rect">
            <a:avLst/>
          </a:prstGeom>
        </p:spPr>
      </p:pic>
      <p:pic>
        <p:nvPicPr>
          <p:cNvPr id="5" name="AUDIO-2020-05-02-09-24-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Counselling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Couple interview and treatment is important, concerning ethical issues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AUDIO-2020-05-02-09-25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717A06-7E45-2B43-921C-AEB9C5B6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741987"/>
            <a:ext cx="9601196" cy="1303867"/>
          </a:xfrm>
        </p:spPr>
        <p:txBody>
          <a:bodyPr/>
          <a:lstStyle/>
          <a:p>
            <a:pPr algn="l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0FE6DF-8123-2944-AEAC-64C15203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350"/>
            <a:ext cx="9601196" cy="331893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1year unprotected, regular intercourse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Affect 15% of couples in USA.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Iran about 11-13% (1380 survey)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Fecundability: achieving pregnancy in one menstrual cycle.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Fecundity: achieving live birth in one mentrual cycle.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Earlier evaluation (after 6 months) when female &gt; 35years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AUDIO-2020-05-02-09-17-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85% of couples will have a child with appropriate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AUDIO-2020-05-02-09-17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 of successful conception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909" y="2565917"/>
            <a:ext cx="8695378" cy="3582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AUDIO-2020-05-02-09-18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46964"/>
          <a:stretch/>
        </p:blipFill>
        <p:spPr>
          <a:xfrm>
            <a:off x="2253673" y="712104"/>
            <a:ext cx="7416800" cy="5171460"/>
          </a:xfrm>
          <a:prstGeom prst="rect">
            <a:avLst/>
          </a:prstGeom>
        </p:spPr>
      </p:pic>
      <p:pic>
        <p:nvPicPr>
          <p:cNvPr id="4" name="AUDIO-2020-05-02-09-18-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Causes of Infertility: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Female factors (65%)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Male factors (20%)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or others (15%)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AUDIO-2020-05-02-09-18-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17356"/>
          </a:xfrm>
        </p:spPr>
        <p:txBody>
          <a:bodyPr/>
          <a:lstStyle/>
          <a:p>
            <a:r>
              <a:rPr lang="en-US" dirty="0" smtClean="0"/>
              <a:t>Evaluation of Infertility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6563" y="2496503"/>
            <a:ext cx="4778873" cy="3050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563" y="5547360"/>
            <a:ext cx="4778873" cy="625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AUDIO-2020-05-02-09-18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0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217</TotalTime>
  <Words>278</Words>
  <Application>Microsoft Office PowerPoint</Application>
  <PresentationFormat>Widescreen</PresentationFormat>
  <Paragraphs>102</Paragraphs>
  <Slides>33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Garamond</vt:lpstr>
      <vt:lpstr>Times New Roman</vt:lpstr>
      <vt:lpstr>Organic</vt:lpstr>
      <vt:lpstr>PowerPoint Presentation</vt:lpstr>
      <vt:lpstr>Infertility</vt:lpstr>
      <vt:lpstr>Summary</vt:lpstr>
      <vt:lpstr>Definition:</vt:lpstr>
      <vt:lpstr> 85% of couples will have a child with appropriate treatment</vt:lpstr>
      <vt:lpstr>Steps of successful conception</vt:lpstr>
      <vt:lpstr>PowerPoint Presentation</vt:lpstr>
      <vt:lpstr>Causes of Infertility:</vt:lpstr>
      <vt:lpstr>Evaluation of Infertility </vt:lpstr>
      <vt:lpstr>Ovulation:</vt:lpstr>
      <vt:lpstr>PowerPoint Presentation</vt:lpstr>
      <vt:lpstr>In cases of oligomenorrhea or amenorrhea:</vt:lpstr>
      <vt:lpstr>Anatomical evaluation:</vt:lpstr>
      <vt:lpstr>PowerPoint Presentation</vt:lpstr>
      <vt:lpstr>3D ultrasound</vt:lpstr>
      <vt:lpstr>HSG</vt:lpstr>
      <vt:lpstr>Laparoscopy and Hysteroscopy</vt:lpstr>
      <vt:lpstr>PowerPoint Presentation</vt:lpstr>
      <vt:lpstr>PowerPoint Presentation</vt:lpstr>
      <vt:lpstr>Semen analysis:</vt:lpstr>
      <vt:lpstr>PowerPoint Presentation</vt:lpstr>
      <vt:lpstr>PowerPoint Presentation</vt:lpstr>
      <vt:lpstr>PowerPoint Presentation</vt:lpstr>
      <vt:lpstr>Causes of Male Infertility:</vt:lpstr>
      <vt:lpstr>Azoospermia:</vt:lpstr>
      <vt:lpstr>Unexplained infertility:</vt:lpstr>
      <vt:lpstr>Treatment</vt:lpstr>
      <vt:lpstr>Induction ovulation (I O): (Normal male + Normal Tubouterine)</vt:lpstr>
      <vt:lpstr>Intrauterine insemination (IUI) (Mild male factor – Normal tubouterine)</vt:lpstr>
      <vt:lpstr> In vitro fertilization (ART): IVF-ICSI  </vt:lpstr>
      <vt:lpstr>PowerPoint Presentation</vt:lpstr>
      <vt:lpstr>PowerPoint Presentation</vt:lpstr>
      <vt:lpstr>Counselling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masume ebadi</dc:creator>
  <cp:lastModifiedBy>asus</cp:lastModifiedBy>
  <cp:revision>56</cp:revision>
  <dcterms:created xsi:type="dcterms:W3CDTF">2020-04-17T15:28:18Z</dcterms:created>
  <dcterms:modified xsi:type="dcterms:W3CDTF">2020-05-02T20:15:35Z</dcterms:modified>
</cp:coreProperties>
</file>