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3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AA5BF-7AA6-4E61-9A90-E982C7C04FC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A7028-9D1F-418C-9CC8-1E822EFA6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1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A7028-9D1F-418C-9CC8-1E822EFA64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2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50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4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412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0476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06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835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11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97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6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5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8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3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0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61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4.png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4.png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4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4.png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4.png"/><Relationship Id="rId5" Type="http://schemas.openxmlformats.org/officeDocument/2006/relationships/image" Target="../media/image24.emf"/><Relationship Id="rId4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4.png"/><Relationship Id="rId4" Type="http://schemas.openxmlformats.org/officeDocument/2006/relationships/image" Target="../media/image2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4.png"/><Relationship Id="rId4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4.png"/><Relationship Id="rId4" Type="http://schemas.openxmlformats.org/officeDocument/2006/relationships/image" Target="../media/image2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5" Type="http://schemas.openxmlformats.org/officeDocument/2006/relationships/image" Target="../media/image4.png"/><Relationship Id="rId4" Type="http://schemas.openxmlformats.org/officeDocument/2006/relationships/image" Target="../media/image3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5" Type="http://schemas.openxmlformats.org/officeDocument/2006/relationships/image" Target="../media/image4.png"/><Relationship Id="rId4" Type="http://schemas.openxmlformats.org/officeDocument/2006/relationships/image" Target="../media/image3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5" Type="http://schemas.openxmlformats.org/officeDocument/2006/relationships/image" Target="../media/image4.png"/><Relationship Id="rId4" Type="http://schemas.openxmlformats.org/officeDocument/2006/relationships/image" Target="../media/image3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5" Type="http://schemas.openxmlformats.org/officeDocument/2006/relationships/image" Target="../media/image4.png"/><Relationship Id="rId4" Type="http://schemas.openxmlformats.org/officeDocument/2006/relationships/image" Target="../media/image3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Intrapartum care (chapter 8)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769012"/>
          </a:xfrm>
        </p:spPr>
        <p:txBody>
          <a:bodyPr>
            <a:normAutofit/>
          </a:bodyPr>
          <a:lstStyle/>
          <a:p>
            <a:r>
              <a:rPr lang="en-US" dirty="0" err="1" smtClean="0"/>
              <a:t>Dr.Behforouz</a:t>
            </a:r>
            <a:r>
              <a:rPr lang="en-US" dirty="0" smtClean="0"/>
              <a:t> </a:t>
            </a:r>
          </a:p>
          <a:p>
            <a:r>
              <a:rPr lang="en-US" sz="2000" dirty="0"/>
              <a:t>Assistant professor </a:t>
            </a:r>
          </a:p>
          <a:p>
            <a:r>
              <a:rPr lang="en-US" sz="2000" dirty="0"/>
              <a:t>SBMU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0627" y="1718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9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533" y="0"/>
            <a:ext cx="5705340" cy="686270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520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586" t="11632" r="9799" b="21226"/>
          <a:stretch/>
        </p:blipFill>
        <p:spPr>
          <a:xfrm>
            <a:off x="913774" y="193182"/>
            <a:ext cx="10315008" cy="629776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782" y="1605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493" y="178580"/>
            <a:ext cx="9778333" cy="650555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1544" y="1111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en-US" b="1" dirty="0" smtClean="0"/>
              <a:t> Vaginal </a:t>
            </a:r>
            <a:r>
              <a:rPr lang="en-US" b="1" dirty="0"/>
              <a:t>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3281" y="1712087"/>
            <a:ext cx="11063578" cy="431012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determining the </a:t>
            </a:r>
            <a:r>
              <a:rPr lang="en-US" sz="2400" b="1" dirty="0" smtClean="0"/>
              <a:t>consistency</a:t>
            </a:r>
            <a:r>
              <a:rPr lang="en-US" sz="2400" dirty="0" smtClean="0"/>
              <a:t> </a:t>
            </a:r>
            <a:r>
              <a:rPr lang="en-US" sz="2400" dirty="0"/>
              <a:t>and degree of </a:t>
            </a:r>
            <a:r>
              <a:rPr lang="en-US" sz="2400" b="1" dirty="0"/>
              <a:t>effacement</a:t>
            </a:r>
            <a:r>
              <a:rPr lang="en-US" sz="2400" dirty="0"/>
              <a:t> and degree of </a:t>
            </a:r>
            <a:r>
              <a:rPr lang="en-US" sz="2400" b="1" dirty="0" smtClean="0"/>
              <a:t>dilation</a:t>
            </a:r>
          </a:p>
          <a:p>
            <a:r>
              <a:rPr lang="en-US" sz="2400" dirty="0"/>
              <a:t>should be </a:t>
            </a:r>
            <a:r>
              <a:rPr lang="en-US" sz="2400" dirty="0" smtClean="0"/>
              <a:t>avoided IN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</a:pPr>
            <a:r>
              <a:rPr lang="en-US" sz="2400" dirty="0" smtClean="0"/>
              <a:t>premature ROM</a:t>
            </a:r>
          </a:p>
          <a:p>
            <a:pPr marL="0" indent="0">
              <a:buNone/>
            </a:pPr>
            <a:r>
              <a:rPr lang="en-US" sz="2400" dirty="0" smtClean="0"/>
              <a:t>placenta </a:t>
            </a:r>
            <a:r>
              <a:rPr lang="en-US" sz="2400" dirty="0" err="1" smtClean="0"/>
              <a:t>previa</a:t>
            </a:r>
            <a:r>
              <a:rPr lang="en-US" sz="2400" dirty="0" smtClean="0"/>
              <a:t>, </a:t>
            </a:r>
          </a:p>
          <a:p>
            <a:pPr marL="0" indent="0">
              <a:buNone/>
            </a:pPr>
            <a:r>
              <a:rPr lang="en-US" sz="2400" dirty="0" smtClean="0"/>
              <a:t>vaginal </a:t>
            </a:r>
            <a:r>
              <a:rPr lang="en-US" sz="2400" dirty="0"/>
              <a:t>bleeding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0" y="2686050"/>
            <a:ext cx="5238750" cy="41719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2083" y="5034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321972"/>
            <a:ext cx="10363826" cy="5469227"/>
          </a:xfrm>
        </p:spPr>
        <p:txBody>
          <a:bodyPr>
            <a:normAutofit/>
          </a:bodyPr>
          <a:lstStyle/>
          <a:p>
            <a:r>
              <a:rPr lang="en-US" sz="2400" b="1" i="1" dirty="0" smtClean="0"/>
              <a:t>Effacement:</a:t>
            </a:r>
            <a:r>
              <a:rPr lang="en-US" sz="2400" i="1" dirty="0"/>
              <a:t> </a:t>
            </a:r>
            <a:r>
              <a:rPr lang="en-US" sz="2400" i="1" dirty="0" smtClean="0"/>
              <a:t>shortening </a:t>
            </a:r>
            <a:r>
              <a:rPr lang="en-US" sz="2400" i="1" dirty="0"/>
              <a:t>of </a:t>
            </a:r>
            <a:r>
              <a:rPr lang="en-US" sz="2400" i="1" dirty="0" smtClean="0"/>
              <a:t>the cervical </a:t>
            </a:r>
            <a:r>
              <a:rPr lang="en-US" sz="2400" i="1" dirty="0"/>
              <a:t>canal from a length of about 2 cm to a mere circular orifice </a:t>
            </a:r>
            <a:r>
              <a:rPr lang="en-US" sz="2400" i="1" dirty="0" smtClean="0"/>
              <a:t>with almost </a:t>
            </a:r>
            <a:r>
              <a:rPr lang="en-US" sz="2400" i="1" dirty="0"/>
              <a:t>paper-thin </a:t>
            </a:r>
            <a:r>
              <a:rPr lang="en-US" sz="2400" i="1" dirty="0" smtClean="0"/>
              <a:t>edges (expressed </a:t>
            </a:r>
            <a:r>
              <a:rPr lang="en-US" sz="2400" i="1" dirty="0"/>
              <a:t>as a </a:t>
            </a:r>
            <a:r>
              <a:rPr lang="en-US" sz="2400" i="1" dirty="0" smtClean="0"/>
              <a:t>percent)</a:t>
            </a:r>
          </a:p>
          <a:p>
            <a:endParaRPr lang="en-US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780" y="1714989"/>
            <a:ext cx="6456415" cy="481893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5575" y="3383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1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618186"/>
            <a:ext cx="10363826" cy="5173013"/>
          </a:xfrm>
        </p:spPr>
        <p:txBody>
          <a:bodyPr>
            <a:normAutofit/>
          </a:bodyPr>
          <a:lstStyle/>
          <a:p>
            <a:r>
              <a:rPr lang="en-US" sz="2400" b="1" i="1" dirty="0" smtClean="0"/>
              <a:t>POSITION OF CERVIX</a:t>
            </a:r>
            <a:r>
              <a:rPr lang="en-US" sz="2400" b="1" i="1" dirty="0" smtClean="0">
                <a:sym typeface="Wingdings" panose="05000000000000000000" pitchFamily="2" charset="2"/>
              </a:rPr>
              <a:t></a:t>
            </a:r>
          </a:p>
          <a:p>
            <a:pPr marL="0" indent="0">
              <a:buNone/>
            </a:pPr>
            <a:r>
              <a:rPr lang="en-US" sz="2400" dirty="0"/>
              <a:t>anterior</a:t>
            </a:r>
            <a:r>
              <a:rPr lang="en-US" sz="2400"/>
              <a:t>, </a:t>
            </a:r>
            <a:r>
              <a:rPr lang="en-US" sz="2400" smtClean="0"/>
              <a:t>mid-position</a:t>
            </a:r>
            <a:r>
              <a:rPr lang="en-US" sz="2400" dirty="0"/>
              <a:t>, or posterior in the vagina</a:t>
            </a:r>
            <a:endParaRPr lang="en-US" sz="2400" b="1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8597" b="33980"/>
          <a:stretch/>
        </p:blipFill>
        <p:spPr>
          <a:xfrm>
            <a:off x="2619645" y="2575776"/>
            <a:ext cx="6076950" cy="21636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6722" y="2595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0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321972"/>
            <a:ext cx="10363826" cy="5469227"/>
          </a:xfrm>
        </p:spPr>
        <p:txBody>
          <a:bodyPr>
            <a:normAutofit/>
          </a:bodyPr>
          <a:lstStyle/>
          <a:p>
            <a:r>
              <a:rPr lang="en-US" sz="2400" b="1" i="1" dirty="0"/>
              <a:t>Fetal </a:t>
            </a:r>
            <a:r>
              <a:rPr lang="en-US" sz="2400" b="1" i="1" dirty="0" smtClean="0"/>
              <a:t>station</a:t>
            </a:r>
            <a:r>
              <a:rPr lang="en-US" sz="2400" b="1" i="1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 </a:t>
            </a:r>
            <a:r>
              <a:rPr lang="en-US" sz="2400" dirty="0"/>
              <a:t>the level of the fetal </a:t>
            </a:r>
            <a:r>
              <a:rPr lang="en-US" sz="2400" dirty="0" smtClean="0"/>
              <a:t>presenting part </a:t>
            </a:r>
            <a:r>
              <a:rPr lang="en-US" sz="2400" dirty="0"/>
              <a:t>in the birth canal in relation to </a:t>
            </a:r>
            <a:r>
              <a:rPr lang="en-US" sz="2400" u="sng" dirty="0"/>
              <a:t>the </a:t>
            </a:r>
            <a:r>
              <a:rPr lang="en-US" sz="2400" u="sng" dirty="0" err="1"/>
              <a:t>ischial</a:t>
            </a:r>
            <a:r>
              <a:rPr lang="en-US" sz="2400" u="sng" dirty="0"/>
              <a:t> spines </a:t>
            </a:r>
            <a:r>
              <a:rPr lang="en-US" sz="2400" dirty="0"/>
              <a:t>(</a:t>
            </a:r>
            <a:r>
              <a:rPr lang="en-US" sz="2400" dirty="0" smtClean="0"/>
              <a:t>located approximately </a:t>
            </a:r>
            <a:r>
              <a:rPr lang="en-US" sz="2400" dirty="0"/>
              <a:t>halfway between the </a:t>
            </a:r>
            <a:r>
              <a:rPr lang="en-US" sz="2400" b="1" dirty="0"/>
              <a:t>pelvic inlet </a:t>
            </a:r>
            <a:r>
              <a:rPr lang="en-US" sz="2400" dirty="0"/>
              <a:t>and the </a:t>
            </a:r>
            <a:r>
              <a:rPr lang="en-US" sz="2400" b="1" dirty="0"/>
              <a:t>pelvic </a:t>
            </a:r>
            <a:r>
              <a:rPr lang="en-US" sz="2400" b="1" dirty="0" smtClean="0"/>
              <a:t>outlet)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presenting part </a:t>
            </a:r>
            <a:r>
              <a:rPr lang="en-US" sz="2400" dirty="0" smtClean="0"/>
              <a:t>AT </a:t>
            </a:r>
            <a:r>
              <a:rPr lang="en-US" sz="2400" dirty="0"/>
              <a:t>the level of the </a:t>
            </a:r>
            <a:r>
              <a:rPr lang="en-US" sz="2400" dirty="0" err="1"/>
              <a:t>ischial</a:t>
            </a:r>
            <a:r>
              <a:rPr lang="en-US" sz="2400" dirty="0"/>
              <a:t> </a:t>
            </a:r>
            <a:r>
              <a:rPr lang="en-US" sz="2400" dirty="0" smtClean="0"/>
              <a:t>spines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b="1" dirty="0" smtClean="0"/>
              <a:t>zero </a:t>
            </a:r>
            <a:r>
              <a:rPr lang="en-US" sz="2400" b="1" dirty="0" err="1" smtClean="0"/>
              <a:t>station</a:t>
            </a:r>
            <a:r>
              <a:rPr lang="en-US" sz="2400" dirty="0" err="1" smtClean="0">
                <a:sym typeface="Wingdings" panose="05000000000000000000" pitchFamily="2" charset="2"/>
              </a:rPr>
              <a:t>IT</a:t>
            </a:r>
            <a:r>
              <a:rPr lang="en-US" sz="2400" dirty="0" smtClean="0">
                <a:sym typeface="Wingdings" panose="05000000000000000000" pitchFamily="2" charset="2"/>
              </a:rPr>
              <a:t> MEANS </a:t>
            </a:r>
            <a:r>
              <a:rPr lang="en-US" sz="2400" dirty="0" smtClean="0"/>
              <a:t>that </a:t>
            </a:r>
            <a:r>
              <a:rPr lang="en-US" sz="2400" dirty="0"/>
              <a:t>the </a:t>
            </a:r>
            <a:r>
              <a:rPr lang="en-US" sz="2400" b="1" dirty="0" err="1"/>
              <a:t>biparietal</a:t>
            </a:r>
            <a:r>
              <a:rPr lang="en-US" sz="2400" b="1" dirty="0"/>
              <a:t> diameter </a:t>
            </a:r>
            <a:r>
              <a:rPr lang="en-US" sz="2400" dirty="0"/>
              <a:t>of the fetal </a:t>
            </a:r>
            <a:r>
              <a:rPr lang="en-US" sz="2400" dirty="0" smtClean="0"/>
              <a:t>head (greatest transverse diameter) is </a:t>
            </a:r>
            <a:r>
              <a:rPr lang="en-US" sz="2400" dirty="0"/>
              <a:t>assumed to have negotiated the </a:t>
            </a:r>
            <a:r>
              <a:rPr lang="en-US" sz="2400" b="1" dirty="0"/>
              <a:t>pelvic inlet</a:t>
            </a:r>
            <a:r>
              <a:rPr lang="en-US" sz="24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958" y="3342804"/>
            <a:ext cx="4610638" cy="351519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1899" y="4795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3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943" y="-22155"/>
            <a:ext cx="9517487" cy="688015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798" y="1909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7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b="1" dirty="0"/>
              <a:t>STAGES OF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7425" y="1442434"/>
            <a:ext cx="11874321" cy="4348765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first </a:t>
            </a:r>
            <a:r>
              <a:rPr lang="en-US" sz="2400" b="1" dirty="0"/>
              <a:t>stage of </a:t>
            </a:r>
            <a:r>
              <a:rPr lang="en-US" sz="2400" b="1" dirty="0" smtClean="0"/>
              <a:t>labor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interval </a:t>
            </a:r>
            <a:r>
              <a:rPr lang="en-US" sz="2400" dirty="0"/>
              <a:t>between the onset of labor </a:t>
            </a:r>
            <a:r>
              <a:rPr lang="en-US" sz="2400" dirty="0" smtClean="0"/>
              <a:t>and full </a:t>
            </a:r>
            <a:r>
              <a:rPr lang="en-US" sz="2400" dirty="0"/>
              <a:t>cervical dilation (10 cm</a:t>
            </a:r>
            <a:r>
              <a:rPr lang="en-US" sz="2400" dirty="0" smtClean="0"/>
              <a:t>): </a:t>
            </a:r>
          </a:p>
          <a:p>
            <a:pPr>
              <a:buFontTx/>
              <a:buChar char="-"/>
            </a:pPr>
            <a:r>
              <a:rPr lang="en-US" sz="2400" dirty="0" smtClean="0"/>
              <a:t>The </a:t>
            </a:r>
            <a:r>
              <a:rPr lang="en-US" sz="2400" b="1" dirty="0"/>
              <a:t>latent phase </a:t>
            </a:r>
            <a:r>
              <a:rPr lang="en-US" sz="2400" dirty="0"/>
              <a:t>of </a:t>
            </a:r>
            <a:r>
              <a:rPr lang="en-US" sz="2400" dirty="0" smtClean="0"/>
              <a:t>labor: cervical effacement &amp; early dilation</a:t>
            </a:r>
          </a:p>
          <a:p>
            <a:pPr>
              <a:buFontTx/>
              <a:buChar char="-"/>
            </a:pPr>
            <a:r>
              <a:rPr lang="en-US" sz="2400" dirty="0" smtClean="0"/>
              <a:t>the </a:t>
            </a:r>
            <a:r>
              <a:rPr lang="en-US" sz="2400" b="1" dirty="0"/>
              <a:t>active phase </a:t>
            </a:r>
            <a:r>
              <a:rPr lang="en-US" sz="2400" dirty="0"/>
              <a:t>of </a:t>
            </a:r>
            <a:r>
              <a:rPr lang="en-US" sz="2400" dirty="0" smtClean="0"/>
              <a:t>labor: more rapid </a:t>
            </a:r>
            <a:r>
              <a:rPr lang="en-US" sz="2400" dirty="0"/>
              <a:t>cervical dilation occurs, usually beginning at approximately 5 </a:t>
            </a:r>
            <a:r>
              <a:rPr lang="en-US" sz="2400" dirty="0" smtClean="0"/>
              <a:t>to 6 </a:t>
            </a:r>
            <a:r>
              <a:rPr lang="en-US" sz="2400" dirty="0"/>
              <a:t>cm</a:t>
            </a:r>
            <a:r>
              <a:rPr lang="en-US" sz="2400" dirty="0" smtClean="0"/>
              <a:t>.</a:t>
            </a:r>
          </a:p>
          <a:p>
            <a:pPr>
              <a:buFontTx/>
              <a:buChar char="-"/>
            </a:pPr>
            <a:endParaRPr lang="en-US" sz="2400" dirty="0"/>
          </a:p>
          <a:p>
            <a:r>
              <a:rPr lang="en-US" sz="2400" b="1" dirty="0"/>
              <a:t>second stage of </a:t>
            </a:r>
            <a:r>
              <a:rPr lang="en-US" sz="2400" b="1" dirty="0" smtClean="0"/>
              <a:t>labor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ym typeface="Wingdings" panose="05000000000000000000" pitchFamily="2" charset="2"/>
              </a:rPr>
              <a:t>FROM </a:t>
            </a:r>
            <a:r>
              <a:rPr lang="en-US" sz="2400" dirty="0" smtClean="0"/>
              <a:t>complete </a:t>
            </a:r>
            <a:r>
              <a:rPr lang="en-US" sz="2400" dirty="0"/>
              <a:t>cervical </a:t>
            </a:r>
            <a:r>
              <a:rPr lang="en-US" sz="2400" dirty="0" smtClean="0"/>
              <a:t>dilation through </a:t>
            </a:r>
            <a:r>
              <a:rPr lang="en-US" sz="2400" dirty="0"/>
              <a:t>the delivery of the </a:t>
            </a:r>
            <a:r>
              <a:rPr lang="en-US" sz="2400" dirty="0" smtClean="0"/>
              <a:t>infant</a:t>
            </a:r>
          </a:p>
          <a:p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2830" y="518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309094"/>
            <a:ext cx="10363826" cy="5482106"/>
          </a:xfrm>
        </p:spPr>
        <p:txBody>
          <a:bodyPr>
            <a:normAutofit/>
          </a:bodyPr>
          <a:lstStyle/>
          <a:p>
            <a:r>
              <a:rPr lang="en-US" sz="2400" b="1" dirty="0"/>
              <a:t>third stage of </a:t>
            </a:r>
            <a:r>
              <a:rPr lang="en-US" sz="2400" b="1" dirty="0" smtClean="0"/>
              <a:t>labor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begins </a:t>
            </a:r>
            <a:r>
              <a:rPr lang="en-US" sz="2400" dirty="0"/>
              <a:t>immediately after delivery of </a:t>
            </a:r>
            <a:r>
              <a:rPr lang="en-US" sz="2400" dirty="0" smtClean="0"/>
              <a:t>the infant </a:t>
            </a:r>
            <a:r>
              <a:rPr lang="en-US" sz="2400" dirty="0"/>
              <a:t>and ends with the delivery of the </a:t>
            </a:r>
            <a:r>
              <a:rPr lang="en-US" sz="2400" dirty="0" smtClean="0"/>
              <a:t>placenta</a:t>
            </a:r>
          </a:p>
          <a:p>
            <a:r>
              <a:rPr lang="en-US" sz="2400" b="1" dirty="0"/>
              <a:t>fourth stage of </a:t>
            </a:r>
            <a:r>
              <a:rPr lang="en-US" sz="2400" b="1" dirty="0" smtClean="0"/>
              <a:t>labor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/>
              <a:t> </a:t>
            </a:r>
            <a:r>
              <a:rPr lang="en-US" sz="2400" dirty="0" smtClean="0"/>
              <a:t>immediate postpartum period (approximately </a:t>
            </a:r>
            <a:r>
              <a:rPr lang="en-US" sz="2400" dirty="0"/>
              <a:t>2 hours after delivery of the </a:t>
            </a:r>
            <a:r>
              <a:rPr lang="en-US" sz="2400" dirty="0" smtClean="0"/>
              <a:t>placenta) during which </a:t>
            </a:r>
            <a:r>
              <a:rPr lang="en-US" sz="2400" dirty="0"/>
              <a:t>time the patient undergoes significant physiologic adjustment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429" y="2691685"/>
            <a:ext cx="6274571" cy="416631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9570" y="3410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1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en-US" b="1" dirty="0" smtClean="0"/>
              <a:t> Goals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800665"/>
            <a:ext cx="10363826" cy="4614203"/>
          </a:xfrm>
        </p:spPr>
        <p:txBody>
          <a:bodyPr>
            <a:normAutofit/>
          </a:bodyPr>
          <a:lstStyle/>
          <a:p>
            <a:r>
              <a:rPr lang="en-US" dirty="0"/>
              <a:t>Students </a:t>
            </a:r>
            <a:r>
              <a:rPr lang="en-US" dirty="0" smtClean="0"/>
              <a:t>should know..</a:t>
            </a:r>
          </a:p>
          <a:p>
            <a:pPr marL="457200" indent="-457200">
              <a:buAutoNum type="arabicPeriod"/>
            </a:pPr>
            <a:r>
              <a:rPr lang="en-US" dirty="0" smtClean="0"/>
              <a:t>management </a:t>
            </a:r>
            <a:r>
              <a:rPr lang="en-US" dirty="0"/>
              <a:t>of </a:t>
            </a:r>
            <a:r>
              <a:rPr lang="en-US" dirty="0" smtClean="0"/>
              <a:t>the laboring patient</a:t>
            </a:r>
          </a:p>
          <a:p>
            <a:pPr marL="457200" indent="-457200">
              <a:buAutoNum type="arabicPeriod"/>
            </a:pPr>
            <a:r>
              <a:rPr lang="en-US" dirty="0" smtClean="0"/>
              <a:t>appropriate </a:t>
            </a:r>
            <a:r>
              <a:rPr lang="en-US" dirty="0"/>
              <a:t>triage </a:t>
            </a:r>
            <a:r>
              <a:rPr lang="en-US" dirty="0" smtClean="0"/>
              <a:t>and diagnosis</a:t>
            </a:r>
          </a:p>
          <a:p>
            <a:pPr marL="457200" indent="-457200">
              <a:buAutoNum type="arabicPeriod"/>
            </a:pPr>
            <a:r>
              <a:rPr lang="en-US" dirty="0" smtClean="0"/>
              <a:t>options </a:t>
            </a:r>
            <a:r>
              <a:rPr lang="en-US" dirty="0"/>
              <a:t>for </a:t>
            </a:r>
            <a:r>
              <a:rPr lang="en-US" dirty="0" smtClean="0"/>
              <a:t>pain management 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 smtClean="0"/>
              <a:t>deviations </a:t>
            </a:r>
            <a:r>
              <a:rPr lang="en-US" dirty="0"/>
              <a:t>from normal </a:t>
            </a:r>
            <a:r>
              <a:rPr lang="en-US" dirty="0" smtClean="0"/>
              <a:t>labor</a:t>
            </a:r>
          </a:p>
          <a:p>
            <a:pPr marL="457200" indent="-457200">
              <a:buAutoNum type="arabicPeriod"/>
            </a:pPr>
            <a:r>
              <a:rPr lang="en-US" dirty="0" smtClean="0"/>
              <a:t>maternal </a:t>
            </a:r>
            <a:r>
              <a:rPr lang="en-US" dirty="0"/>
              <a:t>and fetal </a:t>
            </a:r>
            <a:r>
              <a:rPr lang="en-US" dirty="0" smtClean="0"/>
              <a:t>monitoring</a:t>
            </a:r>
          </a:p>
          <a:p>
            <a:pPr marL="457200" indent="-457200">
              <a:buAutoNum type="arabicPeriod"/>
            </a:pPr>
            <a:r>
              <a:rPr lang="en-US" dirty="0" smtClean="0"/>
              <a:t>how </a:t>
            </a:r>
            <a:r>
              <a:rPr lang="en-US" dirty="0"/>
              <a:t>to perform a vaginal delivery </a:t>
            </a:r>
          </a:p>
          <a:p>
            <a:pPr marL="457200" indent="-457200">
              <a:buAutoNum type="arabicPeriod"/>
            </a:pPr>
            <a:r>
              <a:rPr lang="en-US" dirty="0" smtClean="0"/>
              <a:t>indications </a:t>
            </a:r>
            <a:r>
              <a:rPr lang="en-US" dirty="0"/>
              <a:t>for cesarean </a:t>
            </a:r>
            <a:r>
              <a:rPr lang="en-US" dirty="0" smtClean="0"/>
              <a:t>delivery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2890" y="1800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-141228"/>
            <a:ext cx="10364451" cy="1596177"/>
          </a:xfrm>
        </p:spPr>
        <p:txBody>
          <a:bodyPr/>
          <a:lstStyle/>
          <a:p>
            <a:r>
              <a:rPr lang="en-US" b="1" dirty="0"/>
              <a:t>Friedman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686660"/>
            <a:ext cx="10363826" cy="41045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591" y="1171723"/>
            <a:ext cx="7777843" cy="549953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349" y="866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dirty="0"/>
              <a:t>contemporary duration of the various stages of </a:t>
            </a:r>
            <a:r>
              <a:rPr lang="en-US" dirty="0" smtClean="0"/>
              <a:t>labor: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568028" y="1790164"/>
            <a:ext cx="8809748" cy="1470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028" y="3260940"/>
            <a:ext cx="8809748" cy="311789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625" y="798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2006" y="12879"/>
            <a:ext cx="10364451" cy="1596177"/>
          </a:xfrm>
        </p:spPr>
        <p:txBody>
          <a:bodyPr/>
          <a:lstStyle/>
          <a:p>
            <a:r>
              <a:rPr lang="en-US" b="1" dirty="0"/>
              <a:t>MECHANISM OF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573941"/>
            <a:ext cx="5963478" cy="4984123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/>
              <a:t>cardinal movements </a:t>
            </a:r>
            <a:r>
              <a:rPr lang="en-US" sz="2400" b="1" dirty="0" smtClean="0"/>
              <a:t>of labor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refer </a:t>
            </a:r>
            <a:r>
              <a:rPr lang="en-US" sz="2400" dirty="0"/>
              <a:t>to the changes of the position of the fetus as it passes </a:t>
            </a:r>
            <a:r>
              <a:rPr lang="en-US" sz="2400" dirty="0" smtClean="0"/>
              <a:t>through the </a:t>
            </a:r>
            <a:r>
              <a:rPr lang="en-US" sz="2400" dirty="0"/>
              <a:t>birth </a:t>
            </a:r>
            <a:r>
              <a:rPr lang="en-US" sz="2400" dirty="0" smtClean="0"/>
              <a:t>canal:</a:t>
            </a:r>
          </a:p>
          <a:p>
            <a:pPr marL="0" indent="0">
              <a:buNone/>
            </a:pPr>
            <a:r>
              <a:rPr lang="en-US" sz="2400" dirty="0"/>
              <a:t>1. Engagement</a:t>
            </a:r>
          </a:p>
          <a:p>
            <a:pPr marL="0" indent="0">
              <a:buNone/>
            </a:pPr>
            <a:r>
              <a:rPr lang="en-US" sz="2400" dirty="0"/>
              <a:t>2. Flexion</a:t>
            </a:r>
          </a:p>
          <a:p>
            <a:pPr marL="0" indent="0">
              <a:buNone/>
            </a:pPr>
            <a:r>
              <a:rPr lang="en-US" sz="2400" dirty="0"/>
              <a:t>3. Descent</a:t>
            </a:r>
          </a:p>
          <a:p>
            <a:pPr marL="0" indent="0">
              <a:buNone/>
            </a:pPr>
            <a:r>
              <a:rPr lang="en-US" sz="2400" dirty="0"/>
              <a:t>4. Internal rotation</a:t>
            </a:r>
          </a:p>
          <a:p>
            <a:pPr marL="0" indent="0">
              <a:buNone/>
            </a:pPr>
            <a:r>
              <a:rPr lang="en-US" sz="2400" dirty="0"/>
              <a:t>5. Extension</a:t>
            </a:r>
          </a:p>
          <a:p>
            <a:pPr marL="0" indent="0">
              <a:buNone/>
            </a:pPr>
            <a:r>
              <a:rPr lang="en-US" sz="2400" dirty="0"/>
              <a:t>6. External rotation or restitution</a:t>
            </a:r>
          </a:p>
          <a:p>
            <a:pPr marL="0" indent="0">
              <a:buNone/>
            </a:pPr>
            <a:r>
              <a:rPr lang="en-US" sz="2400" dirty="0"/>
              <a:t>7. Expulsion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12878"/>
            <a:ext cx="6109252" cy="684512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2083" y="3130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6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59026"/>
            <a:ext cx="10363826" cy="613575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b="1" i="1" dirty="0" smtClean="0"/>
              <a:t>Engagement</a:t>
            </a:r>
            <a:r>
              <a:rPr lang="en-US" sz="2400" b="1" i="1" dirty="0" smtClean="0">
                <a:sym typeface="Wingdings" panose="05000000000000000000" pitchFamily="2" charset="2"/>
              </a:rPr>
              <a:t></a:t>
            </a:r>
            <a:r>
              <a:rPr lang="en-US" sz="2400" i="1" dirty="0" smtClean="0"/>
              <a:t> </a:t>
            </a:r>
            <a:r>
              <a:rPr lang="en-US" sz="2400" i="1" dirty="0"/>
              <a:t>descent of </a:t>
            </a:r>
            <a:r>
              <a:rPr lang="en-US" sz="2400" i="1" dirty="0" smtClean="0"/>
              <a:t>bpd below </a:t>
            </a:r>
            <a:r>
              <a:rPr lang="en-US" sz="2400" i="1" dirty="0"/>
              <a:t>the plane of the pelvic inlet, [</a:t>
            </a:r>
            <a:r>
              <a:rPr lang="en-US" sz="2400" i="1" dirty="0" smtClean="0"/>
              <a:t>palpation of </a:t>
            </a:r>
            <a:r>
              <a:rPr lang="en-US" sz="2400" i="1" dirty="0"/>
              <a:t>the presenting part below the level of </a:t>
            </a:r>
            <a:r>
              <a:rPr lang="en-US" sz="2400" i="1" dirty="0" err="1"/>
              <a:t>ischial</a:t>
            </a:r>
            <a:r>
              <a:rPr lang="en-US" sz="2400" i="1" dirty="0"/>
              <a:t> spines (0 station</a:t>
            </a:r>
            <a:r>
              <a:rPr lang="en-US" sz="2400" i="1" dirty="0" smtClean="0"/>
              <a:t>)]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u="sng" dirty="0"/>
              <a:t>occurs days to weeks prior to labor </a:t>
            </a:r>
            <a:r>
              <a:rPr lang="en-US" sz="2400" dirty="0"/>
              <a:t>in </a:t>
            </a:r>
            <a:r>
              <a:rPr lang="en-US" sz="2400" dirty="0" smtClean="0"/>
              <a:t> nulligravida women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happens at the </a:t>
            </a:r>
            <a:r>
              <a:rPr lang="en-US" sz="2400" u="sng" dirty="0"/>
              <a:t>onset of active </a:t>
            </a:r>
            <a:r>
              <a:rPr lang="en-US" sz="2400" u="sng" dirty="0" smtClean="0"/>
              <a:t>labor</a:t>
            </a:r>
            <a:r>
              <a:rPr lang="en-US" sz="2400" dirty="0" smtClean="0"/>
              <a:t> in multipara women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i="1" u="sng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/>
              <a:t>Flexion </a:t>
            </a:r>
            <a:r>
              <a:rPr lang="en-US" sz="2400" dirty="0"/>
              <a:t>of the fetal </a:t>
            </a:r>
            <a:r>
              <a:rPr lang="en-US" sz="2400" dirty="0" smtClean="0"/>
              <a:t>head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 </a:t>
            </a:r>
            <a:r>
              <a:rPr lang="en-US" sz="2400" dirty="0"/>
              <a:t>allows for the smaller diameters of the </a:t>
            </a:r>
            <a:r>
              <a:rPr lang="en-US" sz="2400" dirty="0" smtClean="0"/>
              <a:t>fetal head </a:t>
            </a:r>
            <a:r>
              <a:rPr lang="en-US" sz="2400" dirty="0"/>
              <a:t>to present to the maternal </a:t>
            </a:r>
            <a:r>
              <a:rPr lang="en-US" sz="2400" dirty="0" smtClean="0"/>
              <a:t>pelvis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 smtClean="0"/>
              <a:t>Descent </a:t>
            </a:r>
            <a:r>
              <a:rPr lang="en-US" sz="2400" dirty="0" smtClean="0"/>
              <a:t>of the presenting part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necessary for the successful completion of passage through the birth canal</a:t>
            </a:r>
            <a:endParaRPr lang="en-US" sz="24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/>
              <a:t>greatest </a:t>
            </a:r>
            <a:r>
              <a:rPr lang="en-US" sz="2400" dirty="0"/>
              <a:t>rate of </a:t>
            </a:r>
            <a:r>
              <a:rPr lang="en-US" sz="2400" dirty="0" smtClean="0"/>
              <a:t>descent: </a:t>
            </a:r>
            <a:r>
              <a:rPr lang="en-US" sz="2400" u="sng" dirty="0" smtClean="0"/>
              <a:t>latter </a:t>
            </a:r>
            <a:r>
              <a:rPr lang="en-US" sz="2400" u="sng" dirty="0"/>
              <a:t>portions of the </a:t>
            </a:r>
            <a:r>
              <a:rPr lang="en-US" sz="2400" u="sng" dirty="0" smtClean="0"/>
              <a:t>first stage &amp; </a:t>
            </a:r>
            <a:r>
              <a:rPr lang="en-US" sz="2400" u="sng" dirty="0"/>
              <a:t>during the second </a:t>
            </a:r>
            <a:r>
              <a:rPr lang="en-US" sz="2400" u="sng" dirty="0" smtClean="0"/>
              <a:t>stage</a:t>
            </a:r>
            <a:endParaRPr lang="en-US" sz="2400" dirty="0" smtClean="0"/>
          </a:p>
          <a:p>
            <a:endParaRPr lang="en-US" sz="2400" i="1" u="sng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2346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28244" y="276989"/>
            <a:ext cx="10363826" cy="528892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b="1" dirty="0"/>
              <a:t>Internal </a:t>
            </a:r>
            <a:r>
              <a:rPr lang="en-US" sz="2400" b="1" dirty="0" smtClean="0"/>
              <a:t>rotation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facilitates presentation of the </a:t>
            </a:r>
            <a:r>
              <a:rPr lang="en-US" sz="2400" dirty="0" smtClean="0"/>
              <a:t>optimal diameters </a:t>
            </a:r>
            <a:r>
              <a:rPr lang="en-US" sz="2400" dirty="0"/>
              <a:t>of the fetal head to the bony </a:t>
            </a:r>
            <a:r>
              <a:rPr lang="en-US" sz="2400" dirty="0" smtClean="0"/>
              <a:t>pelvis (most </a:t>
            </a:r>
            <a:r>
              <a:rPr lang="en-US" sz="2400" dirty="0"/>
              <a:t>commonly </a:t>
            </a:r>
            <a:r>
              <a:rPr lang="en-US" sz="2400" dirty="0" smtClean="0"/>
              <a:t>from transverse </a:t>
            </a:r>
            <a:r>
              <a:rPr lang="en-US" sz="2400" dirty="0"/>
              <a:t>to either anterior or </a:t>
            </a:r>
            <a:r>
              <a:rPr lang="en-US" sz="2400" dirty="0" smtClean="0"/>
              <a:t>posterior)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/>
              <a:t>Extension </a:t>
            </a:r>
            <a:r>
              <a:rPr lang="en-US" sz="2400" dirty="0"/>
              <a:t>of the fetal </a:t>
            </a:r>
            <a:r>
              <a:rPr lang="en-US" sz="2400" dirty="0" smtClean="0"/>
              <a:t>head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 occurs </a:t>
            </a:r>
            <a:r>
              <a:rPr lang="en-US" sz="2400" dirty="0"/>
              <a:t>as it reaches the </a:t>
            </a:r>
            <a:r>
              <a:rPr lang="en-US" sz="2400" dirty="0" err="1" smtClean="0"/>
              <a:t>introitus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/>
              <a:t>External </a:t>
            </a:r>
            <a:r>
              <a:rPr lang="en-US" sz="2400" b="1" dirty="0" smtClean="0"/>
              <a:t>rotation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/>
              <a:t> </a:t>
            </a:r>
            <a:r>
              <a:rPr lang="en-US" sz="2400" dirty="0" smtClean="0"/>
              <a:t>after delivery </a:t>
            </a:r>
            <a:r>
              <a:rPr lang="en-US" sz="2400" dirty="0"/>
              <a:t>of the head as the head rotates to “face forward” relative to </a:t>
            </a:r>
            <a:r>
              <a:rPr lang="en-US" sz="2400" dirty="0" smtClean="0"/>
              <a:t>its shoulders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 smtClean="0"/>
              <a:t>expulsion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644" y="3342034"/>
            <a:ext cx="5143356" cy="35159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0388" y="4284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49" y="618187"/>
            <a:ext cx="10364451" cy="1596177"/>
          </a:xfrm>
        </p:spPr>
        <p:txBody>
          <a:bodyPr/>
          <a:lstStyle/>
          <a:p>
            <a:r>
              <a:rPr lang="en-US" b="1" dirty="0"/>
              <a:t>NORMAL LABOR AND DELIVERY</a:t>
            </a:r>
            <a:endParaRPr lang="en-US" dirty="0"/>
          </a:p>
        </p:txBody>
      </p:sp>
      <p:pic>
        <p:nvPicPr>
          <p:cNvPr id="1026" name="Picture 2" descr="How to Prepare For a Vaginal Delivery - Toront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099" y="2446986"/>
            <a:ext cx="5763253" cy="432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6680" y="2446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3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en-US" b="1" dirty="0"/>
              <a:t>General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6366" y="1184856"/>
            <a:ext cx="11500834" cy="5074276"/>
          </a:xfrm>
        </p:spPr>
        <p:txBody>
          <a:bodyPr>
            <a:normAutofit/>
          </a:bodyPr>
          <a:lstStyle/>
          <a:p>
            <a:r>
              <a:rPr lang="en-US" sz="2400" b="1" dirty="0"/>
              <a:t>Ambulation and Position in Labor and at </a:t>
            </a:r>
            <a:r>
              <a:rPr lang="en-US" sz="2400" b="1" dirty="0" smtClean="0"/>
              <a:t>Delivery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</a:p>
          <a:p>
            <a:pPr>
              <a:buFontTx/>
              <a:buChar char="-"/>
            </a:pPr>
            <a:r>
              <a:rPr lang="en-US" sz="2400" dirty="0" smtClean="0"/>
              <a:t>Walking </a:t>
            </a:r>
            <a:r>
              <a:rPr lang="en-US" sz="2400" dirty="0"/>
              <a:t>may be more </a:t>
            </a:r>
            <a:r>
              <a:rPr lang="en-US" sz="2400" dirty="0" smtClean="0"/>
              <a:t>comfortable</a:t>
            </a:r>
          </a:p>
          <a:p>
            <a:pPr>
              <a:buFontTx/>
              <a:buChar char="-"/>
            </a:pPr>
            <a:r>
              <a:rPr lang="en-US" sz="2400" dirty="0" smtClean="0"/>
              <a:t>Supine labor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obstructs venous </a:t>
            </a:r>
            <a:r>
              <a:rPr lang="en-US" sz="2400" dirty="0" smtClean="0"/>
              <a:t>return, thence </a:t>
            </a:r>
            <a:r>
              <a:rPr lang="en-US" sz="2400" dirty="0"/>
              <a:t>cardiac output, leading to hypotension (</a:t>
            </a:r>
            <a:r>
              <a:rPr lang="en-US" sz="2400" b="1" dirty="0"/>
              <a:t>supine </a:t>
            </a:r>
            <a:r>
              <a:rPr lang="en-US" sz="2400" b="1" dirty="0" smtClean="0"/>
              <a:t>hypotensive syndrome</a:t>
            </a:r>
            <a:r>
              <a:rPr lang="en-US" sz="2400" dirty="0" smtClean="0"/>
              <a:t>)</a:t>
            </a:r>
          </a:p>
          <a:p>
            <a:pPr>
              <a:buFontTx/>
              <a:buChar char="-"/>
            </a:pPr>
            <a:r>
              <a:rPr lang="en-US" sz="2400" dirty="0"/>
              <a:t>supine left lateral </a:t>
            </a:r>
            <a:r>
              <a:rPr lang="en-US" sz="2400" dirty="0" smtClean="0"/>
              <a:t>position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improving cardiac </a:t>
            </a:r>
            <a:r>
              <a:rPr lang="en-US" sz="2400" dirty="0" smtClean="0"/>
              <a:t>output</a:t>
            </a:r>
          </a:p>
          <a:p>
            <a:pPr>
              <a:buFontTx/>
              <a:buChar char="-"/>
            </a:pPr>
            <a:r>
              <a:rPr lang="en-US" sz="2400" dirty="0"/>
              <a:t>dorsal lithotomy position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Other </a:t>
            </a:r>
            <a:r>
              <a:rPr lang="en-US" sz="2400" dirty="0"/>
              <a:t>laboring </a:t>
            </a:r>
            <a:r>
              <a:rPr lang="en-US" sz="2400" dirty="0" smtClean="0"/>
              <a:t>positions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sitting or crouching, </a:t>
            </a:r>
            <a:r>
              <a:rPr lang="en-US" sz="2400" dirty="0" smtClean="0"/>
              <a:t>use of special </a:t>
            </a:r>
            <a:r>
              <a:rPr lang="en-US" sz="2400" dirty="0"/>
              <a:t>“birthing chairs,” labor balls, </a:t>
            </a:r>
            <a:r>
              <a:rPr lang="en-US" sz="2400" dirty="0" smtClean="0"/>
              <a:t>variously </a:t>
            </a:r>
            <a:r>
              <a:rPr lang="en-US" sz="2400" dirty="0"/>
              <a:t>configured tubs of </a:t>
            </a:r>
            <a:r>
              <a:rPr lang="en-US" sz="2400" dirty="0" smtClean="0"/>
              <a:t>warm water</a:t>
            </a:r>
          </a:p>
          <a:p>
            <a:endParaRPr lang="en-US" sz="2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3622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44700"/>
            <a:ext cx="10363826" cy="5546500"/>
          </a:xfrm>
        </p:spPr>
        <p:txBody>
          <a:bodyPr>
            <a:normAutofit/>
          </a:bodyPr>
          <a:lstStyle/>
          <a:p>
            <a:r>
              <a:rPr lang="en-US" sz="2400" b="1" dirty="0"/>
              <a:t>Fluid Management and Oral </a:t>
            </a:r>
            <a:r>
              <a:rPr lang="en-US" sz="2400" b="1" dirty="0" smtClean="0"/>
              <a:t>Intake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</a:p>
          <a:p>
            <a:pPr>
              <a:buFontTx/>
              <a:buChar char="-"/>
            </a:pPr>
            <a:r>
              <a:rPr lang="en-US" sz="2400" b="1" dirty="0" smtClean="0"/>
              <a:t>avoid </a:t>
            </a:r>
            <a:r>
              <a:rPr lang="en-US" sz="2400" b="1" dirty="0"/>
              <a:t>oral ingestion </a:t>
            </a:r>
            <a:r>
              <a:rPr lang="en-US" sz="2400" dirty="0"/>
              <a:t>of anything </a:t>
            </a:r>
            <a:r>
              <a:rPr lang="en-US" sz="2400" b="1" dirty="0"/>
              <a:t>except</a:t>
            </a:r>
            <a:r>
              <a:rPr lang="en-US" sz="2400" dirty="0"/>
              <a:t> </a:t>
            </a:r>
            <a:r>
              <a:rPr lang="en-US" sz="2400" dirty="0" smtClean="0"/>
              <a:t>moderate intake </a:t>
            </a:r>
            <a:r>
              <a:rPr lang="en-US" sz="2400" dirty="0"/>
              <a:t>of clear fluids, occasional ice chips, and preparations for </a:t>
            </a:r>
            <a:r>
              <a:rPr lang="en-US" sz="2400" dirty="0" smtClean="0"/>
              <a:t>moistening the </a:t>
            </a:r>
            <a:r>
              <a:rPr lang="en-US" sz="2400" dirty="0"/>
              <a:t>mouth and </a:t>
            </a:r>
            <a:r>
              <a:rPr lang="en-US" sz="2400" dirty="0" smtClean="0"/>
              <a:t>lips.</a:t>
            </a:r>
          </a:p>
          <a:p>
            <a:pPr>
              <a:buFontTx/>
              <a:buChar char="-"/>
            </a:pPr>
            <a:r>
              <a:rPr lang="en-US" sz="2400" dirty="0" smtClean="0"/>
              <a:t>If </a:t>
            </a:r>
            <a:r>
              <a:rPr lang="en-US" sz="2400" dirty="0"/>
              <a:t>oral intake is not </a:t>
            </a:r>
            <a:r>
              <a:rPr lang="en-US" sz="2400" dirty="0" smtClean="0"/>
              <a:t>possible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ym typeface="Wingdings" panose="05000000000000000000" pitchFamily="2" charset="2"/>
              </a:rPr>
              <a:t>IV </a:t>
            </a:r>
            <a:r>
              <a:rPr lang="en-US" sz="2400" b="1" dirty="0" smtClean="0"/>
              <a:t>with </a:t>
            </a:r>
            <a:r>
              <a:rPr lang="en-US" sz="2400" b="1" dirty="0"/>
              <a:t>1/2 </a:t>
            </a:r>
            <a:r>
              <a:rPr lang="en-US" sz="2400" b="1" dirty="0" smtClean="0"/>
              <a:t>N/s </a:t>
            </a:r>
            <a:r>
              <a:rPr lang="en-US" sz="2400" dirty="0"/>
              <a:t>or </a:t>
            </a:r>
            <a:r>
              <a:rPr lang="en-US" sz="2400" b="1" dirty="0"/>
              <a:t>D5 1/2 </a:t>
            </a:r>
            <a:r>
              <a:rPr lang="en-US" sz="2400" b="1" dirty="0" smtClean="0"/>
              <a:t>N/s</a:t>
            </a:r>
          </a:p>
          <a:p>
            <a:pPr>
              <a:buFontTx/>
              <a:buChar char="-"/>
            </a:pPr>
            <a:r>
              <a:rPr lang="en-US" sz="2400" dirty="0" smtClean="0"/>
              <a:t>If </a:t>
            </a:r>
            <a:r>
              <a:rPr lang="en-US" sz="2400" dirty="0"/>
              <a:t>increased oncotic pressure is </a:t>
            </a:r>
            <a:r>
              <a:rPr lang="en-US" sz="2400" dirty="0" smtClean="0"/>
              <a:t>desired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Normal saline can </a:t>
            </a:r>
            <a:r>
              <a:rPr lang="en-US" sz="2400" dirty="0"/>
              <a:t>be </a:t>
            </a:r>
            <a:r>
              <a:rPr lang="en-US" sz="2400" dirty="0" smtClean="0"/>
              <a:t>used</a:t>
            </a:r>
          </a:p>
          <a:p>
            <a:pPr>
              <a:buFontTx/>
              <a:buChar char="-"/>
            </a:pPr>
            <a:r>
              <a:rPr lang="en-US" sz="2400" dirty="0" smtClean="0"/>
              <a:t>lactated </a:t>
            </a:r>
            <a:r>
              <a:rPr lang="en-US" sz="2400" dirty="0"/>
              <a:t>fluids </a:t>
            </a:r>
            <a:r>
              <a:rPr lang="en-US" sz="2400" dirty="0" smtClean="0"/>
              <a:t>are generally </a:t>
            </a:r>
            <a:r>
              <a:rPr lang="en-US" sz="2400" dirty="0"/>
              <a:t>contraindicated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AutoShape 2" descr="Birth Interventions: Making an Informed Choice about Intravenou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Birth Interventions: Making an Informed Choice about Intravenous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809" y="3331872"/>
            <a:ext cx="2600191" cy="352612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7051" y="5001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491320"/>
            <a:ext cx="10363826" cy="6168788"/>
          </a:xfrm>
        </p:spPr>
        <p:txBody>
          <a:bodyPr>
            <a:normAutofit/>
          </a:bodyPr>
          <a:lstStyle/>
          <a:p>
            <a:r>
              <a:rPr lang="en-US" sz="2400" b="1" dirty="0"/>
              <a:t>Evaluation of Fetal </a:t>
            </a:r>
            <a:r>
              <a:rPr lang="en-US" sz="2400" b="1" dirty="0" smtClean="0"/>
              <a:t>Well-Being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 </a:t>
            </a:r>
            <a:r>
              <a:rPr lang="en-US" sz="2400" dirty="0"/>
              <a:t>Measurement of the </a:t>
            </a:r>
            <a:r>
              <a:rPr lang="en-US" sz="2400" b="1" dirty="0"/>
              <a:t>fetal heart rate </a:t>
            </a:r>
            <a:r>
              <a:rPr lang="en-US" sz="2400" dirty="0"/>
              <a:t>and its changes during </a:t>
            </a:r>
            <a:r>
              <a:rPr lang="en-US" sz="2400" dirty="0" smtClean="0"/>
              <a:t>labor:</a:t>
            </a:r>
          </a:p>
          <a:p>
            <a:pPr marL="0" indent="0">
              <a:buNone/>
            </a:pPr>
            <a:r>
              <a:rPr lang="en-US" sz="2400" dirty="0" smtClean="0"/>
              <a:t>** </a:t>
            </a:r>
            <a:r>
              <a:rPr lang="en-US" sz="2400" dirty="0"/>
              <a:t>Risk </a:t>
            </a:r>
            <a:r>
              <a:rPr lang="en-US" sz="2400" dirty="0" smtClean="0"/>
              <a:t>factors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</a:p>
          <a:p>
            <a:pPr marL="0" indent="0">
              <a:buNone/>
            </a:pPr>
            <a:r>
              <a:rPr lang="en-US" sz="2400" dirty="0"/>
              <a:t>vaginal bleeding,</a:t>
            </a:r>
          </a:p>
          <a:p>
            <a:pPr marL="0" indent="0">
              <a:buNone/>
            </a:pPr>
            <a:r>
              <a:rPr lang="en-US" sz="2400" dirty="0"/>
              <a:t>acute abdominal </a:t>
            </a:r>
            <a:r>
              <a:rPr lang="en-US" sz="2400" dirty="0" smtClean="0"/>
              <a:t>pain</a:t>
            </a:r>
          </a:p>
          <a:p>
            <a:pPr marL="0" indent="0">
              <a:buNone/>
            </a:pPr>
            <a:r>
              <a:rPr lang="en-US" sz="2400" dirty="0" smtClean="0"/>
              <a:t>temperature </a:t>
            </a:r>
            <a:r>
              <a:rPr lang="en-US" sz="2400" dirty="0"/>
              <a:t>&gt;</a:t>
            </a:r>
            <a:r>
              <a:rPr lang="en-US" sz="2400" dirty="0" smtClean="0"/>
              <a:t>100.4°F</a:t>
            </a:r>
          </a:p>
          <a:p>
            <a:pPr marL="0" indent="0">
              <a:buNone/>
            </a:pPr>
            <a:r>
              <a:rPr lang="en-US" sz="2400" dirty="0" smtClean="0"/>
              <a:t>preterm </a:t>
            </a:r>
            <a:r>
              <a:rPr lang="en-US" sz="2400" dirty="0"/>
              <a:t>labor or ROM,</a:t>
            </a:r>
          </a:p>
          <a:p>
            <a:pPr marL="0" indent="0">
              <a:buNone/>
            </a:pPr>
            <a:r>
              <a:rPr lang="en-US" sz="2400" dirty="0" smtClean="0"/>
              <a:t>Hypertension</a:t>
            </a:r>
          </a:p>
          <a:p>
            <a:pPr marL="0" indent="0">
              <a:buNone/>
            </a:pPr>
            <a:r>
              <a:rPr lang="en-US" sz="2400" dirty="0" smtClean="0"/>
              <a:t>Non-reassuring </a:t>
            </a:r>
            <a:r>
              <a:rPr lang="en-US" sz="2400" dirty="0"/>
              <a:t>fetal heart rate pattern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3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4993" y="177421"/>
            <a:ext cx="10363826" cy="5436357"/>
          </a:xfrm>
        </p:spPr>
        <p:txBody>
          <a:bodyPr>
            <a:normAutofit/>
          </a:bodyPr>
          <a:lstStyle/>
          <a:p>
            <a:r>
              <a:rPr lang="en-US" sz="2400" b="1" dirty="0"/>
              <a:t>In the absence of risk factors on </a:t>
            </a:r>
            <a:r>
              <a:rPr lang="en-US" sz="2400" b="1" dirty="0" smtClean="0"/>
              <a:t>admission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</a:p>
          <a:p>
            <a:pPr>
              <a:buFontTx/>
              <a:buChar char="-"/>
            </a:pPr>
            <a:r>
              <a:rPr lang="en-US" sz="2400" dirty="0" smtClean="0"/>
              <a:t>FHR every </a:t>
            </a:r>
            <a:r>
              <a:rPr lang="en-US" sz="2400" dirty="0"/>
              <a:t>30 minutes in the active phase in the first stage of </a:t>
            </a:r>
            <a:r>
              <a:rPr lang="en-US" sz="2400" dirty="0" smtClean="0"/>
              <a:t>labor</a:t>
            </a:r>
            <a:endParaRPr lang="en-US" sz="2400" dirty="0"/>
          </a:p>
          <a:p>
            <a:pPr>
              <a:buFontTx/>
              <a:buChar char="-"/>
            </a:pPr>
            <a:r>
              <a:rPr lang="en-US" sz="2400" dirty="0" smtClean="0"/>
              <a:t>FHR every </a:t>
            </a:r>
            <a:r>
              <a:rPr lang="en-US" sz="2400" dirty="0"/>
              <a:t>15 minutes in the second </a:t>
            </a:r>
            <a:r>
              <a:rPr lang="en-US" sz="2400" dirty="0" smtClean="0"/>
              <a:t>stage</a:t>
            </a:r>
          </a:p>
          <a:p>
            <a:pPr>
              <a:buFontTx/>
              <a:buChar char="-"/>
            </a:pPr>
            <a:endParaRPr lang="en-US" sz="2400" dirty="0"/>
          </a:p>
          <a:p>
            <a:r>
              <a:rPr lang="en-US" sz="2400" b="1" dirty="0"/>
              <a:t>In the presence of risk </a:t>
            </a:r>
            <a:r>
              <a:rPr lang="en-US" sz="2400" b="1" dirty="0" smtClean="0"/>
              <a:t>factors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- FHR </a:t>
            </a:r>
            <a:r>
              <a:rPr lang="en-US" sz="2400" dirty="0" smtClean="0"/>
              <a:t>every 15 minutes </a:t>
            </a:r>
            <a:r>
              <a:rPr lang="en-US" sz="2400" dirty="0"/>
              <a:t>in the active phase in the first stage of labor</a:t>
            </a:r>
            <a:r>
              <a:rPr lang="en-US" sz="2400" dirty="0" smtClean="0"/>
              <a:t>, </a:t>
            </a:r>
            <a:r>
              <a:rPr lang="en-US" sz="2400" dirty="0"/>
              <a:t>preferably before, during, or after a </a:t>
            </a:r>
            <a:r>
              <a:rPr lang="en-US" sz="2400" dirty="0" smtClean="0"/>
              <a:t>contraction</a:t>
            </a:r>
          </a:p>
          <a:p>
            <a:pPr marL="0" indent="0">
              <a:buNone/>
            </a:pPr>
            <a:r>
              <a:rPr lang="en-US" sz="2400" dirty="0" smtClean="0"/>
              <a:t>- FHR every 5 minutes During the second </a:t>
            </a:r>
            <a:r>
              <a:rPr lang="en-US" sz="2400" dirty="0"/>
              <a:t>stage of </a:t>
            </a:r>
            <a:r>
              <a:rPr lang="en-US" sz="2400" dirty="0" smtClean="0"/>
              <a:t>labor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613" y="4353637"/>
            <a:ext cx="3763388" cy="250436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5463" y="165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40677"/>
            <a:ext cx="10364451" cy="1125415"/>
          </a:xfrm>
        </p:spPr>
        <p:txBody>
          <a:bodyPr/>
          <a:lstStyle/>
          <a:p>
            <a:r>
              <a:rPr lang="en-US" b="1" dirty="0"/>
              <a:t>CLINICAL CASE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3774" y="1631851"/>
            <a:ext cx="10363826" cy="2800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LiberationSerif"/>
              </a:rPr>
              <a:t>A healthy, 28-year-old patient presents to labor and delivery at 39 weeks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LiberationSerif"/>
              </a:rPr>
              <a:t>of gestation complaining of “</a:t>
            </a:r>
            <a:r>
              <a:rPr lang="en-US" sz="2400" dirty="0" err="1">
                <a:latin typeface="LiberationSerif"/>
              </a:rPr>
              <a:t>crampiness</a:t>
            </a:r>
            <a:r>
              <a:rPr lang="en-US" sz="2400" dirty="0">
                <a:latin typeface="LiberationSerif"/>
              </a:rPr>
              <a:t>” overnight. Her vital signs are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LiberationSerif"/>
              </a:rPr>
              <a:t>all stable. The fetal heart tracing is reassuring, and there do not appear to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LiberationSerif"/>
              </a:rPr>
              <a:t>be any regular contractions. What are the next steps in evaluation of this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LiberationSerif"/>
              </a:rPr>
              <a:t>patient? If it appears she is in labor, how might you manage this patient?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4412" y="4652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8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614150"/>
            <a:ext cx="10363826" cy="5177050"/>
          </a:xfrm>
        </p:spPr>
        <p:txBody>
          <a:bodyPr>
            <a:normAutofit/>
          </a:bodyPr>
          <a:lstStyle/>
          <a:p>
            <a:r>
              <a:rPr lang="en-US" sz="2400" b="1" dirty="0"/>
              <a:t>Pain </a:t>
            </a:r>
            <a:r>
              <a:rPr lang="en-US" sz="2400" b="1" dirty="0" smtClean="0"/>
              <a:t>Control: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/>
              <a:t>During </a:t>
            </a:r>
            <a:r>
              <a:rPr lang="en-US" sz="2400" dirty="0"/>
              <a:t>the first stage of </a:t>
            </a:r>
            <a:r>
              <a:rPr lang="en-US" sz="2400" dirty="0" smtClean="0"/>
              <a:t>labor,</a:t>
            </a:r>
            <a:r>
              <a:rPr lang="en-US" sz="2400" dirty="0"/>
              <a:t> pain results from the contraction of </a:t>
            </a:r>
            <a:r>
              <a:rPr lang="en-US" sz="2400" dirty="0" smtClean="0"/>
              <a:t>the </a:t>
            </a:r>
            <a:r>
              <a:rPr lang="en-US" sz="2400" dirty="0"/>
              <a:t>uterus and dilation of the </a:t>
            </a:r>
            <a:r>
              <a:rPr lang="en-US" sz="2400" dirty="0" smtClean="0"/>
              <a:t>cervix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T10–T12 and </a:t>
            </a:r>
            <a:r>
              <a:rPr lang="en-US" sz="2400" dirty="0" smtClean="0"/>
              <a:t>L1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/>
              <a:t>distension </a:t>
            </a:r>
            <a:r>
              <a:rPr lang="en-US" sz="2400" dirty="0"/>
              <a:t>of </a:t>
            </a:r>
            <a:r>
              <a:rPr lang="en-US" sz="2400" dirty="0" smtClean="0"/>
              <a:t>the lower </a:t>
            </a:r>
            <a:r>
              <a:rPr lang="en-US" sz="2400" dirty="0"/>
              <a:t>birth canal and </a:t>
            </a:r>
            <a:r>
              <a:rPr lang="en-US" sz="2400" dirty="0" smtClean="0"/>
              <a:t>perineum with decent of fetal head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S2–S4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45" y="2782888"/>
            <a:ext cx="6064155" cy="407511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2973" y="4820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1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en-US" b="1" dirty="0"/>
              <a:t>methods of anesthesia and analgesia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0125" y="1364776"/>
            <a:ext cx="7014950" cy="5609230"/>
          </a:xfrm>
        </p:spPr>
        <p:txBody>
          <a:bodyPr>
            <a:normAutofit/>
          </a:bodyPr>
          <a:lstStyle/>
          <a:p>
            <a:r>
              <a:rPr lang="en-US" sz="2400" b="1" dirty="0"/>
              <a:t>Epidural </a:t>
            </a:r>
            <a:r>
              <a:rPr lang="en-US" sz="2400" b="1" dirty="0" smtClean="0"/>
              <a:t>block: </a:t>
            </a:r>
            <a:r>
              <a:rPr lang="en-US" sz="2400" dirty="0" smtClean="0"/>
              <a:t>The </a:t>
            </a:r>
            <a:r>
              <a:rPr lang="en-US" sz="2400" dirty="0"/>
              <a:t>most effective </a:t>
            </a:r>
            <a:r>
              <a:rPr lang="en-US" sz="2400" dirty="0" smtClean="0"/>
              <a:t>form</a:t>
            </a:r>
            <a:r>
              <a:rPr lang="en-US" sz="2400" dirty="0" smtClean="0">
                <a:sym typeface="Wingdings" panose="05000000000000000000" pitchFamily="2" charset="2"/>
              </a:rPr>
              <a:t> used in </a:t>
            </a:r>
            <a:r>
              <a:rPr lang="en-US" sz="2400" dirty="0"/>
              <a:t>vaginal </a:t>
            </a:r>
            <a:r>
              <a:rPr lang="en-US" sz="2400" dirty="0" smtClean="0"/>
              <a:t>or abdominal </a:t>
            </a:r>
            <a:r>
              <a:rPr lang="en-US" sz="2400" dirty="0"/>
              <a:t>deliveries </a:t>
            </a:r>
            <a:r>
              <a:rPr lang="en-US" sz="2400" dirty="0" smtClean="0"/>
              <a:t>&amp; in </a:t>
            </a:r>
            <a:r>
              <a:rPr lang="en-US" sz="2400" dirty="0"/>
              <a:t>postpartum procedures such as </a:t>
            </a:r>
            <a:r>
              <a:rPr lang="en-US" sz="2400" dirty="0" smtClean="0"/>
              <a:t>tubal ligation</a:t>
            </a:r>
          </a:p>
          <a:p>
            <a:r>
              <a:rPr lang="en-US" sz="2400" b="1" dirty="0"/>
              <a:t>Spinal </a:t>
            </a:r>
            <a:r>
              <a:rPr lang="en-US" sz="2400" b="1" dirty="0" smtClean="0"/>
              <a:t>anesthesia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anesthesia for approximately two </a:t>
            </a:r>
            <a:r>
              <a:rPr lang="en-US" sz="2400" dirty="0" smtClean="0"/>
              <a:t>hours</a:t>
            </a:r>
          </a:p>
          <a:p>
            <a:r>
              <a:rPr lang="en-US" sz="2400" b="1" dirty="0"/>
              <a:t>Combined </a:t>
            </a:r>
            <a:r>
              <a:rPr lang="en-US" sz="2400" b="1" dirty="0" smtClean="0"/>
              <a:t>spinal–epidural</a:t>
            </a:r>
          </a:p>
          <a:p>
            <a:r>
              <a:rPr lang="en-US" sz="2400" b="1" dirty="0"/>
              <a:t>Local </a:t>
            </a:r>
            <a:r>
              <a:rPr lang="en-US" sz="2400" b="1" dirty="0" smtClean="0"/>
              <a:t>block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injection into </a:t>
            </a:r>
            <a:r>
              <a:rPr lang="en-US" sz="2400" dirty="0"/>
              <a:t>the perineum or </a:t>
            </a:r>
            <a:r>
              <a:rPr lang="en-US" sz="2400" dirty="0" smtClean="0"/>
              <a:t>vagina 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pudendal</a:t>
            </a:r>
            <a:r>
              <a:rPr lang="en-US" sz="2400" b="1" dirty="0" smtClean="0"/>
              <a:t> block)</a:t>
            </a:r>
          </a:p>
          <a:p>
            <a:r>
              <a:rPr lang="en-US" sz="2400" b="1" dirty="0"/>
              <a:t>General </a:t>
            </a:r>
            <a:r>
              <a:rPr lang="en-US" sz="2400" b="1" dirty="0" smtClean="0"/>
              <a:t>anesthesia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Inhaled or </a:t>
            </a:r>
            <a:r>
              <a:rPr lang="en-US" sz="2400" dirty="0" smtClean="0"/>
              <a:t>intravenous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075" y="2265529"/>
            <a:ext cx="5026925" cy="459247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4405" y="1291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8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573206"/>
            <a:ext cx="6660733" cy="521799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advantages of epidural technique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provide analgesia during labor as well </a:t>
            </a:r>
            <a:r>
              <a:rPr lang="en-US" sz="2400" dirty="0" smtClean="0"/>
              <a:t>as excellent </a:t>
            </a:r>
            <a:r>
              <a:rPr lang="en-US" sz="2400" dirty="0"/>
              <a:t>anesthesia for </a:t>
            </a:r>
            <a:r>
              <a:rPr lang="en-US" sz="2400" dirty="0" smtClean="0"/>
              <a:t>delivery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titrated to maintain the </a:t>
            </a:r>
            <a:r>
              <a:rPr lang="en-US" sz="2400" dirty="0" smtClean="0"/>
              <a:t>patient’s sense </a:t>
            </a:r>
            <a:r>
              <a:rPr lang="en-US" sz="2400" dirty="0"/>
              <a:t>of touch and motor </a:t>
            </a:r>
            <a:r>
              <a:rPr lang="en-US" sz="2400" dirty="0" smtClean="0"/>
              <a:t>ability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facilitate </a:t>
            </a:r>
            <a:r>
              <a:rPr lang="en-US" sz="2400" dirty="0"/>
              <a:t>participation in the </a:t>
            </a:r>
            <a:r>
              <a:rPr lang="en-US" sz="2400" dirty="0" smtClean="0"/>
              <a:t>birth process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3074" name="Picture 2" descr="Epidural vs spinal anesthesia. Epidural: headache is no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3"/>
          <a:stretch/>
        </p:blipFill>
        <p:spPr bwMode="auto">
          <a:xfrm>
            <a:off x="7219667" y="1583140"/>
            <a:ext cx="4972334" cy="52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4140" y="5486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1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1887" y="245659"/>
            <a:ext cx="10363826" cy="6735169"/>
          </a:xfrm>
        </p:spPr>
        <p:txBody>
          <a:bodyPr>
            <a:noAutofit/>
          </a:bodyPr>
          <a:lstStyle/>
          <a:p>
            <a:r>
              <a:rPr lang="en-US" sz="2400" b="1" dirty="0"/>
              <a:t>advantages </a:t>
            </a:r>
            <a:r>
              <a:rPr lang="en-US" sz="2400" b="1" dirty="0" smtClean="0"/>
              <a:t>of </a:t>
            </a:r>
            <a:r>
              <a:rPr lang="en-US" sz="2400" b="1" dirty="0"/>
              <a:t>Spinal </a:t>
            </a:r>
            <a:r>
              <a:rPr lang="en-US" sz="2400" b="1" dirty="0" smtClean="0"/>
              <a:t>anesthesia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good pain relief for procedures </a:t>
            </a:r>
            <a:r>
              <a:rPr lang="en-US" sz="2400" dirty="0" smtClean="0"/>
              <a:t>of limited duration</a:t>
            </a:r>
          </a:p>
          <a:p>
            <a:endParaRPr lang="en-US" sz="2400" b="1" dirty="0" smtClean="0"/>
          </a:p>
          <a:p>
            <a:r>
              <a:rPr lang="en-US" sz="2400" b="1" dirty="0"/>
              <a:t>advantages of </a:t>
            </a:r>
            <a:r>
              <a:rPr lang="en-US" sz="2400" b="1" dirty="0" smtClean="0"/>
              <a:t>Combined </a:t>
            </a:r>
            <a:r>
              <a:rPr lang="en-US" sz="2400" b="1" dirty="0"/>
              <a:t>spinal–epidural </a:t>
            </a:r>
            <a:r>
              <a:rPr lang="en-US" sz="2400" b="1" dirty="0" smtClean="0"/>
              <a:t>anesthesia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ability to titrate </a:t>
            </a:r>
            <a:r>
              <a:rPr lang="en-US" sz="2400" dirty="0" smtClean="0"/>
              <a:t>medications throughout </a:t>
            </a:r>
            <a:r>
              <a:rPr lang="en-US" sz="2400" dirty="0"/>
              <a:t>labor with the epidural catheter and the rapid onset </a:t>
            </a:r>
            <a:r>
              <a:rPr lang="en-US" sz="2400" dirty="0" smtClean="0"/>
              <a:t>associated with </a:t>
            </a:r>
            <a:r>
              <a:rPr lang="en-US" sz="2400" dirty="0"/>
              <a:t>spinal </a:t>
            </a:r>
            <a:r>
              <a:rPr lang="en-US" sz="2400" dirty="0" smtClean="0"/>
              <a:t>techniques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decreases the risk of spinal </a:t>
            </a:r>
            <a:r>
              <a:rPr lang="en-US" sz="2400" dirty="0" smtClean="0"/>
              <a:t>headache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Less motor blockade</a:t>
            </a:r>
          </a:p>
          <a:p>
            <a:pPr marL="0" indent="0">
              <a:buNone/>
            </a:pPr>
            <a:endParaRPr lang="en-US" sz="2400" b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All of these types of regional </a:t>
            </a:r>
            <a:r>
              <a:rPr lang="en-US" sz="2400" dirty="0" smtClean="0"/>
              <a:t>anesthesia have the complication of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err="1" smtClean="0"/>
              <a:t>postdural</a:t>
            </a:r>
            <a:r>
              <a:rPr lang="en-US" sz="2400" dirty="0" smtClean="0"/>
              <a:t> </a:t>
            </a:r>
            <a:r>
              <a:rPr lang="en-US" sz="2400" dirty="0"/>
              <a:t>puncture headache</a:t>
            </a:r>
            <a:endParaRPr lang="en-US" sz="24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5713" y="3765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9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382138"/>
            <a:ext cx="10363826" cy="54090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Advantages of Local block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</a:p>
          <a:p>
            <a:pPr marL="0" indent="0">
              <a:buNone/>
            </a:pPr>
            <a:r>
              <a:rPr lang="en-US" sz="2400" dirty="0"/>
              <a:t>provide anesthesia for episiotomy and repair of vaginal and </a:t>
            </a:r>
            <a:r>
              <a:rPr lang="en-US" sz="2400" dirty="0" smtClean="0"/>
              <a:t>perineal</a:t>
            </a:r>
            <a:r>
              <a:rPr lang="en-US" sz="2400" dirty="0"/>
              <a:t> </a:t>
            </a:r>
            <a:r>
              <a:rPr lang="en-US" sz="2400" dirty="0" smtClean="0"/>
              <a:t>lacerations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 smtClean="0"/>
              <a:t>Complication of local block: </a:t>
            </a:r>
            <a:r>
              <a:rPr lang="en-US" sz="2400" dirty="0" err="1"/>
              <a:t>paracervical</a:t>
            </a:r>
            <a:r>
              <a:rPr lang="en-US" sz="2400" dirty="0"/>
              <a:t> block may result in fetal </a:t>
            </a:r>
            <a:r>
              <a:rPr lang="en-US" sz="2400" dirty="0" smtClean="0"/>
              <a:t>bradycardia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b="1" dirty="0"/>
          </a:p>
          <a:p>
            <a:r>
              <a:rPr lang="en-US" sz="2400" b="1" dirty="0" smtClean="0"/>
              <a:t>Complications of GA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</a:pPr>
            <a:r>
              <a:rPr lang="en-US" sz="2400" dirty="0" smtClean="0"/>
              <a:t>maternal aspiration- neonatal depression</a:t>
            </a:r>
            <a:endParaRPr lang="en-US" sz="2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4459" y="3424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8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296537"/>
          </a:xfrm>
        </p:spPr>
        <p:txBody>
          <a:bodyPr/>
          <a:lstStyle/>
          <a:p>
            <a:r>
              <a:rPr lang="en-US" b="1" dirty="0"/>
              <a:t>Management of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296537"/>
            <a:ext cx="10363826" cy="511791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First stage</a:t>
            </a:r>
            <a:r>
              <a:rPr lang="en-US" sz="2800" dirty="0" smtClean="0">
                <a:solidFill>
                  <a:srgbClr val="7030A0"/>
                </a:solidFill>
                <a:sym typeface="Wingdings" panose="05000000000000000000" pitchFamily="2" charset="2"/>
              </a:rPr>
              <a:t></a:t>
            </a:r>
          </a:p>
          <a:p>
            <a:pPr>
              <a:buFontTx/>
              <a:buChar char="-"/>
            </a:pPr>
            <a:r>
              <a:rPr lang="en-US" sz="2400" dirty="0" smtClean="0"/>
              <a:t>series of pelvic examinations</a:t>
            </a:r>
          </a:p>
          <a:p>
            <a:pPr>
              <a:buFontTx/>
              <a:buChar char="-"/>
            </a:pPr>
            <a:r>
              <a:rPr lang="en-US" sz="2400" dirty="0" smtClean="0"/>
              <a:t>Pushing </a:t>
            </a:r>
            <a:r>
              <a:rPr lang="en-US" sz="2400" dirty="0"/>
              <a:t>should be </a:t>
            </a:r>
            <a:r>
              <a:rPr lang="en-US" sz="2400" dirty="0" smtClean="0"/>
              <a:t>discouraged During </a:t>
            </a:r>
            <a:r>
              <a:rPr lang="en-US" sz="2400" dirty="0"/>
              <a:t>the latter portions of </a:t>
            </a:r>
            <a:r>
              <a:rPr lang="en-US" sz="2400" dirty="0" smtClean="0"/>
              <a:t>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stage </a:t>
            </a:r>
            <a:r>
              <a:rPr lang="en-US" sz="2400" dirty="0"/>
              <a:t>of </a:t>
            </a:r>
            <a:r>
              <a:rPr lang="en-US" sz="2400" dirty="0" smtClean="0"/>
              <a:t>labor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to </a:t>
            </a:r>
            <a:r>
              <a:rPr lang="en-US" sz="2400" dirty="0"/>
              <a:t>avoid traumatic swelling of the </a:t>
            </a:r>
            <a:r>
              <a:rPr lang="en-US" sz="2400" dirty="0" smtClean="0"/>
              <a:t>cervix</a:t>
            </a:r>
          </a:p>
          <a:p>
            <a:pPr>
              <a:buFontTx/>
              <a:buChar char="-"/>
            </a:pPr>
            <a:r>
              <a:rPr lang="en-US" sz="2400" dirty="0" smtClean="0"/>
              <a:t>More </a:t>
            </a:r>
            <a:r>
              <a:rPr lang="en-US" sz="2400" dirty="0"/>
              <a:t>frequent vaginal </a:t>
            </a:r>
            <a:r>
              <a:rPr lang="en-US" sz="2400" dirty="0" smtClean="0"/>
              <a:t>examinations in: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latter </a:t>
            </a:r>
            <a:r>
              <a:rPr lang="en-US" sz="2400" dirty="0"/>
              <a:t>portions of the first </a:t>
            </a:r>
            <a:r>
              <a:rPr lang="en-US" sz="2400" dirty="0" smtClean="0"/>
              <a:t>stage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significant </a:t>
            </a:r>
            <a:r>
              <a:rPr lang="en-US" sz="2400" dirty="0"/>
              <a:t>fetal heart </a:t>
            </a:r>
            <a:r>
              <a:rPr lang="en-US" sz="2400" dirty="0" smtClean="0"/>
              <a:t>rate decelerations (probability of </a:t>
            </a:r>
            <a:r>
              <a:rPr lang="en-US" sz="2400" b="1" dirty="0"/>
              <a:t>umbilical cord </a:t>
            </a:r>
            <a:r>
              <a:rPr lang="en-US" sz="2400" b="1" dirty="0" smtClean="0"/>
              <a:t>prolapse </a:t>
            </a:r>
            <a:r>
              <a:rPr lang="en-US" sz="2400" dirty="0" smtClean="0"/>
              <a:t>or</a:t>
            </a:r>
            <a:r>
              <a:rPr lang="en-US" sz="2400" b="1" dirty="0" smtClean="0"/>
              <a:t> imminent delivery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>- Routine </a:t>
            </a:r>
            <a:r>
              <a:rPr lang="en-US" sz="2400" dirty="0"/>
              <a:t>amniotomy is </a:t>
            </a:r>
            <a:r>
              <a:rPr lang="en-US" sz="2400" dirty="0" smtClean="0"/>
              <a:t>unnecessary.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0495" y="686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5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5387" y="676594"/>
            <a:ext cx="9435341" cy="5327175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Artificial </a:t>
            </a:r>
            <a:r>
              <a:rPr lang="en-US" sz="2400" b="1" dirty="0" smtClean="0"/>
              <a:t>ROM if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Need to </a:t>
            </a:r>
            <a:r>
              <a:rPr lang="en-US" sz="2400" dirty="0"/>
              <a:t>insert an intrauterine pressure catheter or </a:t>
            </a:r>
            <a:r>
              <a:rPr lang="en-US" sz="2400" dirty="0" smtClean="0"/>
              <a:t>a fetal </a:t>
            </a:r>
            <a:r>
              <a:rPr lang="en-US" sz="2400" dirty="0"/>
              <a:t>scalp </a:t>
            </a:r>
            <a:r>
              <a:rPr lang="en-US" sz="2400" dirty="0" smtClean="0"/>
              <a:t>monitor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Need to identify presence </a:t>
            </a:r>
            <a:r>
              <a:rPr lang="en-US" sz="2400" dirty="0"/>
              <a:t>or absence of </a:t>
            </a:r>
            <a:r>
              <a:rPr lang="en-US" sz="2400" dirty="0" smtClean="0"/>
              <a:t>meconium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labor is progressing </a:t>
            </a:r>
            <a:r>
              <a:rPr lang="en-US" sz="2400" dirty="0" smtClean="0"/>
              <a:t>abnormally</a:t>
            </a:r>
          </a:p>
          <a:p>
            <a:r>
              <a:rPr lang="en-US" sz="2400" b="1" dirty="0" smtClean="0"/>
              <a:t>Risks of AROM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infection may be increased if labor is </a:t>
            </a:r>
            <a:r>
              <a:rPr lang="en-US" sz="2400" dirty="0" smtClean="0"/>
              <a:t>prolonged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umbilical </a:t>
            </a:r>
            <a:r>
              <a:rPr lang="en-US" sz="2400" dirty="0"/>
              <a:t>cord </a:t>
            </a:r>
            <a:r>
              <a:rPr lang="en-US" sz="2400" dirty="0" smtClean="0"/>
              <a:t>prolapse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Fetal heart tones should be assessed after membranes </a:t>
            </a:r>
            <a:r>
              <a:rPr lang="en-US" sz="2400" dirty="0" smtClean="0"/>
              <a:t>spontaneously rupture</a:t>
            </a:r>
            <a:r>
              <a:rPr lang="en-US" sz="24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884" y="1932469"/>
            <a:ext cx="4167116" cy="492553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6764" y="817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en-US" b="1" dirty="0"/>
              <a:t>Management of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10186"/>
            <a:ext cx="10363826" cy="509061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Second </a:t>
            </a:r>
            <a:r>
              <a:rPr lang="en-US" sz="2800" b="1" dirty="0" smtClean="0">
                <a:solidFill>
                  <a:srgbClr val="7030A0"/>
                </a:solidFill>
              </a:rPr>
              <a:t>Stage</a:t>
            </a:r>
            <a:r>
              <a:rPr lang="en-US" sz="28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en-US" sz="2400" dirty="0"/>
              <a:t>the mother </a:t>
            </a:r>
            <a:r>
              <a:rPr lang="en-US" sz="2400" dirty="0" smtClean="0"/>
              <a:t>should be </a:t>
            </a:r>
            <a:r>
              <a:rPr lang="en-US" sz="2400" dirty="0"/>
              <a:t>encouraged </a:t>
            </a:r>
            <a:r>
              <a:rPr lang="en-US" sz="2400" dirty="0" smtClean="0"/>
              <a:t>to either </a:t>
            </a:r>
            <a:r>
              <a:rPr lang="en-US" sz="2400" dirty="0"/>
              <a:t>use open glottis pushing, or perform an extended </a:t>
            </a:r>
            <a:r>
              <a:rPr lang="en-US" sz="2400" dirty="0" err="1" smtClean="0"/>
              <a:t>Valsalva</a:t>
            </a:r>
            <a:r>
              <a:rPr lang="en-US" sz="2400" dirty="0"/>
              <a:t> </a:t>
            </a:r>
            <a:r>
              <a:rPr lang="en-US" sz="2400" dirty="0" smtClean="0"/>
              <a:t>maneuver</a:t>
            </a:r>
            <a:endParaRPr lang="en-US" sz="2400" dirty="0"/>
          </a:p>
          <a:p>
            <a:r>
              <a:rPr lang="en-US" sz="2400" dirty="0"/>
              <a:t>a rest period of 1 to 2 hours may be offered at </a:t>
            </a:r>
            <a:r>
              <a:rPr lang="en-US" sz="2400" dirty="0" smtClean="0"/>
              <a:t>the onset </a:t>
            </a:r>
            <a:r>
              <a:rPr lang="en-US" sz="2400" dirty="0"/>
              <a:t>of the second stage of labor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fetal head may undergo </a:t>
            </a:r>
            <a:r>
              <a:rPr lang="en-US" sz="2400" dirty="0" smtClean="0"/>
              <a:t>further alterations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ym typeface="Wingdings" panose="05000000000000000000" pitchFamily="2" charset="2"/>
              </a:rPr>
              <a:t>molding</a:t>
            </a:r>
          </a:p>
          <a:p>
            <a:pPr marL="0" indent="0">
              <a:buNone/>
            </a:pPr>
            <a:r>
              <a:rPr lang="en-US" sz="2400" b="1" dirty="0"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ym typeface="Wingdings" panose="05000000000000000000" pitchFamily="2" charset="2"/>
              </a:rPr>
              <a:t>                                                                                      </a:t>
            </a:r>
            <a:r>
              <a:rPr lang="en-US" sz="2400" b="1" dirty="0" smtClean="0"/>
              <a:t>Caput succedaneum</a:t>
            </a:r>
            <a:endParaRPr lang="en-US" sz="2400" b="1" dirty="0" smtClean="0">
              <a:sym typeface="Wingdings" panose="05000000000000000000" pitchFamily="2" charset="2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4030" y="5307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464024"/>
            <a:ext cx="10363826" cy="53271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i="1" u="sng" dirty="0"/>
              <a:t>Molding</a:t>
            </a:r>
            <a:r>
              <a:rPr lang="en-US" sz="2400" i="1" dirty="0"/>
              <a:t> and </a:t>
            </a:r>
            <a:r>
              <a:rPr lang="en-US" sz="2400" i="1" u="sng" dirty="0"/>
              <a:t>caput succedaneum </a:t>
            </a:r>
            <a:r>
              <a:rPr lang="en-US" sz="2400" i="1" dirty="0"/>
              <a:t>are the two most common causes of overestimation of the amount of descent .</a:t>
            </a:r>
            <a:endParaRPr lang="en-US" sz="2400" b="1" dirty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Both </a:t>
            </a:r>
            <a:r>
              <a:rPr lang="en-US" sz="2400" dirty="0"/>
              <a:t>caput and molding resolve in the first few days of </a:t>
            </a:r>
            <a:r>
              <a:rPr lang="en-US" sz="2400" dirty="0" smtClean="0"/>
              <a:t>life.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201" y="3127611"/>
            <a:ext cx="7135072" cy="3516396"/>
          </a:xfrm>
          <a:prstGeom prst="rect">
            <a:avLst/>
          </a:prstGeom>
        </p:spPr>
      </p:pic>
      <p:pic>
        <p:nvPicPr>
          <p:cNvPr id="2" name=" 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1773" y="3642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2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477672"/>
            <a:ext cx="10363826" cy="6005015"/>
          </a:xfrm>
        </p:spPr>
        <p:txBody>
          <a:bodyPr>
            <a:normAutofit/>
          </a:bodyPr>
          <a:lstStyle/>
          <a:p>
            <a:r>
              <a:rPr lang="en-US" sz="2400" dirty="0"/>
              <a:t>An extended second stage may </a:t>
            </a:r>
            <a:r>
              <a:rPr lang="en-US" sz="2400" dirty="0" smtClean="0"/>
              <a:t>last as </a:t>
            </a:r>
            <a:r>
              <a:rPr lang="en-US" sz="2400" dirty="0"/>
              <a:t>long as 2 to 3 </a:t>
            </a:r>
            <a:r>
              <a:rPr lang="en-US" sz="2400" dirty="0" smtClean="0"/>
              <a:t>hours</a:t>
            </a:r>
          </a:p>
          <a:p>
            <a:r>
              <a:rPr lang="en-US" sz="2400" i="1" dirty="0"/>
              <a:t>Restricted use of </a:t>
            </a:r>
            <a:r>
              <a:rPr lang="en-US" sz="2400" b="1" i="1" dirty="0" smtClean="0"/>
              <a:t>episiotomy </a:t>
            </a:r>
            <a:r>
              <a:rPr lang="en-US" sz="2400" i="1" u="sng" dirty="0" smtClean="0"/>
              <a:t>unless</a:t>
            </a:r>
            <a:r>
              <a:rPr lang="en-US" sz="2400" b="1" i="1" dirty="0" smtClean="0"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</a:pPr>
            <a:r>
              <a:rPr lang="en-US" sz="2400" i="1" dirty="0" smtClean="0"/>
              <a:t> cases </a:t>
            </a:r>
            <a:r>
              <a:rPr lang="en-US" sz="2400" i="1" dirty="0"/>
              <a:t>of </a:t>
            </a:r>
            <a:r>
              <a:rPr lang="en-US" sz="2400" i="1" u="sng" dirty="0"/>
              <a:t>instrumental </a:t>
            </a:r>
            <a:r>
              <a:rPr lang="en-US" sz="2400" i="1" u="sng" dirty="0" smtClean="0"/>
              <a:t>delivery </a:t>
            </a:r>
            <a:r>
              <a:rPr lang="en-US" sz="2400" i="1" dirty="0" smtClean="0"/>
              <a:t>and/or </a:t>
            </a:r>
            <a:r>
              <a:rPr lang="en-US" sz="2400" i="1" u="sng" dirty="0"/>
              <a:t>protracted</a:t>
            </a:r>
            <a:r>
              <a:rPr lang="en-US" sz="2400" i="1" dirty="0"/>
              <a:t> or </a:t>
            </a:r>
            <a:r>
              <a:rPr lang="en-US" sz="2400" i="1" u="sng" dirty="0" smtClean="0"/>
              <a:t>arrested</a:t>
            </a:r>
            <a:r>
              <a:rPr lang="en-US" sz="2400" i="1" dirty="0"/>
              <a:t> </a:t>
            </a:r>
            <a:r>
              <a:rPr lang="en-US" sz="2400" i="1" u="sng" dirty="0" smtClean="0"/>
              <a:t>descent</a:t>
            </a:r>
          </a:p>
          <a:p>
            <a:r>
              <a:rPr lang="en-US" sz="2400" dirty="0" smtClean="0"/>
              <a:t>Routine use </a:t>
            </a:r>
            <a:r>
              <a:rPr lang="en-US" sz="2400" dirty="0"/>
              <a:t>of episiotomy </a:t>
            </a:r>
            <a:r>
              <a:rPr lang="en-US" sz="2400" dirty="0" smtClean="0"/>
              <a:t>may </a:t>
            </a:r>
            <a:r>
              <a:rPr lang="en-US" sz="2400" dirty="0"/>
              <a:t>lead to an increase in the </a:t>
            </a:r>
            <a:r>
              <a:rPr lang="en-US" sz="2400" dirty="0" smtClean="0"/>
              <a:t>risk of </a:t>
            </a:r>
            <a:r>
              <a:rPr lang="en-US" sz="2400" dirty="0"/>
              <a:t>third-degree and fourth-degree perineal lacerations and a delay in </a:t>
            </a:r>
            <a:r>
              <a:rPr lang="en-US" sz="2400" dirty="0" smtClean="0"/>
              <a:t>the patient’s </a:t>
            </a:r>
            <a:r>
              <a:rPr lang="en-US" sz="2400" dirty="0"/>
              <a:t>resumption of sexual </a:t>
            </a:r>
            <a:r>
              <a:rPr lang="en-US" sz="2400" dirty="0" smtClean="0"/>
              <a:t>activity</a:t>
            </a:r>
          </a:p>
          <a:p>
            <a:endParaRPr lang="en-US" sz="2400" i="1" u="sng" dirty="0" smtClean="0"/>
          </a:p>
          <a:p>
            <a:r>
              <a:rPr lang="en-US" sz="2400" dirty="0" smtClean="0"/>
              <a:t>control </a:t>
            </a:r>
            <a:r>
              <a:rPr lang="en-US" sz="2400" dirty="0"/>
              <a:t>the fetal head and body at </a:t>
            </a:r>
            <a:r>
              <a:rPr lang="en-US" sz="2400" dirty="0" smtClean="0"/>
              <a:t>delivery</a:t>
            </a:r>
            <a:r>
              <a:rPr lang="en-US" sz="2400" dirty="0" smtClean="0">
                <a:sym typeface="Wingdings" panose="05000000000000000000" pitchFamily="2" charset="2"/>
              </a:rPr>
              <a:t> decreased </a:t>
            </a:r>
            <a:r>
              <a:rPr lang="en-US" sz="2400" dirty="0" smtClean="0"/>
              <a:t>the </a:t>
            </a:r>
            <a:r>
              <a:rPr lang="en-US" sz="2400" dirty="0"/>
              <a:t>risk of </a:t>
            </a:r>
            <a:r>
              <a:rPr lang="en-US" sz="2400" dirty="0" smtClean="0"/>
              <a:t>obstetric laceration </a:t>
            </a:r>
            <a:endParaRPr lang="en-US" sz="2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4770" y="477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126148"/>
            <a:ext cx="10364451" cy="1596177"/>
          </a:xfrm>
        </p:spPr>
        <p:txBody>
          <a:bodyPr/>
          <a:lstStyle/>
          <a:p>
            <a:r>
              <a:rPr lang="en-US" b="1" dirty="0"/>
              <a:t>MATERNAL CHANGES BEFORE THE ONSET OF</a:t>
            </a:r>
            <a:br>
              <a:rPr lang="en-US" b="1" dirty="0"/>
            </a:br>
            <a:r>
              <a:rPr lang="en-US" b="1" dirty="0"/>
              <a:t>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03384" y="1722326"/>
            <a:ext cx="10986867" cy="4068874"/>
          </a:xfrm>
        </p:spPr>
        <p:txBody>
          <a:bodyPr>
            <a:normAutofit/>
          </a:bodyPr>
          <a:lstStyle/>
          <a:p>
            <a:r>
              <a:rPr lang="en-US" sz="2800" u="sng" dirty="0"/>
              <a:t>uterine </a:t>
            </a:r>
            <a:r>
              <a:rPr lang="en-US" sz="2800" u="sng" dirty="0" smtClean="0"/>
              <a:t>contractions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i="1" dirty="0"/>
              <a:t>Braxton Hicks </a:t>
            </a:r>
            <a:r>
              <a:rPr lang="en-US" sz="2800" i="1" dirty="0" smtClean="0"/>
              <a:t>contractions (false </a:t>
            </a:r>
            <a:r>
              <a:rPr lang="en-US" sz="2800" i="1" dirty="0"/>
              <a:t>labor</a:t>
            </a:r>
            <a:r>
              <a:rPr lang="en-US" sz="2800" i="1" dirty="0" smtClean="0"/>
              <a:t>): </a:t>
            </a:r>
            <a:r>
              <a:rPr lang="en-US" sz="2800" i="1" dirty="0"/>
              <a:t>not associated with dilation of the </a:t>
            </a:r>
            <a:r>
              <a:rPr lang="en-US" sz="2800" i="1" dirty="0" smtClean="0"/>
              <a:t>cervix</a:t>
            </a:r>
          </a:p>
          <a:p>
            <a:r>
              <a:rPr lang="en-US" sz="2800" u="sng" dirty="0" smtClean="0"/>
              <a:t>Lightening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/>
              <a:t>fetal head descending into the </a:t>
            </a:r>
            <a:r>
              <a:rPr lang="en-US" sz="2800" dirty="0" smtClean="0"/>
              <a:t>pelvis or baby dropping!!</a:t>
            </a:r>
          </a:p>
          <a:p>
            <a:r>
              <a:rPr lang="en-US" sz="2800" u="sng" dirty="0"/>
              <a:t>bloody </a:t>
            </a:r>
            <a:r>
              <a:rPr lang="en-US" sz="2800" u="sng" dirty="0" smtClean="0"/>
              <a:t>show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cervix </a:t>
            </a:r>
            <a:r>
              <a:rPr lang="en-US" sz="2800" dirty="0"/>
              <a:t>begins </a:t>
            </a:r>
            <a:r>
              <a:rPr lang="en-US" sz="2800" dirty="0" smtClean="0"/>
              <a:t>thinning(effacement</a:t>
            </a:r>
            <a:r>
              <a:rPr lang="en-US" sz="2800" dirty="0"/>
              <a:t>)</a:t>
            </a:r>
            <a:endParaRPr lang="en-US" sz="2800" u="sng" dirty="0" smtClean="0"/>
          </a:p>
          <a:p>
            <a:endParaRPr lang="en-US" sz="2800" i="1" dirty="0" smtClean="0"/>
          </a:p>
          <a:p>
            <a:endParaRPr lang="en-U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6866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5584737" cy="1596177"/>
          </a:xfrm>
        </p:spPr>
        <p:txBody>
          <a:bodyPr/>
          <a:lstStyle/>
          <a:p>
            <a:r>
              <a:rPr lang="en-US" b="1" dirty="0" smtClean="0"/>
              <a:t>episiotomy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1320" y="1378423"/>
            <a:ext cx="6182436" cy="5295331"/>
          </a:xfrm>
        </p:spPr>
        <p:txBody>
          <a:bodyPr>
            <a:normAutofit lnSpcReduction="10000"/>
          </a:bodyPr>
          <a:lstStyle/>
          <a:p>
            <a:r>
              <a:rPr lang="en-US" sz="2400" i="1" dirty="0" smtClean="0"/>
              <a:t>When</a:t>
            </a:r>
            <a:r>
              <a:rPr lang="en-US" sz="2400" dirty="0" smtClean="0"/>
              <a:t>?   after </a:t>
            </a:r>
            <a:r>
              <a:rPr lang="en-US" sz="2400" dirty="0"/>
              <a:t>the perineum has been thinned considerably by the </a:t>
            </a:r>
            <a:r>
              <a:rPr lang="en-US" sz="2400" dirty="0" smtClean="0"/>
              <a:t>descending fetal head</a:t>
            </a:r>
          </a:p>
          <a:p>
            <a:r>
              <a:rPr lang="en-US" sz="2400" i="1" dirty="0" smtClean="0"/>
              <a:t>how?    </a:t>
            </a:r>
            <a:r>
              <a:rPr lang="en-US" sz="2400" dirty="0" smtClean="0"/>
              <a:t>incision should </a:t>
            </a:r>
            <a:r>
              <a:rPr lang="en-US" sz="2400" dirty="0"/>
              <a:t>be somewhat longer on the mucosal </a:t>
            </a:r>
            <a:r>
              <a:rPr lang="en-US" sz="2400" dirty="0" smtClean="0"/>
              <a:t>surface when </a:t>
            </a:r>
            <a:r>
              <a:rPr lang="en-US" sz="2400" dirty="0"/>
              <a:t>compared with the </a:t>
            </a:r>
            <a:r>
              <a:rPr lang="en-US" sz="2400" dirty="0" smtClean="0"/>
              <a:t>perineal </a:t>
            </a:r>
            <a:r>
              <a:rPr lang="en-US" sz="2400" dirty="0"/>
              <a:t>surface of the </a:t>
            </a:r>
            <a:r>
              <a:rPr lang="en-US" sz="2400" dirty="0" smtClean="0"/>
              <a:t>incision</a:t>
            </a:r>
          </a:p>
          <a:p>
            <a:endParaRPr lang="en-US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/>
              <a:t>Median episiotomy</a:t>
            </a:r>
            <a:r>
              <a:rPr lang="en-US" sz="2400" dirty="0"/>
              <a:t> is associated </a:t>
            </a:r>
            <a:r>
              <a:rPr lang="en-US" sz="2400" dirty="0" smtClean="0"/>
              <a:t>with </a:t>
            </a:r>
            <a:r>
              <a:rPr lang="en-US" sz="2400" b="1" dirty="0" smtClean="0"/>
              <a:t>higher</a:t>
            </a:r>
            <a:r>
              <a:rPr lang="en-US" sz="2400" dirty="0" smtClean="0"/>
              <a:t> </a:t>
            </a:r>
            <a:r>
              <a:rPr lang="en-US" sz="2400" dirty="0"/>
              <a:t>rates of injury to the anal sphincter and rectum</a:t>
            </a:r>
            <a:endParaRPr lang="en-US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886" y="2558250"/>
            <a:ext cx="5694114" cy="42997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3516" y="493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464024"/>
            <a:ext cx="5869163" cy="5745707"/>
          </a:xfrm>
        </p:spPr>
        <p:txBody>
          <a:bodyPr>
            <a:normAutofit/>
          </a:bodyPr>
          <a:lstStyle/>
          <a:p>
            <a:r>
              <a:rPr lang="en-US" sz="2400" b="1" dirty="0"/>
              <a:t>fetal head </a:t>
            </a:r>
            <a:r>
              <a:rPr lang="en-US" sz="2400" b="1" dirty="0" smtClean="0"/>
              <a:t>crowns</a:t>
            </a:r>
          </a:p>
          <a:p>
            <a:r>
              <a:rPr lang="en-US" sz="2400" b="1" dirty="0" smtClean="0"/>
              <a:t>Head extension</a:t>
            </a:r>
          </a:p>
          <a:p>
            <a:r>
              <a:rPr lang="en-US" sz="2400" b="1" i="1" dirty="0"/>
              <a:t>modified </a:t>
            </a:r>
            <a:r>
              <a:rPr lang="en-US" sz="2400" b="1" i="1" dirty="0" err="1"/>
              <a:t>Ritgen</a:t>
            </a:r>
            <a:r>
              <a:rPr lang="en-US" sz="2400" b="1" i="1" dirty="0"/>
              <a:t> </a:t>
            </a:r>
            <a:r>
              <a:rPr lang="en-US" sz="2400" b="1" i="1" dirty="0" smtClean="0"/>
              <a:t>maneuver</a:t>
            </a:r>
            <a:r>
              <a:rPr lang="en-US" sz="2400" b="1" i="1" dirty="0" smtClean="0">
                <a:sym typeface="Wingdings" panose="05000000000000000000" pitchFamily="2" charset="2"/>
              </a:rPr>
              <a:t> </a:t>
            </a:r>
            <a:r>
              <a:rPr lang="en-US" sz="2400" i="1" dirty="0"/>
              <a:t>To support the perineal tissues and facilitate extension of the </a:t>
            </a:r>
            <a:r>
              <a:rPr lang="en-US" sz="2400" i="1" dirty="0" smtClean="0"/>
              <a:t>head</a:t>
            </a:r>
          </a:p>
          <a:p>
            <a:pPr marL="0" indent="0">
              <a:buNone/>
            </a:pPr>
            <a:r>
              <a:rPr lang="en-US" sz="2400" dirty="0" smtClean="0"/>
              <a:t>delivery </a:t>
            </a:r>
            <a:r>
              <a:rPr lang="en-US" sz="2400" dirty="0"/>
              <a:t>of the </a:t>
            </a:r>
            <a:r>
              <a:rPr lang="en-US" sz="2400" dirty="0" smtClean="0"/>
              <a:t>head…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969" y="240033"/>
            <a:ext cx="5314507" cy="619368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3158" y="5034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7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7053299" y="309088"/>
            <a:ext cx="5138701" cy="624550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28514"/>
            <a:ext cx="6687403" cy="6852316"/>
          </a:xfrm>
        </p:spPr>
        <p:txBody>
          <a:bodyPr>
            <a:normAutofit fontScale="925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the shoulders descend and rotate to a position in the </a:t>
            </a:r>
            <a:r>
              <a:rPr lang="en-US" sz="2400" dirty="0" err="1"/>
              <a:t>anteroposterior</a:t>
            </a:r>
            <a:r>
              <a:rPr lang="en-US" sz="2400" dirty="0"/>
              <a:t> diameter of the </a:t>
            </a:r>
            <a:r>
              <a:rPr lang="en-US" sz="2400" dirty="0" smtClean="0"/>
              <a:t>pelvis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attendant’s hands are placed on either side of the fetal head, applying gentle downward pressure, thus delivering the anterior </a:t>
            </a:r>
            <a:r>
              <a:rPr lang="en-US" sz="2400" dirty="0" smtClean="0"/>
              <a:t>shoulder.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To </a:t>
            </a:r>
            <a:r>
              <a:rPr lang="en-US" sz="2400" dirty="0"/>
              <a:t>avoid injury to the brachial plexus, care is taken not to put </a:t>
            </a:r>
            <a:r>
              <a:rPr lang="en-US" sz="2400" dirty="0" smtClean="0"/>
              <a:t>excessive force </a:t>
            </a:r>
            <a:r>
              <a:rPr lang="en-US" sz="2400" dirty="0"/>
              <a:t>on the </a:t>
            </a:r>
            <a:r>
              <a:rPr lang="en-US" sz="2400" dirty="0" smtClean="0"/>
              <a:t>neck.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posterior shoulder is then delivered by </a:t>
            </a:r>
            <a:r>
              <a:rPr lang="en-US" sz="2400" dirty="0" smtClean="0"/>
              <a:t>upward traction </a:t>
            </a:r>
            <a:r>
              <a:rPr lang="en-US" sz="2400" dirty="0"/>
              <a:t>on the fetal head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5551" y="2591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8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en-US" b="1" dirty="0"/>
              <a:t>Management of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1310185"/>
            <a:ext cx="11150847" cy="537721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Third </a:t>
            </a:r>
            <a:r>
              <a:rPr lang="en-US" sz="2800" b="1" dirty="0" smtClean="0">
                <a:solidFill>
                  <a:srgbClr val="7030A0"/>
                </a:solidFill>
              </a:rPr>
              <a:t>Stage</a:t>
            </a:r>
            <a:r>
              <a:rPr lang="en-US" sz="28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 </a:t>
            </a:r>
          </a:p>
          <a:p>
            <a:r>
              <a:rPr lang="en-US" sz="2400" dirty="0" smtClean="0"/>
              <a:t>Delivery </a:t>
            </a:r>
            <a:r>
              <a:rPr lang="en-US" sz="2400" dirty="0"/>
              <a:t>of the </a:t>
            </a:r>
            <a:r>
              <a:rPr lang="en-US" sz="2400" dirty="0" smtClean="0"/>
              <a:t>placenta when: - the </a:t>
            </a:r>
            <a:r>
              <a:rPr lang="en-US" sz="2400" dirty="0"/>
              <a:t>uterus rises in the abdomen,</a:t>
            </a:r>
          </a:p>
          <a:p>
            <a:pPr marL="0" indent="0">
              <a:buNone/>
            </a:pPr>
            <a:r>
              <a:rPr lang="en-US" sz="2400" dirty="0" smtClean="0"/>
              <a:t>                                                         - becoming </a:t>
            </a:r>
            <a:r>
              <a:rPr lang="en-US" sz="2400" dirty="0"/>
              <a:t>globular in </a:t>
            </a:r>
            <a:r>
              <a:rPr lang="en-US" sz="2400" dirty="0" smtClean="0"/>
              <a:t>configuration,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- a </a:t>
            </a:r>
            <a:r>
              <a:rPr lang="en-US" sz="2400" dirty="0"/>
              <a:t>gush of </a:t>
            </a:r>
            <a:r>
              <a:rPr lang="en-US" sz="2400" dirty="0" smtClean="0"/>
              <a:t>blood and/or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- “</a:t>
            </a:r>
            <a:r>
              <a:rPr lang="en-US" sz="2400" dirty="0"/>
              <a:t>lengthening” of the umbilical </a:t>
            </a:r>
            <a:r>
              <a:rPr lang="en-US" sz="2400" dirty="0" smtClean="0"/>
              <a:t>cord</a:t>
            </a:r>
          </a:p>
          <a:p>
            <a:r>
              <a:rPr lang="en-US" sz="2400" dirty="0" smtClean="0"/>
              <a:t>Avoid to Pull </a:t>
            </a:r>
            <a:r>
              <a:rPr lang="en-US" sz="2400" dirty="0"/>
              <a:t>the placenta from the </a:t>
            </a:r>
            <a:r>
              <a:rPr lang="en-US" sz="2400" dirty="0" smtClean="0"/>
              <a:t>uterus by </a:t>
            </a:r>
            <a:r>
              <a:rPr lang="en-US" sz="2400" dirty="0"/>
              <a:t>excessive </a:t>
            </a:r>
            <a:r>
              <a:rPr lang="en-US" sz="2400" dirty="0" smtClean="0"/>
              <a:t>traction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inversion of the </a:t>
            </a:r>
            <a:r>
              <a:rPr lang="en-US" sz="2400" dirty="0" smtClean="0"/>
              <a:t>uterus</a:t>
            </a:r>
          </a:p>
          <a:p>
            <a:r>
              <a:rPr lang="en-US" sz="2400" dirty="0" smtClean="0"/>
              <a:t>wait </a:t>
            </a:r>
            <a:r>
              <a:rPr lang="en-US" sz="2400" dirty="0"/>
              <a:t>for spontaneous extrusion of the </a:t>
            </a:r>
            <a:r>
              <a:rPr lang="en-US" sz="2400" dirty="0" smtClean="0"/>
              <a:t>placenta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up </a:t>
            </a:r>
            <a:r>
              <a:rPr lang="en-US" sz="2400" dirty="0"/>
              <a:t>to 30 </a:t>
            </a:r>
            <a:r>
              <a:rPr lang="en-US" sz="2400" dirty="0" smtClean="0"/>
              <a:t>minutes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1565" y="811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3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204716"/>
            <a:ext cx="5500674" cy="5586483"/>
          </a:xfrm>
        </p:spPr>
        <p:txBody>
          <a:bodyPr>
            <a:normAutofit/>
          </a:bodyPr>
          <a:lstStyle/>
          <a:p>
            <a:r>
              <a:rPr lang="en-US" sz="2400" dirty="0"/>
              <a:t>As the placenta passes into the lower uterine </a:t>
            </a:r>
            <a:r>
              <a:rPr lang="en-US" sz="2400" dirty="0" smtClean="0"/>
              <a:t>segment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gentle </a:t>
            </a:r>
            <a:r>
              <a:rPr lang="en-US" sz="2400" dirty="0"/>
              <a:t>downward traction to the umbilical </a:t>
            </a:r>
            <a:r>
              <a:rPr lang="en-US" sz="2400" dirty="0" smtClean="0"/>
              <a:t>cord</a:t>
            </a:r>
          </a:p>
          <a:p>
            <a:r>
              <a:rPr lang="en-US" sz="2400" dirty="0" smtClean="0"/>
              <a:t>abdominal </a:t>
            </a:r>
            <a:r>
              <a:rPr lang="en-US" sz="2400" dirty="0"/>
              <a:t>hand applies gentle </a:t>
            </a:r>
            <a:r>
              <a:rPr lang="en-US" sz="2400" dirty="0" err="1"/>
              <a:t>suprapubic</a:t>
            </a:r>
            <a:r>
              <a:rPr lang="en-US" sz="2400" dirty="0"/>
              <a:t> </a:t>
            </a:r>
            <a:r>
              <a:rPr lang="en-US" sz="2400" dirty="0" err="1"/>
              <a:t>counterpressure</a:t>
            </a:r>
            <a:r>
              <a:rPr lang="en-US" sz="2400" dirty="0"/>
              <a:t> (posterior and </a:t>
            </a:r>
            <a:r>
              <a:rPr lang="en-US" sz="2400" dirty="0" err="1"/>
              <a:t>cephalad</a:t>
            </a:r>
            <a:r>
              <a:rPr lang="en-US" sz="2400" dirty="0"/>
              <a:t>) to secure the uterine fundus and prevent uterine inversion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141" y="2402006"/>
            <a:ext cx="5884859" cy="44559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824" y="998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464024"/>
            <a:ext cx="10363826" cy="5327175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Manual removal of placenta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If necessary</a:t>
            </a:r>
          </a:p>
          <a:p>
            <a:pPr marL="0" indent="0">
              <a:buNone/>
            </a:pPr>
            <a:r>
              <a:rPr lang="en-US" sz="2400" dirty="0" smtClean="0"/>
              <a:t>passing </a:t>
            </a:r>
            <a:r>
              <a:rPr lang="en-US" sz="2400" dirty="0"/>
              <a:t>a hand into the uterine cavity and using the </a:t>
            </a:r>
            <a:r>
              <a:rPr lang="en-US" sz="2400" dirty="0" smtClean="0"/>
              <a:t>side of </a:t>
            </a:r>
            <a:r>
              <a:rPr lang="en-US" sz="2400" dirty="0"/>
              <a:t>the hand to develop a cleavage plane between the placenta and </a:t>
            </a:r>
            <a:r>
              <a:rPr lang="en-US" sz="2400" dirty="0" smtClean="0"/>
              <a:t>the uterine </a:t>
            </a:r>
            <a:r>
              <a:rPr lang="en-US" sz="2400" dirty="0"/>
              <a:t>wall.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Anesthesia </a:t>
            </a:r>
            <a:r>
              <a:rPr lang="en-US" sz="2400" dirty="0"/>
              <a:t>may be </a:t>
            </a:r>
            <a:r>
              <a:rPr lang="en-US" sz="2400" dirty="0" smtClean="0"/>
              <a:t>required.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/>
              <a:t>After the placenta has been removed, the uterus should be palpated </a:t>
            </a:r>
            <a:r>
              <a:rPr lang="en-US" sz="2400" dirty="0" smtClean="0"/>
              <a:t>to ensure </a:t>
            </a:r>
            <a:r>
              <a:rPr lang="en-US" sz="2400" dirty="0"/>
              <a:t>that it has reduced in size and become firmly </a:t>
            </a:r>
            <a:r>
              <a:rPr lang="en-US" sz="2400" dirty="0" smtClean="0"/>
              <a:t>contracted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ym typeface="Wingdings" panose="05000000000000000000" pitchFamily="2" charset="2"/>
              </a:rPr>
              <a:t>atony</a:t>
            </a:r>
            <a:r>
              <a:rPr lang="en-US" sz="2400" dirty="0" smtClean="0">
                <a:sym typeface="Wingdings" panose="05000000000000000000" pitchFamily="2" charset="2"/>
              </a:rPr>
              <a:t> evaluations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2346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8364" y="450376"/>
            <a:ext cx="7233314" cy="6407624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If excessive </a:t>
            </a:r>
            <a:r>
              <a:rPr lang="en-US" sz="2400" b="1" dirty="0"/>
              <a:t>postpartum blood </a:t>
            </a:r>
            <a:r>
              <a:rPr lang="en-US" sz="2400" b="1" dirty="0" smtClean="0"/>
              <a:t>loss+ :</a:t>
            </a:r>
          </a:p>
          <a:p>
            <a:pPr>
              <a:buFontTx/>
              <a:buChar char="-"/>
            </a:pPr>
            <a:r>
              <a:rPr lang="en-US" sz="2400" dirty="0" smtClean="0"/>
              <a:t>uterine </a:t>
            </a:r>
            <a:r>
              <a:rPr lang="en-US" sz="2400" dirty="0"/>
              <a:t>massage </a:t>
            </a:r>
          </a:p>
          <a:p>
            <a:pPr>
              <a:buFontTx/>
              <a:buChar char="-"/>
            </a:pPr>
            <a:r>
              <a:rPr lang="en-US" sz="2400" dirty="0" smtClean="0"/>
              <a:t>oxytocic </a:t>
            </a:r>
            <a:r>
              <a:rPr lang="en-US" sz="2400" dirty="0"/>
              <a:t>agents, </a:t>
            </a:r>
            <a:r>
              <a:rPr lang="en-US" sz="2400" dirty="0" smtClean="0"/>
              <a:t>such as oxytocin</a:t>
            </a:r>
          </a:p>
          <a:p>
            <a:pPr>
              <a:buFontTx/>
              <a:buChar char="-"/>
            </a:pPr>
            <a:r>
              <a:rPr lang="en-US" sz="2400" dirty="0" err="1" smtClean="0"/>
              <a:t>methylergonovine</a:t>
            </a:r>
            <a:r>
              <a:rPr lang="en-US" sz="2400" dirty="0" smtClean="0"/>
              <a:t> </a:t>
            </a:r>
            <a:r>
              <a:rPr lang="en-US" sz="2400" dirty="0"/>
              <a:t>maleate (</a:t>
            </a:r>
            <a:r>
              <a:rPr lang="en-US" sz="2400" dirty="0" err="1" smtClean="0"/>
              <a:t>methergine</a:t>
            </a:r>
            <a:r>
              <a:rPr lang="en-US" sz="2400" dirty="0" smtClean="0"/>
              <a:t>)</a:t>
            </a:r>
          </a:p>
          <a:p>
            <a:pPr>
              <a:buFontTx/>
              <a:buChar char="-"/>
            </a:pPr>
            <a:r>
              <a:rPr lang="en-US" sz="2400" dirty="0" smtClean="0"/>
              <a:t>Prostaglandins (</a:t>
            </a:r>
            <a:r>
              <a:rPr lang="en-US" sz="2400" dirty="0" err="1" smtClean="0"/>
              <a:t>carboprost</a:t>
            </a:r>
            <a:r>
              <a:rPr lang="en-US" sz="2400" dirty="0" smtClean="0"/>
              <a:t> </a:t>
            </a:r>
            <a:r>
              <a:rPr lang="en-US" sz="2400" dirty="0"/>
              <a:t>or misoprostol</a:t>
            </a:r>
            <a:r>
              <a:rPr lang="en-US" sz="2400" dirty="0" smtClean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 Inspection </a:t>
            </a:r>
            <a:r>
              <a:rPr lang="en-US" sz="2400" dirty="0"/>
              <a:t>of the birth canal should </a:t>
            </a:r>
            <a:r>
              <a:rPr lang="en-US" sz="2400" dirty="0" smtClean="0"/>
              <a:t>be performed </a:t>
            </a:r>
            <a:r>
              <a:rPr lang="en-US" sz="2400" dirty="0"/>
              <a:t>in a systematic fashion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Cervical lacerations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most commonly found at the 3 o’clock and 9 o’clock positions of </a:t>
            </a:r>
            <a:r>
              <a:rPr lang="en-US" sz="2400" dirty="0" smtClean="0"/>
              <a:t>the cervix</a:t>
            </a:r>
            <a:r>
              <a:rPr lang="en-US" sz="24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486" y="3145809"/>
            <a:ext cx="4911514" cy="371219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4017" y="1188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1869" y="-132110"/>
            <a:ext cx="10364451" cy="1596177"/>
          </a:xfrm>
        </p:spPr>
        <p:txBody>
          <a:bodyPr/>
          <a:lstStyle/>
          <a:p>
            <a:r>
              <a:rPr lang="en-US" dirty="0"/>
              <a:t>CLASSIFICATION OF OBSTETRIC LACERATIONS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-1" y="1655135"/>
            <a:ext cx="9892583" cy="4131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785" y="4429579"/>
            <a:ext cx="2809875" cy="24098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0997" y="1464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6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en-US" b="1" dirty="0"/>
              <a:t>Management of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10186"/>
            <a:ext cx="10363826" cy="519979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Fourth </a:t>
            </a:r>
            <a:r>
              <a:rPr lang="en-US" sz="2400" b="1" dirty="0" smtClean="0">
                <a:solidFill>
                  <a:srgbClr val="7030A0"/>
                </a:solidFill>
              </a:rPr>
              <a:t>Stage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</a:t>
            </a:r>
          </a:p>
          <a:p>
            <a:pPr marL="0" indent="0">
              <a:buNone/>
            </a:pPr>
            <a:r>
              <a:rPr lang="en-US" sz="2400" dirty="0" smtClean="0"/>
              <a:t>For </a:t>
            </a:r>
            <a:r>
              <a:rPr lang="en-US" sz="2400" dirty="0"/>
              <a:t>the first hour after delivery, the likelihood of serious </a:t>
            </a:r>
            <a:r>
              <a:rPr lang="en-US" sz="2400" dirty="0" smtClean="0"/>
              <a:t>postpartum complications </a:t>
            </a:r>
            <a:r>
              <a:rPr lang="en-US" sz="2400" dirty="0"/>
              <a:t>is at its </a:t>
            </a:r>
            <a:r>
              <a:rPr lang="en-US" sz="2400" dirty="0" smtClean="0"/>
              <a:t>greatest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/>
              <a:t>Postpartum uterine </a:t>
            </a:r>
            <a:r>
              <a:rPr lang="en-US" sz="2400" b="1" dirty="0" smtClean="0"/>
              <a:t>hemorrhage occurs </a:t>
            </a:r>
            <a:r>
              <a:rPr lang="en-US" sz="2400" b="1" dirty="0"/>
              <a:t>in cases </a:t>
            </a:r>
            <a:r>
              <a:rPr lang="en-US" sz="2400" b="1" dirty="0" smtClean="0"/>
              <a:t>of:</a:t>
            </a:r>
          </a:p>
          <a:p>
            <a:pPr marL="0" indent="0">
              <a:buNone/>
            </a:pPr>
            <a:r>
              <a:rPr lang="en-US" sz="2400" dirty="0" smtClean="0"/>
              <a:t>Rapid labor</a:t>
            </a:r>
          </a:p>
          <a:p>
            <a:pPr marL="0" indent="0">
              <a:buNone/>
            </a:pPr>
            <a:r>
              <a:rPr lang="en-US" sz="2400" dirty="0" smtClean="0"/>
              <a:t>protracted labor</a:t>
            </a:r>
          </a:p>
          <a:p>
            <a:pPr marL="0" indent="0">
              <a:buNone/>
            </a:pPr>
            <a:r>
              <a:rPr lang="en-US" sz="2400" dirty="0" smtClean="0"/>
              <a:t>uterine </a:t>
            </a:r>
            <a:r>
              <a:rPr lang="en-US" sz="2400" dirty="0"/>
              <a:t>enlargement (such as from a large </a:t>
            </a:r>
            <a:r>
              <a:rPr lang="en-US" sz="2400" dirty="0" smtClean="0"/>
              <a:t>fetus, </a:t>
            </a:r>
            <a:r>
              <a:rPr lang="en-US" sz="2400" dirty="0" err="1" smtClean="0"/>
              <a:t>polyhydramnios</a:t>
            </a:r>
            <a:r>
              <a:rPr lang="en-US" sz="2400" dirty="0"/>
              <a:t>, and multiple </a:t>
            </a:r>
            <a:r>
              <a:rPr lang="en-US" sz="2400" dirty="0" smtClean="0"/>
              <a:t>gestation)</a:t>
            </a:r>
          </a:p>
          <a:p>
            <a:pPr marL="0" indent="0">
              <a:buNone/>
            </a:pPr>
            <a:r>
              <a:rPr lang="en-US" sz="2400" dirty="0" smtClean="0"/>
              <a:t>intrapartum </a:t>
            </a:r>
            <a:r>
              <a:rPr lang="en-US" sz="2400" dirty="0" err="1"/>
              <a:t>chorioamnionitis</a:t>
            </a:r>
            <a:r>
              <a:rPr lang="en-US" sz="2400" dirty="0"/>
              <a:t>.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7224" y="2018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4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354842"/>
            <a:ext cx="10363826" cy="543635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Cares of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stage: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Uterine </a:t>
            </a:r>
            <a:r>
              <a:rPr lang="en-US" sz="2400" dirty="0" smtClean="0"/>
              <a:t>palpation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Perineal pads and </a:t>
            </a:r>
            <a:r>
              <a:rPr lang="en-US" sz="2400" dirty="0"/>
              <a:t>the amount of blood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maternal </a:t>
            </a:r>
            <a:r>
              <a:rPr lang="en-US" sz="2400" dirty="0"/>
              <a:t>pulse and blood pressure are monitored </a:t>
            </a:r>
            <a:r>
              <a:rPr lang="en-US" sz="2400" dirty="0" smtClean="0"/>
              <a:t>closely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And perineal lacerations repair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689" y="2973789"/>
            <a:ext cx="5484311" cy="388421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1839" y="5075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2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169" y="300785"/>
            <a:ext cx="10364451" cy="1596177"/>
          </a:xfrm>
        </p:spPr>
        <p:txBody>
          <a:bodyPr/>
          <a:lstStyle/>
          <a:p>
            <a:r>
              <a:rPr lang="en-US" dirty="0"/>
              <a:t>Mechanism of effacement, dilation, and labor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0790" y="1896962"/>
            <a:ext cx="12171210" cy="496103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0501" y="694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7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b="1" dirty="0"/>
              <a:t>LABOR INDUCTION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78424"/>
            <a:ext cx="10363826" cy="5158854"/>
          </a:xfrm>
        </p:spPr>
        <p:txBody>
          <a:bodyPr>
            <a:normAutofit/>
          </a:bodyPr>
          <a:lstStyle/>
          <a:p>
            <a:r>
              <a:rPr lang="en-US" sz="2400" b="1" dirty="0"/>
              <a:t>Oxytocin </a:t>
            </a:r>
            <a:r>
              <a:rPr lang="en-US" sz="2400" b="1" dirty="0" smtClean="0"/>
              <a:t>Administration with Various regimens:</a:t>
            </a:r>
          </a:p>
          <a:p>
            <a:pPr>
              <a:buFontTx/>
              <a:buChar char="-"/>
            </a:pPr>
            <a:r>
              <a:rPr lang="en-US" sz="2400" dirty="0" smtClean="0"/>
              <a:t>Lower </a:t>
            </a:r>
            <a:r>
              <a:rPr lang="en-US" sz="2400" dirty="0"/>
              <a:t>and less frequent dosage </a:t>
            </a:r>
            <a:r>
              <a:rPr lang="en-US" sz="2400" dirty="0" smtClean="0"/>
              <a:t>increases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lower </a:t>
            </a:r>
            <a:r>
              <a:rPr lang="en-US" sz="2400" dirty="0"/>
              <a:t>incidence of uterine </a:t>
            </a:r>
            <a:r>
              <a:rPr lang="en-US" sz="2400" dirty="0" err="1" smtClean="0"/>
              <a:t>hyperstimulation</a:t>
            </a:r>
            <a:endParaRPr lang="en-US" sz="2400" b="1" dirty="0"/>
          </a:p>
          <a:p>
            <a:pPr>
              <a:buFontTx/>
              <a:buChar char="-"/>
            </a:pPr>
            <a:r>
              <a:rPr lang="en-US" sz="2400" dirty="0" smtClean="0"/>
              <a:t>Higher </a:t>
            </a:r>
            <a:r>
              <a:rPr lang="en-US" sz="2400" dirty="0"/>
              <a:t>and </a:t>
            </a:r>
            <a:r>
              <a:rPr lang="en-US" sz="2400" dirty="0" smtClean="0"/>
              <a:t>more frequent </a:t>
            </a:r>
            <a:r>
              <a:rPr lang="en-US" sz="2400" dirty="0"/>
              <a:t>dosage </a:t>
            </a:r>
            <a:r>
              <a:rPr lang="en-US" sz="2400" dirty="0" smtClean="0"/>
              <a:t>increases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/>
              <a:t>shorter time in </a:t>
            </a:r>
            <a:r>
              <a:rPr lang="en-US" sz="2400" dirty="0" smtClean="0"/>
              <a:t>labor- reduce </a:t>
            </a:r>
            <a:r>
              <a:rPr lang="en-US" sz="2400" dirty="0" err="1" smtClean="0"/>
              <a:t>chorioamnionitis</a:t>
            </a:r>
            <a:r>
              <a:rPr lang="en-US" sz="2400" dirty="0" smtClean="0"/>
              <a:t>- reduce number </a:t>
            </a:r>
            <a:r>
              <a:rPr lang="en-US" sz="2400" dirty="0"/>
              <a:t>of cesarean </a:t>
            </a:r>
            <a:r>
              <a:rPr lang="en-US" sz="2400" dirty="0" smtClean="0"/>
              <a:t>deliveries (due to abnormal labor)- increased </a:t>
            </a:r>
            <a:r>
              <a:rPr lang="en-US" sz="2400" dirty="0"/>
              <a:t>rates </a:t>
            </a:r>
            <a:r>
              <a:rPr lang="en-US" sz="2400" dirty="0" smtClean="0"/>
              <a:t>of uterine </a:t>
            </a:r>
            <a:r>
              <a:rPr lang="en-US" sz="2400" dirty="0" err="1"/>
              <a:t>hyperstimulation</a:t>
            </a:r>
            <a:r>
              <a:rPr lang="en-US" sz="2400" dirty="0"/>
              <a:t>.</a:t>
            </a:r>
            <a:endParaRPr lang="en-US" sz="2400" dirty="0" smtClean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9301" y="798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300252"/>
            <a:ext cx="10363826" cy="6250674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Cervical </a:t>
            </a:r>
            <a:r>
              <a:rPr lang="en-US" sz="2400" b="1" dirty="0" smtClean="0"/>
              <a:t>Ripening: </a:t>
            </a:r>
          </a:p>
          <a:p>
            <a:pPr>
              <a:buFontTx/>
              <a:buChar char="-"/>
            </a:pPr>
            <a:r>
              <a:rPr lang="en-US" sz="2400" dirty="0" smtClean="0"/>
              <a:t>if </a:t>
            </a:r>
            <a:r>
              <a:rPr lang="en-US" sz="2400" dirty="0"/>
              <a:t>the cervix is unfavorable </a:t>
            </a:r>
            <a:r>
              <a:rPr lang="en-US" sz="2400" dirty="0" smtClean="0"/>
              <a:t>for induction</a:t>
            </a:r>
          </a:p>
          <a:p>
            <a:pPr>
              <a:buFontTx/>
              <a:buChar char="-"/>
            </a:pPr>
            <a:r>
              <a:rPr lang="en-US" sz="2400" dirty="0" smtClean="0"/>
              <a:t>Techniques: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Misoprostol(prostaglandin E)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administered vaginally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Prostaglandin E2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smtClean="0"/>
              <a:t>administered</a:t>
            </a:r>
            <a:r>
              <a:rPr lang="en-US" sz="2400" dirty="0"/>
              <a:t> </a:t>
            </a:r>
            <a:r>
              <a:rPr lang="en-US" sz="2400" dirty="0" smtClean="0"/>
              <a:t>vaginally </a:t>
            </a:r>
            <a:r>
              <a:rPr lang="en-US" sz="2400" dirty="0"/>
              <a:t>or </a:t>
            </a:r>
            <a:r>
              <a:rPr lang="en-US" sz="2400" dirty="0" err="1" smtClean="0"/>
              <a:t>intracervically</a:t>
            </a: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both </a:t>
            </a:r>
            <a:r>
              <a:rPr lang="en-US" sz="2400" dirty="0"/>
              <a:t>drugs are contraindicated in patients who have </a:t>
            </a:r>
            <a:r>
              <a:rPr lang="en-US" sz="2400" dirty="0" smtClean="0"/>
              <a:t>had a </a:t>
            </a:r>
            <a:r>
              <a:rPr lang="en-US" sz="2400" dirty="0"/>
              <a:t>previous cesarean delivery or previous uterine </a:t>
            </a:r>
            <a:r>
              <a:rPr lang="en-US" sz="2400" dirty="0" smtClean="0"/>
              <a:t>surgery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uterine </a:t>
            </a:r>
            <a:r>
              <a:rPr lang="en-US" sz="2400" dirty="0" err="1" smtClean="0"/>
              <a:t>hyperstimulation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 smtClean="0"/>
              <a:t>mechanical dilation: </a:t>
            </a:r>
            <a:r>
              <a:rPr lang="en-US" sz="2400" b="1" dirty="0" err="1" smtClean="0"/>
              <a:t>laminaria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 </a:t>
            </a:r>
            <a:r>
              <a:rPr lang="en-US" sz="2400" dirty="0"/>
              <a:t>inserted into the internal </a:t>
            </a:r>
            <a:r>
              <a:rPr lang="en-US" sz="2400" dirty="0" err="1" smtClean="0"/>
              <a:t>os</a:t>
            </a:r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 smtClean="0"/>
              <a:t>placement </a:t>
            </a:r>
            <a:r>
              <a:rPr lang="en-US" sz="2400" dirty="0"/>
              <a:t>of a 30 mL Foley catheter in the cervical </a:t>
            </a:r>
            <a:r>
              <a:rPr lang="en-US" sz="2400" dirty="0" smtClean="0"/>
              <a:t>canal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 lower in </a:t>
            </a:r>
            <a:r>
              <a:rPr lang="en-US" sz="2400" dirty="0"/>
              <a:t>cost </a:t>
            </a:r>
            <a:r>
              <a:rPr lang="en-US" sz="2400" dirty="0" smtClean="0"/>
              <a:t>&amp; reduced </a:t>
            </a:r>
            <a:r>
              <a:rPr lang="en-US" sz="2400" dirty="0"/>
              <a:t>risk </a:t>
            </a:r>
            <a:r>
              <a:rPr lang="en-US" sz="2400" dirty="0" smtClean="0"/>
              <a:t>of uterine </a:t>
            </a:r>
            <a:r>
              <a:rPr lang="en-US" sz="2400" dirty="0" err="1"/>
              <a:t>tachysystole</a:t>
            </a:r>
            <a:r>
              <a:rPr lang="en-US" sz="2400" dirty="0"/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6280" y="776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4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532264"/>
            <a:ext cx="10363826" cy="525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* Risks of </a:t>
            </a:r>
            <a:r>
              <a:rPr lang="en-US" sz="2400" dirty="0" err="1" smtClean="0"/>
              <a:t>laminaria</a:t>
            </a:r>
            <a:r>
              <a:rPr lang="en-US" sz="2400" dirty="0" smtClean="0"/>
              <a:t>:</a:t>
            </a:r>
          </a:p>
          <a:p>
            <a:pPr>
              <a:buFontTx/>
              <a:buChar char="-"/>
            </a:pPr>
            <a:r>
              <a:rPr lang="en-US" sz="2400" dirty="0" smtClean="0"/>
              <a:t>failure </a:t>
            </a:r>
            <a:r>
              <a:rPr lang="en-US" sz="2400" dirty="0"/>
              <a:t>to </a:t>
            </a:r>
            <a:r>
              <a:rPr lang="en-US" sz="2400" dirty="0" smtClean="0"/>
              <a:t>dilate the cervix</a:t>
            </a:r>
          </a:p>
          <a:p>
            <a:pPr>
              <a:buFontTx/>
              <a:buChar char="-"/>
            </a:pPr>
            <a:r>
              <a:rPr lang="en-US" sz="2400" dirty="0" smtClean="0"/>
              <a:t>cervical laceration</a:t>
            </a:r>
          </a:p>
          <a:p>
            <a:pPr>
              <a:buFontTx/>
              <a:buChar char="-"/>
            </a:pPr>
            <a:r>
              <a:rPr lang="en-US" sz="2400" dirty="0" smtClean="0"/>
              <a:t>inadvertent ROM</a:t>
            </a:r>
          </a:p>
          <a:p>
            <a:pPr>
              <a:buFontTx/>
              <a:buChar char="-"/>
            </a:pPr>
            <a:r>
              <a:rPr lang="en-US" sz="2400" dirty="0" smtClean="0"/>
              <a:t>and </a:t>
            </a:r>
            <a:r>
              <a:rPr lang="en-US" sz="2400" dirty="0"/>
              <a:t>infection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478" y="1817554"/>
            <a:ext cx="7358522" cy="504044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9684" y="870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1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477672"/>
            <a:ext cx="10363826" cy="5313527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Membrane </a:t>
            </a:r>
            <a:r>
              <a:rPr lang="en-US" sz="2400" b="1" dirty="0" smtClean="0"/>
              <a:t>Manipulation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b="1" dirty="0"/>
              <a:t>“stripping” </a:t>
            </a:r>
            <a:r>
              <a:rPr lang="en-US" sz="2400" dirty="0"/>
              <a:t>or </a:t>
            </a:r>
            <a:r>
              <a:rPr lang="en-US" sz="2400" b="1" dirty="0"/>
              <a:t>“sweeping” the </a:t>
            </a:r>
            <a:r>
              <a:rPr lang="en-US" sz="2400" b="1" dirty="0" smtClean="0"/>
              <a:t>amniotic membranes: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Risks: </a:t>
            </a:r>
            <a:r>
              <a:rPr lang="en-US" sz="2400" dirty="0"/>
              <a:t>infection, bleeding from </a:t>
            </a:r>
            <a:r>
              <a:rPr lang="en-US" sz="2400" dirty="0" smtClean="0"/>
              <a:t>an undiagnosed </a:t>
            </a:r>
            <a:r>
              <a:rPr lang="en-US" sz="2400" dirty="0"/>
              <a:t>placenta </a:t>
            </a:r>
            <a:r>
              <a:rPr lang="en-US" sz="2400" dirty="0" err="1"/>
              <a:t>previa</a:t>
            </a:r>
            <a:r>
              <a:rPr lang="en-US" sz="2400" dirty="0"/>
              <a:t> or low-lying placenta, and accidental </a:t>
            </a:r>
            <a:r>
              <a:rPr lang="en-US" sz="2400" dirty="0" smtClean="0"/>
              <a:t>ROM</a:t>
            </a:r>
          </a:p>
          <a:p>
            <a:endParaRPr lang="en-US" sz="2400" dirty="0"/>
          </a:p>
          <a:p>
            <a:r>
              <a:rPr lang="en-US" sz="2400" b="1" dirty="0"/>
              <a:t>Artificial </a:t>
            </a:r>
            <a:r>
              <a:rPr lang="en-US" sz="2400" b="1" dirty="0" smtClean="0"/>
              <a:t>ROM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another </a:t>
            </a:r>
            <a:r>
              <a:rPr lang="en-US" sz="2400" dirty="0"/>
              <a:t>method of labor </a:t>
            </a:r>
            <a:r>
              <a:rPr lang="en-US" sz="2400" dirty="0" smtClean="0"/>
              <a:t>induction(</a:t>
            </a:r>
            <a:r>
              <a:rPr lang="en-US" sz="2400" dirty="0"/>
              <a:t>when the cervix is </a:t>
            </a:r>
            <a:r>
              <a:rPr lang="en-US" sz="2400" dirty="0" smtClean="0"/>
              <a:t>favorable)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Routine early </a:t>
            </a:r>
            <a:r>
              <a:rPr lang="en-US" sz="2400" dirty="0" smtClean="0"/>
              <a:t>amniotomy risks: increased rate </a:t>
            </a:r>
            <a:r>
              <a:rPr lang="en-US" sz="2400" dirty="0"/>
              <a:t>of intra-amniotic infection, umbilical cord prolapse, rupture of </a:t>
            </a:r>
            <a:r>
              <a:rPr lang="en-US" sz="2400" dirty="0" smtClean="0"/>
              <a:t>vasa </a:t>
            </a:r>
            <a:r>
              <a:rPr lang="en-US" sz="2400" dirty="0" err="1" smtClean="0"/>
              <a:t>previa</a:t>
            </a:r>
            <a:r>
              <a:rPr lang="en-US" sz="2400" dirty="0"/>
              <a:t>, vertical transmission of HIV in HIV positive women, and </a:t>
            </a:r>
            <a:r>
              <a:rPr lang="en-US" sz="2400" dirty="0" smtClean="0"/>
              <a:t>cesarean delivery </a:t>
            </a:r>
            <a:r>
              <a:rPr lang="en-US" sz="2400" dirty="0"/>
              <a:t>for fetal heart rate abnormalities</a:t>
            </a:r>
            <a:endParaRPr lang="en-US" sz="24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2079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7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b="1" dirty="0"/>
              <a:t>CESAREAN DELIVERY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3206" y="1392072"/>
            <a:ext cx="7083188" cy="546592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Reasons for </a:t>
            </a:r>
            <a:r>
              <a:rPr lang="en-US" sz="2400" dirty="0" smtClean="0"/>
              <a:t>the increase of cesarean delivery from less than 5% in 1965 to 32% in 2015: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labor </a:t>
            </a:r>
            <a:r>
              <a:rPr lang="en-US" sz="2400" dirty="0" smtClean="0"/>
              <a:t>dystocia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 smtClean="0"/>
              <a:t>nonmedically</a:t>
            </a:r>
            <a:r>
              <a:rPr lang="en-US" sz="2400" dirty="0" smtClean="0"/>
              <a:t> </a:t>
            </a:r>
            <a:r>
              <a:rPr lang="en-US" sz="2400" dirty="0"/>
              <a:t>indicated early term </a:t>
            </a:r>
            <a:r>
              <a:rPr lang="en-US" sz="2400" dirty="0" smtClean="0"/>
              <a:t>births (37 </a:t>
            </a:r>
            <a:r>
              <a:rPr lang="en-US" sz="2400" dirty="0"/>
              <a:t>0/7 to 38 6/7 </a:t>
            </a:r>
            <a:r>
              <a:rPr lang="en-US" sz="2400" dirty="0" smtClean="0"/>
              <a:t>weeks)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/>
              <a:t>use </a:t>
            </a:r>
            <a:r>
              <a:rPr lang="en-US" sz="2400" dirty="0"/>
              <a:t>in breech </a:t>
            </a:r>
            <a:r>
              <a:rPr lang="en-US" sz="2400" dirty="0" smtClean="0"/>
              <a:t>deliveries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/>
              <a:t>use </a:t>
            </a:r>
            <a:r>
              <a:rPr lang="en-US" sz="2400" dirty="0"/>
              <a:t>in situations </a:t>
            </a:r>
            <a:r>
              <a:rPr lang="en-US" sz="2400" dirty="0" smtClean="0"/>
              <a:t>in</a:t>
            </a:r>
            <a:r>
              <a:rPr lang="en-US" sz="2400" dirty="0"/>
              <a:t> </a:t>
            </a:r>
            <a:r>
              <a:rPr lang="en-US" sz="2400" dirty="0" smtClean="0"/>
              <a:t>which fetal </a:t>
            </a:r>
            <a:r>
              <a:rPr lang="en-US" sz="2400" dirty="0"/>
              <a:t>monitoring is </a:t>
            </a:r>
            <a:r>
              <a:rPr lang="en-US" sz="2400" dirty="0" err="1" smtClean="0"/>
              <a:t>nonreassuring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No improvement </a:t>
            </a:r>
            <a:r>
              <a:rPr lang="en-US" sz="2400" dirty="0"/>
              <a:t>in maternal </a:t>
            </a:r>
            <a:r>
              <a:rPr lang="en-US" sz="2400" dirty="0" smtClean="0"/>
              <a:t>or neonatal </a:t>
            </a:r>
            <a:r>
              <a:rPr lang="en-US" sz="2400" dirty="0"/>
              <a:t>outcomes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474" y="4416999"/>
            <a:ext cx="4649526" cy="244100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4935" y="2092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9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b="1" dirty="0"/>
              <a:t>Decision Making: Mode of Delivery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214652"/>
            <a:ext cx="10363826" cy="564334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Advantages of a successful </a:t>
            </a:r>
            <a:r>
              <a:rPr lang="en-US" sz="2400" dirty="0" smtClean="0"/>
              <a:t>vaginal delivery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/>
              <a:t>reduced </a:t>
            </a:r>
            <a:r>
              <a:rPr lang="en-US" sz="2400" dirty="0"/>
              <a:t>risks of hemorrhage and </a:t>
            </a:r>
            <a:r>
              <a:rPr lang="en-US" sz="2400" dirty="0" smtClean="0"/>
              <a:t>infection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/>
              <a:t>Shorter postpartum </a:t>
            </a:r>
            <a:r>
              <a:rPr lang="en-US" sz="2400" dirty="0"/>
              <a:t>hospital </a:t>
            </a:r>
            <a:r>
              <a:rPr lang="en-US" sz="2400" dirty="0" smtClean="0"/>
              <a:t>stay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/>
              <a:t>less painful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/>
              <a:t>more </a:t>
            </a:r>
            <a:r>
              <a:rPr lang="en-US" sz="2400" dirty="0"/>
              <a:t>rapid </a:t>
            </a:r>
            <a:r>
              <a:rPr lang="en-US" sz="2400" dirty="0" smtClean="0"/>
              <a:t>recovery</a:t>
            </a: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indications </a:t>
            </a:r>
            <a:r>
              <a:rPr lang="en-US" sz="2400" dirty="0" smtClean="0"/>
              <a:t>for cesarean delivery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</a:p>
          <a:p>
            <a:r>
              <a:rPr lang="pt-BR" sz="2400" dirty="0"/>
              <a:t>hemorrhage from placenta </a:t>
            </a:r>
            <a:r>
              <a:rPr lang="pt-BR" sz="2400" dirty="0" smtClean="0"/>
              <a:t>previa</a:t>
            </a:r>
          </a:p>
          <a:p>
            <a:r>
              <a:rPr lang="pt-BR" sz="2400" dirty="0" smtClean="0"/>
              <a:t>Abruptio </a:t>
            </a:r>
            <a:r>
              <a:rPr lang="en-US" sz="2400" dirty="0" smtClean="0"/>
              <a:t>placentae</a:t>
            </a:r>
          </a:p>
          <a:p>
            <a:r>
              <a:rPr lang="en-US" sz="2400" dirty="0" smtClean="0"/>
              <a:t>prolapse </a:t>
            </a:r>
            <a:r>
              <a:rPr lang="en-US" sz="2400" dirty="0"/>
              <a:t>of the umbilical </a:t>
            </a:r>
            <a:r>
              <a:rPr lang="en-US" sz="2400" dirty="0" smtClean="0"/>
              <a:t>cord</a:t>
            </a:r>
          </a:p>
          <a:p>
            <a:r>
              <a:rPr lang="en-US" sz="2400" dirty="0" smtClean="0"/>
              <a:t>uterine </a:t>
            </a:r>
            <a:r>
              <a:rPr lang="en-US" sz="2400" dirty="0"/>
              <a:t>rupture, </a:t>
            </a:r>
            <a:r>
              <a:rPr lang="en-US" sz="2400" dirty="0" smtClean="0"/>
              <a:t>because these </a:t>
            </a:r>
            <a:r>
              <a:rPr lang="en-US" sz="2400" dirty="0"/>
              <a:t>conditions require prompt delivery.</a:t>
            </a:r>
            <a:endParaRPr lang="en-US" sz="2400" dirty="0" smtClean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3893" y="2810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0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464024"/>
            <a:ext cx="10363826" cy="5286232"/>
          </a:xfrm>
        </p:spPr>
        <p:txBody>
          <a:bodyPr>
            <a:normAutofit/>
          </a:bodyPr>
          <a:lstStyle/>
          <a:p>
            <a:r>
              <a:rPr lang="en-US" sz="2400" dirty="0"/>
              <a:t>Planned vaginal delivery may </a:t>
            </a:r>
            <a:r>
              <a:rPr lang="en-US" sz="2400" dirty="0" smtClean="0"/>
              <a:t>be a </a:t>
            </a:r>
            <a:r>
              <a:rPr lang="en-US" sz="2400" dirty="0"/>
              <a:t>reasonable approach for a fetus in </a:t>
            </a:r>
            <a:r>
              <a:rPr lang="en-US" sz="2400" b="1" dirty="0"/>
              <a:t>breech </a:t>
            </a:r>
            <a:r>
              <a:rPr lang="en-US" sz="2400" b="1" dirty="0" smtClean="0"/>
              <a:t>presentation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u="sng" dirty="0" smtClean="0"/>
              <a:t>depends </a:t>
            </a:r>
            <a:r>
              <a:rPr lang="en-US" sz="2400" u="sng" dirty="0"/>
              <a:t>on </a:t>
            </a:r>
            <a:r>
              <a:rPr lang="en-US" sz="2400" u="sng" dirty="0" smtClean="0"/>
              <a:t>the experience </a:t>
            </a:r>
            <a:r>
              <a:rPr lang="en-US" sz="2400" dirty="0"/>
              <a:t>of the health care </a:t>
            </a:r>
            <a:r>
              <a:rPr lang="en-US" sz="2400" dirty="0" smtClean="0"/>
              <a:t>provider</a:t>
            </a:r>
          </a:p>
          <a:p>
            <a:r>
              <a:rPr lang="en-US" sz="2400" dirty="0"/>
              <a:t>informed </a:t>
            </a:r>
            <a:r>
              <a:rPr lang="en-US" sz="2400" dirty="0" smtClean="0"/>
              <a:t>consent should </a:t>
            </a:r>
            <a:r>
              <a:rPr lang="en-US" sz="2400" dirty="0"/>
              <a:t>be </a:t>
            </a:r>
            <a:r>
              <a:rPr lang="en-US" sz="2400" dirty="0" smtClean="0"/>
              <a:t>documented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perinatal </a:t>
            </a:r>
            <a:r>
              <a:rPr lang="en-US" sz="2400" dirty="0"/>
              <a:t>and neonatal mortality </a:t>
            </a:r>
            <a:r>
              <a:rPr lang="en-US" sz="2400" dirty="0" smtClean="0"/>
              <a:t>&amp;</a:t>
            </a:r>
            <a:r>
              <a:rPr lang="en-US" sz="2400" dirty="0"/>
              <a:t> </a:t>
            </a:r>
            <a:r>
              <a:rPr lang="en-US" sz="2400" dirty="0" smtClean="0"/>
              <a:t>morbidity </a:t>
            </a:r>
            <a:r>
              <a:rPr lang="en-US" sz="2400" dirty="0"/>
              <a:t>may be higher with a </a:t>
            </a:r>
            <a:r>
              <a:rPr lang="en-US" sz="2400" dirty="0" smtClean="0"/>
              <a:t>vaginal delivery(in breech)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026" name="Picture 2" descr="File:Breech presentation, from Ramsbotham, Principals...1841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087" y="2951500"/>
            <a:ext cx="4794913" cy="39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8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477672"/>
            <a:ext cx="10363826" cy="6264322"/>
          </a:xfrm>
        </p:spPr>
        <p:txBody>
          <a:bodyPr>
            <a:normAutofit/>
          </a:bodyPr>
          <a:lstStyle/>
          <a:p>
            <a:r>
              <a:rPr lang="en-US" sz="2400" b="1" dirty="0"/>
              <a:t>Cesarean by Maternal </a:t>
            </a:r>
            <a:r>
              <a:rPr lang="en-US" sz="2400" b="1" dirty="0" smtClean="0"/>
              <a:t>Request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</a:p>
          <a:p>
            <a:pPr marL="0" indent="0">
              <a:buNone/>
            </a:pPr>
            <a:r>
              <a:rPr lang="en-US" sz="2400" dirty="0"/>
              <a:t>should not be performed before </a:t>
            </a:r>
            <a:r>
              <a:rPr lang="en-US" sz="2400" dirty="0" smtClean="0"/>
              <a:t>39 weeks </a:t>
            </a:r>
            <a:r>
              <a:rPr lang="en-US" sz="2400" dirty="0"/>
              <a:t>of </a:t>
            </a:r>
            <a:r>
              <a:rPr lang="en-US" sz="2400" dirty="0" smtClean="0"/>
              <a:t>gestation</a:t>
            </a:r>
            <a:endParaRPr lang="fa-IR" sz="2400" dirty="0" smtClean="0"/>
          </a:p>
          <a:p>
            <a:pPr marL="0" indent="0">
              <a:buNone/>
            </a:pPr>
            <a:r>
              <a:rPr lang="en-US" sz="2400" dirty="0"/>
              <a:t>not recommended for women desiring </a:t>
            </a:r>
            <a:r>
              <a:rPr lang="en-US" sz="2400" dirty="0" smtClean="0"/>
              <a:t>several</a:t>
            </a:r>
            <a:r>
              <a:rPr lang="fa-IR" sz="2400" dirty="0" smtClean="0"/>
              <a:t> </a:t>
            </a:r>
            <a:r>
              <a:rPr lang="en-US" sz="2400" dirty="0" smtClean="0"/>
              <a:t>children</a:t>
            </a:r>
            <a:endParaRPr lang="fa-IR" sz="2400" dirty="0" smtClean="0"/>
          </a:p>
          <a:p>
            <a:pPr marL="0" indent="0">
              <a:buNone/>
            </a:pPr>
            <a:endParaRPr lang="fa-IR" sz="2400" dirty="0"/>
          </a:p>
          <a:p>
            <a:r>
              <a:rPr lang="en-US" sz="2400" dirty="0"/>
              <a:t>Cesarean delivery can be performed through </a:t>
            </a:r>
            <a:r>
              <a:rPr lang="en-US" sz="2400" dirty="0" smtClean="0"/>
              <a:t>various</a:t>
            </a:r>
            <a:r>
              <a:rPr lang="fa-IR" sz="2400" dirty="0" smtClean="0"/>
              <a:t> </a:t>
            </a:r>
            <a:r>
              <a:rPr lang="en-US" sz="2400" dirty="0" smtClean="0"/>
              <a:t>incisions </a:t>
            </a:r>
            <a:r>
              <a:rPr lang="en-US" sz="2400" dirty="0"/>
              <a:t>in the </a:t>
            </a:r>
            <a:r>
              <a:rPr lang="en-US" sz="2400" dirty="0" smtClean="0"/>
              <a:t>uterus</a:t>
            </a:r>
          </a:p>
          <a:p>
            <a:r>
              <a:rPr lang="en-US" sz="2400" dirty="0" smtClean="0"/>
              <a:t>An </a:t>
            </a:r>
            <a:r>
              <a:rPr lang="en-US" sz="2400" dirty="0"/>
              <a:t>incision through the thin, lower uterine </a:t>
            </a:r>
            <a:r>
              <a:rPr lang="en-US" sz="2400" dirty="0" smtClean="0"/>
              <a:t>segment allows </a:t>
            </a:r>
            <a:r>
              <a:rPr lang="en-US" sz="2400" dirty="0"/>
              <a:t>for subsequent trials of labor after cesarean (</a:t>
            </a:r>
            <a:r>
              <a:rPr lang="en-US" sz="2400" b="1" dirty="0"/>
              <a:t>TOLAC) </a:t>
            </a:r>
            <a:r>
              <a:rPr lang="en-US" sz="2400" dirty="0"/>
              <a:t>delivery </a:t>
            </a:r>
            <a:r>
              <a:rPr lang="en-US" sz="2400" dirty="0" smtClean="0"/>
              <a:t>if </a:t>
            </a:r>
            <a:r>
              <a:rPr lang="en-US" sz="2400" dirty="0"/>
              <a:t>the patient has had one to two prior cesarean </a:t>
            </a:r>
            <a:r>
              <a:rPr lang="en-US" sz="2400" dirty="0" smtClean="0"/>
              <a:t>delivery.</a:t>
            </a:r>
          </a:p>
          <a:p>
            <a:r>
              <a:rPr lang="en-US" sz="2400" b="1" dirty="0"/>
              <a:t>classical </a:t>
            </a:r>
            <a:r>
              <a:rPr lang="en-US" sz="2400" b="1" dirty="0" smtClean="0"/>
              <a:t>cesarean section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An </a:t>
            </a:r>
            <a:r>
              <a:rPr lang="en-US" sz="2400" dirty="0"/>
              <a:t>incision </a:t>
            </a:r>
            <a:r>
              <a:rPr lang="en-US" sz="2400" dirty="0" smtClean="0"/>
              <a:t>through the </a:t>
            </a:r>
            <a:r>
              <a:rPr lang="en-US" sz="2400" dirty="0"/>
              <a:t>thick, muscular upper portion of the uterus</a:t>
            </a:r>
            <a:endParaRPr lang="en-US" sz="24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3074" y="1117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9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b="1" dirty="0"/>
              <a:t>TRIAL OF LABOR AFTER CESAREAN DELIVERY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173707"/>
            <a:ext cx="10363826" cy="5581935"/>
          </a:xfrm>
        </p:spPr>
        <p:txBody>
          <a:bodyPr>
            <a:normAutofit/>
          </a:bodyPr>
          <a:lstStyle/>
          <a:p>
            <a:r>
              <a:rPr lang="en-US" sz="2400" b="1" dirty="0"/>
              <a:t>TOLAC </a:t>
            </a:r>
            <a:r>
              <a:rPr lang="en-US" sz="2400" dirty="0" smtClean="0"/>
              <a:t>= </a:t>
            </a:r>
            <a:r>
              <a:rPr lang="en-US" sz="2400" b="1" dirty="0" smtClean="0"/>
              <a:t>vaginal </a:t>
            </a:r>
            <a:r>
              <a:rPr lang="en-US" sz="2400" b="1" dirty="0"/>
              <a:t>birth after cesarean (</a:t>
            </a:r>
            <a:r>
              <a:rPr lang="en-US" sz="2400" b="1" i="1" dirty="0"/>
              <a:t>VBAC</a:t>
            </a:r>
            <a:r>
              <a:rPr lang="en-US" sz="2400" b="1" i="1" dirty="0" smtClean="0"/>
              <a:t>)</a:t>
            </a:r>
          </a:p>
          <a:p>
            <a:r>
              <a:rPr lang="en-US" sz="2400" b="1" i="1" dirty="0"/>
              <a:t> </a:t>
            </a:r>
            <a:r>
              <a:rPr lang="en-US" sz="2400" dirty="0"/>
              <a:t>Success rates </a:t>
            </a:r>
            <a:r>
              <a:rPr lang="en-US" sz="2400" dirty="0" smtClean="0"/>
              <a:t>of VBAC </a:t>
            </a:r>
            <a:r>
              <a:rPr lang="en-US" sz="2400" dirty="0"/>
              <a:t>were found to be 60% to 80</a:t>
            </a:r>
            <a:r>
              <a:rPr lang="en-US" sz="2400" dirty="0" smtClean="0"/>
              <a:t>%</a:t>
            </a:r>
          </a:p>
          <a:p>
            <a:r>
              <a:rPr lang="en-US" sz="2400" dirty="0"/>
              <a:t>uterine rupture does occur more often with </a:t>
            </a:r>
            <a:r>
              <a:rPr lang="en-US" sz="2400" dirty="0" smtClean="0"/>
              <a:t>TOLAC (less </a:t>
            </a:r>
            <a:r>
              <a:rPr lang="en-US" sz="2400" dirty="0"/>
              <a:t>than 1</a:t>
            </a:r>
            <a:r>
              <a:rPr lang="en-US" sz="2400" dirty="0" smtClean="0"/>
              <a:t>%)</a:t>
            </a:r>
          </a:p>
          <a:p>
            <a:r>
              <a:rPr lang="en-US" sz="2400" b="1" dirty="0"/>
              <a:t>guidelines for </a:t>
            </a:r>
            <a:r>
              <a:rPr lang="en-US" sz="2400" b="1" dirty="0" smtClean="0"/>
              <a:t>TOLAC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availability of a 24-hour blood bank and capability for </a:t>
            </a:r>
            <a:r>
              <a:rPr lang="en-US" sz="2400" dirty="0" smtClean="0"/>
              <a:t>massive transfusion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continuous </a:t>
            </a:r>
            <a:r>
              <a:rPr lang="en-US" sz="2400" dirty="0"/>
              <a:t>electronic fetal heart rate </a:t>
            </a:r>
            <a:r>
              <a:rPr lang="en-US" sz="2400" dirty="0" smtClean="0"/>
              <a:t>monitoring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 physician and </a:t>
            </a:r>
            <a:r>
              <a:rPr lang="en-US" sz="2400" dirty="0"/>
              <a:t>hospital capable of performing an emergency cesarean </a:t>
            </a:r>
            <a:r>
              <a:rPr lang="en-US" sz="2400" dirty="0" smtClean="0"/>
              <a:t>delivery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emergently </a:t>
            </a:r>
            <a:r>
              <a:rPr lang="en-US" sz="2400" dirty="0"/>
              <a:t>available support services such as anesthesia.</a:t>
            </a:r>
            <a:endParaRPr lang="en-US" sz="2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0179" y="2632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2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735119" y="286604"/>
            <a:ext cx="9841895" cy="618649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6537" y="1991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1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01232" y="211015"/>
            <a:ext cx="10363826" cy="6527410"/>
          </a:xfrm>
        </p:spPr>
        <p:txBody>
          <a:bodyPr>
            <a:noAutofit/>
          </a:bodyPr>
          <a:lstStyle/>
          <a:p>
            <a:r>
              <a:rPr lang="en-US" sz="2400" dirty="0" smtClean="0"/>
              <a:t>Differences between Braxton hicks &amp; true labor:</a:t>
            </a:r>
          </a:p>
          <a:p>
            <a:pPr marL="0" indent="0">
              <a:buNone/>
            </a:pPr>
            <a:r>
              <a:rPr lang="en-US" sz="2400" b="1" dirty="0"/>
              <a:t>Braxton Hicks </a:t>
            </a:r>
            <a:r>
              <a:rPr lang="en-US" sz="2400" b="1" dirty="0" smtClean="0"/>
              <a:t>contractions: </a:t>
            </a:r>
            <a:endParaRPr lang="en-US" sz="2400" dirty="0"/>
          </a:p>
          <a:p>
            <a:pPr>
              <a:buFontTx/>
              <a:buChar char="-"/>
            </a:pPr>
            <a:r>
              <a:rPr lang="en-US" sz="2400" dirty="0" smtClean="0"/>
              <a:t>typically </a:t>
            </a:r>
            <a:r>
              <a:rPr lang="en-US" sz="2400" dirty="0"/>
              <a:t>shorter in </a:t>
            </a:r>
            <a:r>
              <a:rPr lang="en-US" sz="2400" dirty="0" smtClean="0"/>
              <a:t>duration</a:t>
            </a:r>
          </a:p>
          <a:p>
            <a:pPr>
              <a:buFontTx/>
              <a:buChar char="-"/>
            </a:pPr>
            <a:r>
              <a:rPr lang="en-US" sz="2400" dirty="0" smtClean="0"/>
              <a:t>less intense </a:t>
            </a:r>
            <a:r>
              <a:rPr lang="en-US" sz="2400" dirty="0"/>
              <a:t>than true labor </a:t>
            </a:r>
            <a:r>
              <a:rPr lang="en-US" sz="2400" dirty="0" smtClean="0"/>
              <a:t>contractions</a:t>
            </a:r>
            <a:endParaRPr lang="en-US" sz="2400" dirty="0"/>
          </a:p>
          <a:p>
            <a:pPr>
              <a:buFontTx/>
              <a:buChar char="-"/>
            </a:pPr>
            <a:r>
              <a:rPr lang="en-US" sz="2400" dirty="0" smtClean="0"/>
              <a:t>less discomfort </a:t>
            </a:r>
          </a:p>
          <a:p>
            <a:pPr>
              <a:buFontTx/>
              <a:buChar char="-"/>
            </a:pPr>
            <a:r>
              <a:rPr lang="en-US" sz="2400" dirty="0" smtClean="0"/>
              <a:t>In the </a:t>
            </a:r>
            <a:r>
              <a:rPr lang="en-US" sz="2400" dirty="0"/>
              <a:t>lower abdomen and groin </a:t>
            </a:r>
            <a:r>
              <a:rPr lang="en-US" sz="2400" dirty="0" smtClean="0"/>
              <a:t>areas</a:t>
            </a:r>
          </a:p>
          <a:p>
            <a:pPr>
              <a:buFontTx/>
              <a:buChar char="-"/>
            </a:pPr>
            <a:r>
              <a:rPr lang="en-US" sz="2400" dirty="0" smtClean="0"/>
              <a:t>resolve </a:t>
            </a:r>
            <a:r>
              <a:rPr lang="en-US" sz="2400" dirty="0"/>
              <a:t>with ambulation, hydration, </a:t>
            </a:r>
            <a:r>
              <a:rPr lang="en-US" sz="2400" dirty="0" smtClean="0"/>
              <a:t>or analgesia.</a:t>
            </a:r>
          </a:p>
          <a:p>
            <a:pPr marL="0" indent="0">
              <a:buNone/>
            </a:pPr>
            <a:r>
              <a:rPr lang="en-US" sz="2400" b="1" dirty="0"/>
              <a:t>True </a:t>
            </a:r>
            <a:r>
              <a:rPr lang="en-US" sz="2400" b="1" dirty="0" smtClean="0"/>
              <a:t>labor: </a:t>
            </a:r>
          </a:p>
          <a:p>
            <a:pPr>
              <a:buFontTx/>
              <a:buChar char="-"/>
            </a:pPr>
            <a:r>
              <a:rPr lang="en-US" sz="2400" dirty="0" smtClean="0"/>
              <a:t>feels in the uterine </a:t>
            </a:r>
            <a:r>
              <a:rPr lang="en-US" sz="2400" dirty="0"/>
              <a:t>fundus, with radiation of discomfort to the low back and </a:t>
            </a:r>
            <a:r>
              <a:rPr lang="en-US" sz="2400" dirty="0" smtClean="0"/>
              <a:t>lower abdomen</a:t>
            </a:r>
          </a:p>
          <a:p>
            <a:pPr>
              <a:buFontTx/>
              <a:buChar char="-"/>
            </a:pPr>
            <a:r>
              <a:rPr lang="en-US" sz="2400" dirty="0" smtClean="0"/>
              <a:t>become </a:t>
            </a:r>
            <a:r>
              <a:rPr lang="en-US" sz="2400" dirty="0"/>
              <a:t>increasingly intense and frequent.</a:t>
            </a:r>
            <a:endParaRPr lang="en-US" sz="24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6471" y="1977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2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4776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2549" y="1757492"/>
            <a:ext cx="79156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en-US" b="1" dirty="0"/>
              <a:t>EVALUATION FOR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209822"/>
            <a:ext cx="10363826" cy="4581377"/>
          </a:xfrm>
        </p:spPr>
        <p:txBody>
          <a:bodyPr>
            <a:normAutofit/>
          </a:bodyPr>
          <a:lstStyle/>
          <a:p>
            <a:r>
              <a:rPr lang="en-US" sz="2400" dirty="0"/>
              <a:t>contact </a:t>
            </a:r>
            <a:r>
              <a:rPr lang="en-US" sz="2400" dirty="0" smtClean="0"/>
              <a:t>health </a:t>
            </a:r>
            <a:r>
              <a:rPr lang="en-US" sz="2400" dirty="0"/>
              <a:t>care </a:t>
            </a:r>
            <a:r>
              <a:rPr lang="en-US" sz="2400" dirty="0" smtClean="0"/>
              <a:t>provider WHEN: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contractions </a:t>
            </a:r>
            <a:r>
              <a:rPr lang="en-US" sz="2400" dirty="0"/>
              <a:t>occur approximately </a:t>
            </a:r>
            <a:r>
              <a:rPr lang="en-US" sz="2400" dirty="0" smtClean="0"/>
              <a:t>every 5 </a:t>
            </a:r>
            <a:r>
              <a:rPr lang="en-US" sz="2400" dirty="0"/>
              <a:t>minutes for at least 1 </a:t>
            </a:r>
            <a:r>
              <a:rPr lang="en-US" sz="2400" dirty="0" smtClean="0"/>
              <a:t>hour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sudden </a:t>
            </a:r>
            <a:r>
              <a:rPr lang="en-US" sz="2400" dirty="0"/>
              <a:t>gush of fluid or </a:t>
            </a:r>
            <a:r>
              <a:rPr lang="en-US" sz="2400" dirty="0" smtClean="0"/>
              <a:t>a constant </a:t>
            </a:r>
            <a:r>
              <a:rPr lang="en-US" sz="2400" dirty="0"/>
              <a:t>leakage of vaginal </a:t>
            </a:r>
            <a:r>
              <a:rPr lang="en-US" sz="2400" dirty="0" smtClean="0"/>
              <a:t>fluid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any significant vaginal </a:t>
            </a:r>
            <a:r>
              <a:rPr lang="en-US" sz="2400" dirty="0" smtClean="0"/>
              <a:t>bleeding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significant decrease in fetal movement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4939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9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313645"/>
          </a:xfrm>
        </p:spPr>
        <p:txBody>
          <a:bodyPr/>
          <a:lstStyle/>
          <a:p>
            <a:r>
              <a:rPr lang="en-US" b="1" dirty="0"/>
              <a:t>Initial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13645"/>
            <a:ext cx="10363826" cy="51257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REVIEWING the </a:t>
            </a:r>
            <a:r>
              <a:rPr lang="en-US" sz="2400" dirty="0"/>
              <a:t>prenatal </a:t>
            </a:r>
            <a:r>
              <a:rPr lang="en-US" sz="2400" dirty="0" smtClean="0"/>
              <a:t>records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determining the nature and frequency of </a:t>
            </a:r>
            <a:r>
              <a:rPr lang="en-US" sz="2400" dirty="0" smtClean="0"/>
              <a:t>contractions, possibility </a:t>
            </a:r>
            <a:r>
              <a:rPr lang="en-US" sz="2400" dirty="0"/>
              <a:t>of spontaneous ROM or significant </a:t>
            </a:r>
            <a:r>
              <a:rPr lang="en-US" sz="2400" dirty="0" smtClean="0"/>
              <a:t>bleeding, or </a:t>
            </a:r>
            <a:r>
              <a:rPr lang="en-US" sz="2400" dirty="0"/>
              <a:t>changes in maternal or fetal </a:t>
            </a:r>
            <a:r>
              <a:rPr lang="en-US" sz="2400" dirty="0" smtClean="0"/>
              <a:t>status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focused review of </a:t>
            </a:r>
            <a:r>
              <a:rPr lang="en-US" sz="2400" dirty="0" smtClean="0"/>
              <a:t>systems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limited general physical </a:t>
            </a:r>
            <a:r>
              <a:rPr lang="en-US" sz="2400" dirty="0" smtClean="0"/>
              <a:t>examination(</a:t>
            </a:r>
            <a:r>
              <a:rPr lang="en-US" sz="2400" dirty="0"/>
              <a:t>special attention to vital signs</a:t>
            </a:r>
            <a:r>
              <a:rPr lang="en-US" sz="24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Auscultation of </a:t>
            </a:r>
            <a:r>
              <a:rPr lang="en-US" sz="2400" dirty="0" err="1" smtClean="0"/>
              <a:t>fhr</a:t>
            </a:r>
            <a:r>
              <a:rPr lang="en-US" sz="2400" dirty="0" smtClean="0"/>
              <a:t>, </a:t>
            </a:r>
            <a:r>
              <a:rPr lang="en-US" sz="2400" dirty="0"/>
              <a:t>immediately following a </a:t>
            </a:r>
            <a:r>
              <a:rPr lang="en-US" sz="2400" dirty="0" smtClean="0"/>
              <a:t>contraction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limited </a:t>
            </a:r>
            <a:r>
              <a:rPr lang="en-US" sz="2400" dirty="0" err="1"/>
              <a:t>transabdominal</a:t>
            </a:r>
            <a:r>
              <a:rPr lang="en-US" sz="2400" dirty="0"/>
              <a:t> ultrasound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65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6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116241"/>
            <a:ext cx="10364451" cy="1596177"/>
          </a:xfrm>
        </p:spPr>
        <p:txBody>
          <a:bodyPr/>
          <a:lstStyle/>
          <a:p>
            <a:r>
              <a:rPr lang="en-US" b="1" dirty="0" smtClean="0"/>
              <a:t>Abdominal </a:t>
            </a:r>
            <a:r>
              <a:rPr lang="en-US" b="1" dirty="0"/>
              <a:t>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712418"/>
            <a:ext cx="10363826" cy="4778534"/>
          </a:xfrm>
        </p:spPr>
        <p:txBody>
          <a:bodyPr>
            <a:normAutofit lnSpcReduction="10000"/>
          </a:bodyPr>
          <a:lstStyle/>
          <a:p>
            <a:r>
              <a:rPr lang="en-US" sz="2400" b="1" i="1" dirty="0"/>
              <a:t>Leopold </a:t>
            </a:r>
            <a:r>
              <a:rPr lang="en-US" sz="2400" b="1" i="1" dirty="0" smtClean="0"/>
              <a:t>maneuvers</a:t>
            </a:r>
            <a:r>
              <a:rPr lang="en-US" sz="2400" i="1" dirty="0" smtClean="0"/>
              <a:t>(determining fetal </a:t>
            </a:r>
            <a:r>
              <a:rPr lang="en-US" sz="2400" i="1" dirty="0"/>
              <a:t>lie, presentation, and </a:t>
            </a:r>
            <a:r>
              <a:rPr lang="en-US" sz="2400" i="1" dirty="0" smtClean="0"/>
              <a:t>position)</a:t>
            </a:r>
            <a:r>
              <a:rPr lang="en-US" sz="2400" i="1" dirty="0" smtClean="0">
                <a:sym typeface="Wingdings" panose="05000000000000000000" pitchFamily="2" charset="2"/>
              </a:rPr>
              <a:t>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Determining </a:t>
            </a:r>
            <a:r>
              <a:rPr lang="en-US" sz="2400" dirty="0"/>
              <a:t>what occupies the fundus</a:t>
            </a:r>
            <a:endParaRPr lang="en-US" sz="2400" i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Determining location of small </a:t>
            </a:r>
            <a:r>
              <a:rPr lang="en-US" sz="2400" dirty="0" smtClean="0"/>
              <a:t>parts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Identifying descent of the presenting </a:t>
            </a:r>
            <a:r>
              <a:rPr lang="en-US" sz="2400" dirty="0" smtClean="0"/>
              <a:t>part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Identifying the cephalic prominence</a:t>
            </a:r>
            <a:endParaRPr lang="en-US" sz="2400" i="1" dirty="0" smtClean="0"/>
          </a:p>
          <a:p>
            <a:pPr marL="0" indent="0">
              <a:buNone/>
            </a:pPr>
            <a:endParaRPr lang="en-US" sz="2400" i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Palpation of the uterus during a contraction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determining </a:t>
            </a:r>
            <a:r>
              <a:rPr lang="en-US" sz="2400" dirty="0"/>
              <a:t>the intensity of that particular contraction</a:t>
            </a:r>
            <a:endParaRPr lang="en-US" sz="2400" i="1" dirty="0" smtClean="0"/>
          </a:p>
          <a:p>
            <a:endParaRPr lang="en-US" sz="2400" i="1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6221" y="33085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3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1297</TotalTime>
  <Words>2627</Words>
  <Application>Microsoft Office PowerPoint</Application>
  <PresentationFormat>Widescreen</PresentationFormat>
  <Paragraphs>298</Paragraphs>
  <Slides>60</Slides>
  <Notes>1</Notes>
  <HiddenSlides>0</HiddenSlides>
  <MMClips>60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Courier New</vt:lpstr>
      <vt:lpstr>LiberationSerif</vt:lpstr>
      <vt:lpstr>Tw Cen MT</vt:lpstr>
      <vt:lpstr>Wingdings</vt:lpstr>
      <vt:lpstr>Droplet</vt:lpstr>
      <vt:lpstr>Intrapartum care (chapter 8)</vt:lpstr>
      <vt:lpstr> Goals</vt:lpstr>
      <vt:lpstr>CLINICAL CASE</vt:lpstr>
      <vt:lpstr>MATERNAL CHANGES BEFORE THE ONSET OF LABOR</vt:lpstr>
      <vt:lpstr>Mechanism of effacement, dilation, and labor</vt:lpstr>
      <vt:lpstr>PowerPoint Presentation</vt:lpstr>
      <vt:lpstr>EVALUATION FOR LABOR</vt:lpstr>
      <vt:lpstr>Initial Evaluation</vt:lpstr>
      <vt:lpstr>Abdominal Examination</vt:lpstr>
      <vt:lpstr>PowerPoint Presentation</vt:lpstr>
      <vt:lpstr>PowerPoint Presentation</vt:lpstr>
      <vt:lpstr>PowerPoint Presentation</vt:lpstr>
      <vt:lpstr> Vaginal Examination</vt:lpstr>
      <vt:lpstr>PowerPoint Presentation</vt:lpstr>
      <vt:lpstr>PowerPoint Presentation</vt:lpstr>
      <vt:lpstr>PowerPoint Presentation</vt:lpstr>
      <vt:lpstr>PowerPoint Presentation</vt:lpstr>
      <vt:lpstr>STAGES OF LABOR</vt:lpstr>
      <vt:lpstr>PowerPoint Presentation</vt:lpstr>
      <vt:lpstr>Friedman curve</vt:lpstr>
      <vt:lpstr>contemporary duration of the various stages of labor:</vt:lpstr>
      <vt:lpstr>MECHANISM OF LABOR</vt:lpstr>
      <vt:lpstr>PowerPoint Presentation</vt:lpstr>
      <vt:lpstr>PowerPoint Presentation</vt:lpstr>
      <vt:lpstr>NORMAL LABOR AND DELIVERY</vt:lpstr>
      <vt:lpstr>General Management</vt:lpstr>
      <vt:lpstr>PowerPoint Presentation</vt:lpstr>
      <vt:lpstr>PowerPoint Presentation</vt:lpstr>
      <vt:lpstr>PowerPoint Presentation</vt:lpstr>
      <vt:lpstr>PowerPoint Presentation</vt:lpstr>
      <vt:lpstr>methods of anesthesia and analgesia</vt:lpstr>
      <vt:lpstr>PowerPoint Presentation</vt:lpstr>
      <vt:lpstr>PowerPoint Presentation</vt:lpstr>
      <vt:lpstr>PowerPoint Presentation</vt:lpstr>
      <vt:lpstr>Management of Labor</vt:lpstr>
      <vt:lpstr>PowerPoint Presentation</vt:lpstr>
      <vt:lpstr>Management of Labor</vt:lpstr>
      <vt:lpstr>PowerPoint Presentation</vt:lpstr>
      <vt:lpstr>PowerPoint Presentation</vt:lpstr>
      <vt:lpstr>episiotomy</vt:lpstr>
      <vt:lpstr>PowerPoint Presentation</vt:lpstr>
      <vt:lpstr>PowerPoint Presentation</vt:lpstr>
      <vt:lpstr>Management of Labor</vt:lpstr>
      <vt:lpstr>PowerPoint Presentation</vt:lpstr>
      <vt:lpstr>PowerPoint Presentation</vt:lpstr>
      <vt:lpstr>PowerPoint Presentation</vt:lpstr>
      <vt:lpstr>CLASSIFICATION OF OBSTETRIC LACERATIONS</vt:lpstr>
      <vt:lpstr>Management of Labor</vt:lpstr>
      <vt:lpstr>PowerPoint Presentation</vt:lpstr>
      <vt:lpstr>LABOR INDUCTION</vt:lpstr>
      <vt:lpstr>PowerPoint Presentation</vt:lpstr>
      <vt:lpstr>PowerPoint Presentation</vt:lpstr>
      <vt:lpstr>PowerPoint Presentation</vt:lpstr>
      <vt:lpstr>CESAREAN DELIVERY</vt:lpstr>
      <vt:lpstr>Decision Making: Mode of Delivery</vt:lpstr>
      <vt:lpstr>PowerPoint Presentation</vt:lpstr>
      <vt:lpstr>PowerPoint Presentation</vt:lpstr>
      <vt:lpstr>TRIAL OF LABOR AFTER CESAREAN DELIVERY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Intrapartum care (chapter 8)</dc:title>
  <dc:creator>Admin</dc:creator>
  <cp:lastModifiedBy>Admin</cp:lastModifiedBy>
  <cp:revision>123</cp:revision>
  <dcterms:created xsi:type="dcterms:W3CDTF">2020-04-22T13:30:52Z</dcterms:created>
  <dcterms:modified xsi:type="dcterms:W3CDTF">2020-05-01T05:15:25Z</dcterms:modified>
</cp:coreProperties>
</file>