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75" r:id="rId2"/>
  </p:sldMasterIdLst>
  <p:notesMasterIdLst>
    <p:notesMasterId r:id="rId98"/>
  </p:notesMasterIdLst>
  <p:sldIdLst>
    <p:sldId id="356" r:id="rId3"/>
    <p:sldId id="257" r:id="rId4"/>
    <p:sldId id="355" r:id="rId5"/>
    <p:sldId id="258" r:id="rId6"/>
    <p:sldId id="516" r:id="rId7"/>
    <p:sldId id="517" r:id="rId8"/>
    <p:sldId id="561" r:id="rId9"/>
    <p:sldId id="518" r:id="rId10"/>
    <p:sldId id="519" r:id="rId11"/>
    <p:sldId id="520" r:id="rId12"/>
    <p:sldId id="562" r:id="rId13"/>
    <p:sldId id="523" r:id="rId14"/>
    <p:sldId id="524" r:id="rId15"/>
    <p:sldId id="521" r:id="rId16"/>
    <p:sldId id="522" r:id="rId17"/>
    <p:sldId id="259" r:id="rId18"/>
    <p:sldId id="414" r:id="rId19"/>
    <p:sldId id="261" r:id="rId20"/>
    <p:sldId id="494" r:id="rId21"/>
    <p:sldId id="474" r:id="rId22"/>
    <p:sldId id="264" r:id="rId23"/>
    <p:sldId id="431" r:id="rId24"/>
    <p:sldId id="432" r:id="rId25"/>
    <p:sldId id="525" r:id="rId26"/>
    <p:sldId id="526" r:id="rId27"/>
    <p:sldId id="265" r:id="rId28"/>
    <p:sldId id="527" r:id="rId29"/>
    <p:sldId id="362" r:id="rId30"/>
    <p:sldId id="499" r:id="rId31"/>
    <p:sldId id="500" r:id="rId32"/>
    <p:sldId id="366" r:id="rId33"/>
    <p:sldId id="497" r:id="rId34"/>
    <p:sldId id="284" r:id="rId35"/>
    <p:sldId id="528" r:id="rId36"/>
    <p:sldId id="529" r:id="rId37"/>
    <p:sldId id="530" r:id="rId38"/>
    <p:sldId id="531" r:id="rId39"/>
    <p:sldId id="553" r:id="rId40"/>
    <p:sldId id="504" r:id="rId41"/>
    <p:sldId id="505" r:id="rId42"/>
    <p:sldId id="502" r:id="rId43"/>
    <p:sldId id="377" r:id="rId44"/>
    <p:sldId id="506" r:id="rId45"/>
    <p:sldId id="376" r:id="rId46"/>
    <p:sldId id="441" r:id="rId47"/>
    <p:sldId id="304" r:id="rId48"/>
    <p:sldId id="479" r:id="rId49"/>
    <p:sldId id="511" r:id="rId50"/>
    <p:sldId id="309" r:id="rId51"/>
    <p:sldId id="443" r:id="rId52"/>
    <p:sldId id="554" r:id="rId53"/>
    <p:sldId id="310" r:id="rId54"/>
    <p:sldId id="311" r:id="rId55"/>
    <p:sldId id="444" r:id="rId56"/>
    <p:sldId id="555" r:id="rId57"/>
    <p:sldId id="316" r:id="rId58"/>
    <p:sldId id="317" r:id="rId59"/>
    <p:sldId id="485" r:id="rId60"/>
    <p:sldId id="318" r:id="rId61"/>
    <p:sldId id="380" r:id="rId62"/>
    <p:sldId id="381" r:id="rId63"/>
    <p:sldId id="556" r:id="rId64"/>
    <p:sldId id="323" r:id="rId65"/>
    <p:sldId id="325" r:id="rId66"/>
    <p:sldId id="324" r:id="rId67"/>
    <p:sldId id="390" r:id="rId68"/>
    <p:sldId id="532" r:id="rId69"/>
    <p:sldId id="384" r:id="rId70"/>
    <p:sldId id="557" r:id="rId71"/>
    <p:sldId id="339" r:id="rId72"/>
    <p:sldId id="534" r:id="rId73"/>
    <p:sldId id="538" r:id="rId74"/>
    <p:sldId id="540" r:id="rId75"/>
    <p:sldId id="541" r:id="rId76"/>
    <p:sldId id="542" r:id="rId77"/>
    <p:sldId id="543" r:id="rId78"/>
    <p:sldId id="544" r:id="rId79"/>
    <p:sldId id="545" r:id="rId80"/>
    <p:sldId id="546" r:id="rId81"/>
    <p:sldId id="547" r:id="rId82"/>
    <p:sldId id="548" r:id="rId83"/>
    <p:sldId id="549" r:id="rId84"/>
    <p:sldId id="393" r:id="rId85"/>
    <p:sldId id="394" r:id="rId86"/>
    <p:sldId id="533" r:id="rId87"/>
    <p:sldId id="550" r:id="rId88"/>
    <p:sldId id="551" r:id="rId89"/>
    <p:sldId id="560" r:id="rId90"/>
    <p:sldId id="552" r:id="rId91"/>
    <p:sldId id="559" r:id="rId92"/>
    <p:sldId id="491" r:id="rId93"/>
    <p:sldId id="492" r:id="rId94"/>
    <p:sldId id="493" r:id="rId95"/>
    <p:sldId id="403" r:id="rId96"/>
    <p:sldId id="514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9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0D4A0-8FD9-476D-A0C0-F99BFA8E7B38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A822D-72A7-497B-9C69-CAE9FD23B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rtl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6211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6211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9FCE-3958-4E71-B0F2-A6808C03D5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518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518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200"/>
            </a:lvl1pPr>
          </a:lstStyle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>
              <a:defRPr sz="1200">
                <a:latin typeface="Arial Black" pitchFamily="34" charset="0"/>
              </a:defRPr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0"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/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slow">
    <p:zoom/>
  </p:transition>
  <p:txStyles>
    <p:titleStyle>
      <a:lvl1pPr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400">
          <a:solidFill>
            <a:schemeClr val="bg2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bg2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400">
          <a:solidFill>
            <a:schemeClr val="bg2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chemeClr val="bg2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chemeClr val="bg2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chemeClr val="bg2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chemeClr val="bg2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D477E1-FAE9-4524-B326-DEBECA09AFD9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F13A57F-F0BD-4F34-B9F0-6F8AF46E8A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>
    <p:zoom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6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audio18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19.wav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20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2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22.wav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23.wa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4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5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27.wav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28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9.wa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0.wav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2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5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6.wav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7.wav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.wav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39.wav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2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40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5.wav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3.wav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4.wav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6.wav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5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6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7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8.wav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9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50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5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7.wav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52.wav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53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54.wav"/><Relationship Id="rId4" Type="http://schemas.openxmlformats.org/officeDocument/2006/relationships/image" Target="../media/image4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farapicture.persiangig.com/image/in%20the%20name%20of%20god_(3)(800x600)_www.farapicture.blog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7543800" y="91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Neonatal Encephalopathy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567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000" dirty="0"/>
          </a:p>
          <a:p>
            <a:r>
              <a:rPr lang="en-US" sz="2000" dirty="0"/>
              <a:t>It is estimated that the incidence of </a:t>
            </a:r>
            <a:r>
              <a:rPr lang="en-US" sz="2000" b="1" dirty="0">
                <a:solidFill>
                  <a:srgbClr val="C00000"/>
                </a:solidFill>
              </a:rPr>
              <a:t>neonatal encephalopathy </a:t>
            </a:r>
            <a:r>
              <a:rPr lang="en-US" sz="2000" dirty="0"/>
              <a:t>caused by </a:t>
            </a:r>
            <a:r>
              <a:rPr lang="en-US" sz="2000" b="1" dirty="0" err="1">
                <a:solidFill>
                  <a:srgbClr val="0000CC"/>
                </a:solidFill>
              </a:rPr>
              <a:t>intrapartum</a:t>
            </a:r>
            <a:r>
              <a:rPr lang="en-US" sz="2000" b="1" dirty="0">
                <a:solidFill>
                  <a:srgbClr val="0000CC"/>
                </a:solidFill>
              </a:rPr>
              <a:t> hypoxia </a:t>
            </a:r>
            <a:r>
              <a:rPr lang="en-US" sz="2000" dirty="0"/>
              <a:t>is approximately </a:t>
            </a:r>
            <a:r>
              <a:rPr lang="en-US" sz="2000" b="1" dirty="0">
                <a:solidFill>
                  <a:srgbClr val="C00000"/>
                </a:solidFill>
              </a:rPr>
              <a:t>1.6 /10,000</a:t>
            </a:r>
            <a:r>
              <a:rPr lang="en-US" sz="2000" dirty="0"/>
              <a:t>, in the absence of any other coincident </a:t>
            </a:r>
            <a:r>
              <a:rPr lang="en-US" sz="2000" dirty="0" err="1"/>
              <a:t>preconceptual</a:t>
            </a:r>
            <a:r>
              <a:rPr lang="en-US" sz="2000" dirty="0"/>
              <a:t> or </a:t>
            </a:r>
            <a:r>
              <a:rPr lang="en-US" sz="2000" dirty="0" err="1"/>
              <a:t>antepartum</a:t>
            </a:r>
            <a:r>
              <a:rPr lang="en-US" sz="2000" dirty="0"/>
              <a:t> abnormalities.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Neonatal encephalopathy can result from many conditions, </a:t>
            </a:r>
            <a:r>
              <a:rPr lang="en-US" sz="2000" b="1" dirty="0">
                <a:solidFill>
                  <a:srgbClr val="C00000"/>
                </a:solidFill>
              </a:rPr>
              <a:t>70% </a:t>
            </a:r>
            <a:r>
              <a:rPr lang="en-US" sz="2000" dirty="0"/>
              <a:t>of which are secondary to events</a:t>
            </a:r>
            <a:r>
              <a:rPr lang="en-US" sz="2000" b="1" i="1" dirty="0"/>
              <a:t> </a:t>
            </a:r>
            <a:r>
              <a:rPr lang="en-US" sz="2000" dirty="0"/>
              <a:t>arising </a:t>
            </a:r>
            <a:r>
              <a:rPr lang="en-US" sz="2000" b="1" dirty="0">
                <a:solidFill>
                  <a:srgbClr val="C00000"/>
                </a:solidFill>
              </a:rPr>
              <a:t>before the onset of </a:t>
            </a:r>
            <a:r>
              <a:rPr lang="en-US" sz="2000" b="1" dirty="0" err="1">
                <a:solidFill>
                  <a:srgbClr val="C00000"/>
                </a:solidFill>
              </a:rPr>
              <a:t>labour</a:t>
            </a:r>
            <a:r>
              <a:rPr lang="en-US" sz="2000" dirty="0"/>
              <a:t>; </a:t>
            </a:r>
            <a:r>
              <a:rPr lang="en-US" sz="2000" b="1" dirty="0">
                <a:solidFill>
                  <a:srgbClr val="0000CC"/>
                </a:solidFill>
              </a:rPr>
              <a:t>prenatal stroke, infection, cerebral malformation, genetic disorders, and other unknown factors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Asphyxia</a:t>
            </a:r>
            <a:r>
              <a:rPr lang="en-US" sz="2200" dirty="0"/>
              <a:t> may occur at any point in the infant’s </a:t>
            </a:r>
            <a:r>
              <a:rPr lang="en-US" sz="2200" b="1" dirty="0" err="1">
                <a:solidFill>
                  <a:srgbClr val="C00000"/>
                </a:solidFill>
              </a:rPr>
              <a:t>antepartum</a:t>
            </a:r>
            <a:r>
              <a:rPr lang="en-US" sz="2200" b="1" dirty="0">
                <a:solidFill>
                  <a:srgbClr val="C00000"/>
                </a:solidFill>
              </a:rPr>
              <a:t>, </a:t>
            </a:r>
            <a:r>
              <a:rPr lang="en-US" sz="2200" b="1" dirty="0" err="1">
                <a:solidFill>
                  <a:srgbClr val="C00000"/>
                </a:solidFill>
              </a:rPr>
              <a:t>intrapartum</a:t>
            </a:r>
            <a:r>
              <a:rPr lang="en-US" sz="2200" b="1" dirty="0">
                <a:solidFill>
                  <a:srgbClr val="C00000"/>
                </a:solidFill>
              </a:rPr>
              <a:t>, or postpartum life.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400800" y="5791200"/>
            <a:ext cx="685800" cy="533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Neonatal Encephalopathy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Ultimately, </a:t>
            </a:r>
            <a:r>
              <a:rPr lang="en-US" sz="2000" b="1" dirty="0"/>
              <a:t>sustained hypoxia </a:t>
            </a:r>
            <a:r>
              <a:rPr lang="en-US" sz="2000" dirty="0"/>
              <a:t>leading to </a:t>
            </a:r>
            <a:r>
              <a:rPr lang="en-US" sz="2000" b="1" dirty="0">
                <a:solidFill>
                  <a:srgbClr val="C00000"/>
                </a:solidFill>
              </a:rPr>
              <a:t>severe metabolic acidosis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C00000"/>
                </a:solidFill>
              </a:rPr>
              <a:t>cardiovascular </a:t>
            </a:r>
            <a:r>
              <a:rPr lang="en-US" sz="2000" b="1" dirty="0" err="1">
                <a:solidFill>
                  <a:srgbClr val="C00000"/>
                </a:solidFill>
              </a:rPr>
              <a:t>decompensation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with </a:t>
            </a:r>
            <a:r>
              <a:rPr lang="en-US" sz="2000" b="1" dirty="0">
                <a:solidFill>
                  <a:srgbClr val="C00000"/>
                </a:solidFill>
              </a:rPr>
              <a:t>systemic hypotension </a:t>
            </a:r>
            <a:r>
              <a:rPr lang="en-US" sz="2000" dirty="0"/>
              <a:t>may lead to </a:t>
            </a:r>
            <a:r>
              <a:rPr lang="en-US" sz="2000" b="1" dirty="0">
                <a:solidFill>
                  <a:srgbClr val="0000CC"/>
                </a:solidFill>
              </a:rPr>
              <a:t>cerebral ischemia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0000CC"/>
                </a:solidFill>
              </a:rPr>
              <a:t>brain damage</a:t>
            </a:r>
            <a:r>
              <a:rPr lang="en-US" sz="2000" dirty="0"/>
              <a:t>. </a:t>
            </a:r>
          </a:p>
          <a:p>
            <a:endParaRPr lang="en-US" sz="2400" dirty="0"/>
          </a:p>
        </p:txBody>
      </p:sp>
    </p:spTree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C00000"/>
                </a:solidFill>
              </a:rPr>
            </a:b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Cerebral Palsy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328160"/>
          </a:xfrm>
        </p:spPr>
        <p:txBody>
          <a:bodyPr>
            <a:normAutofit/>
          </a:bodyPr>
          <a:lstStyle/>
          <a:p>
            <a:r>
              <a:rPr lang="en-US" sz="2000" dirty="0"/>
              <a:t>Cerebral palsy is a </a:t>
            </a:r>
            <a:r>
              <a:rPr lang="en-US" sz="2000" b="1" dirty="0">
                <a:solidFill>
                  <a:srgbClr val="C00000"/>
                </a:solidFill>
              </a:rPr>
              <a:t>chronic disability </a:t>
            </a:r>
            <a:r>
              <a:rPr lang="en-US" sz="2000" dirty="0"/>
              <a:t>of the </a:t>
            </a:r>
            <a:r>
              <a:rPr lang="en-US" sz="2000" b="1" dirty="0"/>
              <a:t>central nervous system </a:t>
            </a:r>
            <a:r>
              <a:rPr lang="en-US" sz="2000" dirty="0"/>
              <a:t>(CNS) characterized by aberrant control of</a:t>
            </a:r>
            <a:r>
              <a:rPr lang="en-US" sz="2000" b="1" dirty="0"/>
              <a:t> movement </a:t>
            </a:r>
            <a:r>
              <a:rPr lang="en-US" sz="2000" dirty="0"/>
              <a:t>and </a:t>
            </a:r>
            <a:r>
              <a:rPr lang="en-US" sz="2000" b="1" dirty="0"/>
              <a:t>posture </a:t>
            </a:r>
            <a:r>
              <a:rPr lang="en-US" sz="2000" dirty="0"/>
              <a:t>appearing </a:t>
            </a:r>
            <a:r>
              <a:rPr lang="en-US" sz="2000" b="1" dirty="0">
                <a:solidFill>
                  <a:srgbClr val="C00000"/>
                </a:solidFill>
              </a:rPr>
              <a:t>early in life </a:t>
            </a:r>
            <a:r>
              <a:rPr lang="en-US" sz="2000" dirty="0"/>
              <a:t>and </a:t>
            </a:r>
            <a:r>
              <a:rPr lang="en-US" sz="2000" b="1" dirty="0"/>
              <a:t>not as a result of progressive neurologic </a:t>
            </a:r>
            <a:r>
              <a:rPr lang="en-US" sz="2000" dirty="0"/>
              <a:t>disease. </a:t>
            </a:r>
          </a:p>
          <a:p>
            <a:endParaRPr lang="en-US" sz="2000" dirty="0"/>
          </a:p>
          <a:p>
            <a:r>
              <a:rPr lang="en-US" sz="2000" dirty="0"/>
              <a:t>Only one type of cerebral palsy, </a:t>
            </a:r>
            <a:r>
              <a:rPr lang="en-US" sz="2000" b="1" dirty="0">
                <a:solidFill>
                  <a:srgbClr val="C00000"/>
                </a:solidFill>
              </a:rPr>
              <a:t>spastic quadriplegia</a:t>
            </a:r>
            <a:r>
              <a:rPr lang="en-US" sz="2000" dirty="0"/>
              <a:t>, is associated with </a:t>
            </a:r>
            <a:r>
              <a:rPr lang="en-US" sz="2000" b="1" dirty="0" err="1">
                <a:solidFill>
                  <a:srgbClr val="C00000"/>
                </a:solidFill>
              </a:rPr>
              <a:t>antepartum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or </a:t>
            </a:r>
            <a:r>
              <a:rPr lang="en-US" sz="2000" dirty="0" err="1">
                <a:solidFill>
                  <a:srgbClr val="C00000"/>
                </a:solidFill>
              </a:rPr>
              <a:t>i</a:t>
            </a:r>
            <a:r>
              <a:rPr lang="en-US" sz="2000" b="1" dirty="0" err="1">
                <a:solidFill>
                  <a:srgbClr val="C00000"/>
                </a:solidFill>
              </a:rPr>
              <a:t>ntrapartum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/>
              <a:t>interruption </a:t>
            </a:r>
            <a:r>
              <a:rPr lang="en-US" sz="2000" dirty="0"/>
              <a:t>of the </a:t>
            </a:r>
            <a:r>
              <a:rPr lang="en-US" sz="2000" b="1" dirty="0">
                <a:solidFill>
                  <a:srgbClr val="C00000"/>
                </a:solidFill>
              </a:rPr>
              <a:t>fetal blood supply</a:t>
            </a:r>
            <a:r>
              <a:rPr lang="en-US" sz="2000" dirty="0"/>
              <a:t>. </a:t>
            </a:r>
          </a:p>
          <a:p>
            <a:endParaRPr lang="en-US" sz="2000" dirty="0"/>
          </a:p>
        </p:txBody>
      </p:sp>
      <p:pic>
        <p:nvPicPr>
          <p:cNvPr id="4" name="12">
            <a:hlinkClick r:id="" action="ppaction://media"/>
          </p:cNvPr>
          <p:cNvPicPr>
            <a:picLocks noRot="1" noChangeAspect="1"/>
          </p:cNvPicPr>
          <p:nvPr>
            <a:wavAudioFile r:embed="rId1" name="12"/>
          </p:nvPr>
        </p:nvPicPr>
        <p:blipFill>
          <a:blip r:embed="rId3" cstate="print"/>
          <a:stretch>
            <a:fillRect/>
          </a:stretch>
        </p:blipFill>
        <p:spPr>
          <a:xfrm>
            <a:off x="6858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Cerebral Palsy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57400"/>
            <a:ext cx="8229600" cy="4099560"/>
          </a:xfrm>
        </p:spPr>
        <p:txBody>
          <a:bodyPr/>
          <a:lstStyle/>
          <a:p>
            <a:r>
              <a:rPr lang="en-US" sz="2000" b="1" dirty="0"/>
              <a:t>Disorders not associated </a:t>
            </a:r>
            <a:r>
              <a:rPr lang="en-US" sz="2000" dirty="0"/>
              <a:t>with </a:t>
            </a:r>
            <a:r>
              <a:rPr lang="en-US" sz="2000" b="1" dirty="0" err="1">
                <a:solidFill>
                  <a:srgbClr val="C00000"/>
                </a:solidFill>
              </a:rPr>
              <a:t>intrapartum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or </a:t>
            </a:r>
            <a:r>
              <a:rPr lang="en-US" sz="2000" b="1" dirty="0" err="1">
                <a:solidFill>
                  <a:srgbClr val="C00000"/>
                </a:solidFill>
              </a:rPr>
              <a:t>peripartum</a:t>
            </a:r>
            <a:r>
              <a:rPr lang="en-US" sz="2000" b="1" dirty="0"/>
              <a:t> </a:t>
            </a:r>
            <a:r>
              <a:rPr lang="en-US" sz="2000" dirty="0"/>
              <a:t>asphyxia include </a:t>
            </a:r>
            <a:r>
              <a:rPr lang="en-US" sz="2000" b="1" dirty="0" err="1">
                <a:solidFill>
                  <a:srgbClr val="C00000"/>
                </a:solidFill>
              </a:rPr>
              <a:t>dyskinetic</a:t>
            </a:r>
            <a:r>
              <a:rPr lang="en-US" sz="2000" dirty="0"/>
              <a:t> or </a:t>
            </a:r>
            <a:r>
              <a:rPr lang="en-US" sz="2000" b="1" dirty="0">
                <a:solidFill>
                  <a:srgbClr val="C00000"/>
                </a:solidFill>
              </a:rPr>
              <a:t>ataxic</a:t>
            </a:r>
            <a:r>
              <a:rPr lang="en-US" sz="2000" dirty="0"/>
              <a:t> cerebral palsy (which commonly has a </a:t>
            </a:r>
            <a:r>
              <a:rPr lang="en-US" sz="2000" b="1" dirty="0">
                <a:solidFill>
                  <a:srgbClr val="C00000"/>
                </a:solidFill>
              </a:rPr>
              <a:t>genetic origin</a:t>
            </a:r>
            <a:r>
              <a:rPr lang="en-US" sz="2000" dirty="0"/>
              <a:t>) </a:t>
            </a:r>
            <a:r>
              <a:rPr lang="en-US" sz="2000" b="1" dirty="0">
                <a:solidFill>
                  <a:srgbClr val="0000CC"/>
                </a:solidFill>
              </a:rPr>
              <a:t>and</a:t>
            </a:r>
            <a:r>
              <a:rPr lang="en-US" sz="2000" dirty="0"/>
              <a:t> </a:t>
            </a:r>
            <a:r>
              <a:rPr lang="en-US" sz="2000" b="1" dirty="0"/>
              <a:t>epilepsy, mental retardation, or attention-deficit hyperactivity disorders.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62000" y="54102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Criteria to Define an </a:t>
            </a:r>
            <a:r>
              <a:rPr lang="en-US" sz="2000" b="1" dirty="0">
                <a:solidFill>
                  <a:srgbClr val="C00000"/>
                </a:solidFill>
              </a:rPr>
              <a:t>Acute </a:t>
            </a:r>
            <a:r>
              <a:rPr lang="en-US" sz="2000" b="1" dirty="0" err="1">
                <a:solidFill>
                  <a:srgbClr val="C00000"/>
                </a:solidFill>
              </a:rPr>
              <a:t>Intrapartum</a:t>
            </a:r>
            <a:r>
              <a:rPr lang="en-US" sz="2000" b="1" dirty="0">
                <a:solidFill>
                  <a:srgbClr val="C00000"/>
                </a:solidFill>
              </a:rPr>
              <a:t> Hypoxic </a:t>
            </a:r>
            <a:r>
              <a:rPr lang="en-US" sz="2000" b="1" dirty="0">
                <a:solidFill>
                  <a:schemeClr val="tx1"/>
                </a:solidFill>
              </a:rPr>
              <a:t>Event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as </a:t>
            </a:r>
            <a:r>
              <a:rPr lang="en-US" sz="2000" b="1" dirty="0">
                <a:solidFill>
                  <a:srgbClr val="C00000"/>
                </a:solidFill>
              </a:rPr>
              <a:t>Sufficient</a:t>
            </a:r>
            <a:r>
              <a:rPr lang="en-US" sz="2000" b="1" dirty="0">
                <a:solidFill>
                  <a:schemeClr val="tx1"/>
                </a:solidFill>
              </a:rPr>
              <a:t> to Cause Cerebral Palsy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8006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Essential criteria (</a:t>
            </a:r>
            <a:r>
              <a:rPr lang="en-US" sz="2000" b="1" dirty="0">
                <a:solidFill>
                  <a:srgbClr val="C00000"/>
                </a:solidFill>
              </a:rPr>
              <a:t>must meet all four</a:t>
            </a:r>
            <a:r>
              <a:rPr lang="en-US" sz="2000" b="1" dirty="0">
                <a:solidFill>
                  <a:srgbClr val="0000CC"/>
                </a:solidFill>
              </a:rPr>
              <a:t>) are as follows:</a:t>
            </a:r>
          </a:p>
          <a:p>
            <a:endParaRPr lang="en-US" sz="2000" dirty="0"/>
          </a:p>
          <a:p>
            <a:r>
              <a:rPr lang="en-US" sz="2000" dirty="0"/>
              <a:t>Fetal metabolic acidosis demonstrated from umbilical cord arterial blood gas measurement (pH &lt; 7 and base deficit ≥12 </a:t>
            </a:r>
            <a:r>
              <a:rPr lang="en-US" sz="2000" dirty="0" err="1"/>
              <a:t>mmol</a:t>
            </a:r>
            <a:r>
              <a:rPr lang="en-US" sz="2000" dirty="0"/>
              <a:t>/L)</a:t>
            </a:r>
          </a:p>
          <a:p>
            <a:endParaRPr lang="en-US" sz="2000" dirty="0"/>
          </a:p>
          <a:p>
            <a:r>
              <a:rPr lang="en-US" sz="2000" b="1" dirty="0"/>
              <a:t>Early-onset</a:t>
            </a:r>
            <a:r>
              <a:rPr lang="en-US" sz="2000" dirty="0"/>
              <a:t> severe or moderate </a:t>
            </a:r>
            <a:r>
              <a:rPr lang="en-US" sz="2000" b="1" dirty="0"/>
              <a:t>neonatal encephalopathy </a:t>
            </a:r>
            <a:r>
              <a:rPr lang="en-US" sz="2000" dirty="0"/>
              <a:t>in newborn of </a:t>
            </a:r>
            <a:r>
              <a:rPr lang="en-US" sz="2000" b="1" dirty="0"/>
              <a:t>≥34 weeks </a:t>
            </a:r>
            <a:r>
              <a:rPr lang="en-US" sz="2000" dirty="0"/>
              <a:t>of gestational age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b="1" dirty="0"/>
              <a:t>Spastic </a:t>
            </a:r>
            <a:r>
              <a:rPr lang="en-US" sz="2000" dirty="0"/>
              <a:t>or, less commonly,</a:t>
            </a:r>
            <a:r>
              <a:rPr lang="en-US" sz="2000" b="1" dirty="0"/>
              <a:t> </a:t>
            </a:r>
            <a:r>
              <a:rPr lang="en-US" sz="2000" b="1" dirty="0" err="1"/>
              <a:t>dyskinetic</a:t>
            </a:r>
            <a:r>
              <a:rPr lang="en-US" sz="2000" b="1" dirty="0"/>
              <a:t> </a:t>
            </a:r>
            <a:r>
              <a:rPr lang="en-US" sz="2000" dirty="0"/>
              <a:t>cerebral palsy</a:t>
            </a:r>
          </a:p>
          <a:p>
            <a:endParaRPr lang="en-US" sz="2000" dirty="0"/>
          </a:p>
          <a:p>
            <a:pPr>
              <a:buNone/>
            </a:pPr>
            <a:endParaRPr lang="en-US" sz="2000" b="1" dirty="0"/>
          </a:p>
          <a:p>
            <a:r>
              <a:rPr lang="en-US" sz="2000" b="1" dirty="0"/>
              <a:t>Exclusion</a:t>
            </a:r>
            <a:r>
              <a:rPr lang="en-US" sz="2000" dirty="0"/>
              <a:t> of other identifiable causes (trauma, </a:t>
            </a:r>
            <a:r>
              <a:rPr lang="en-US" sz="2000" dirty="0" err="1"/>
              <a:t>coagulopathy</a:t>
            </a:r>
            <a:r>
              <a:rPr lang="en-US" sz="2000" dirty="0"/>
              <a:t>, infection, or genetic anomaly)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010400" y="41148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Criteria </a:t>
            </a:r>
            <a:r>
              <a:rPr lang="en-US" sz="1800" b="1" dirty="0">
                <a:solidFill>
                  <a:schemeClr val="tx1"/>
                </a:solidFill>
              </a:rPr>
              <a:t>nonspecific </a:t>
            </a:r>
            <a:r>
              <a:rPr lang="en-US" sz="1800" b="1" dirty="0">
                <a:solidFill>
                  <a:srgbClr val="C00000"/>
                </a:solidFill>
              </a:rPr>
              <a:t>to </a:t>
            </a:r>
            <a:r>
              <a:rPr lang="en-US" sz="1800" b="1" dirty="0" err="1">
                <a:solidFill>
                  <a:srgbClr val="C00000"/>
                </a:solidFill>
              </a:rPr>
              <a:t>asphyxial</a:t>
            </a:r>
            <a:r>
              <a:rPr lang="en-US" sz="1800" b="1" dirty="0">
                <a:solidFill>
                  <a:srgbClr val="C00000"/>
                </a:solidFill>
              </a:rPr>
              <a:t> insult, but </a:t>
            </a:r>
            <a:r>
              <a:rPr lang="en-US" sz="1800" b="1" dirty="0">
                <a:solidFill>
                  <a:schemeClr val="tx1"/>
                </a:solidFill>
              </a:rPr>
              <a:t>suggestive of </a:t>
            </a:r>
            <a:r>
              <a:rPr lang="en-US" sz="1800" b="1" dirty="0" err="1">
                <a:solidFill>
                  <a:schemeClr val="tx1"/>
                </a:solidFill>
              </a:rPr>
              <a:t>intrapartum</a:t>
            </a:r>
            <a:r>
              <a:rPr lang="en-US" sz="1800" b="1" dirty="0">
                <a:solidFill>
                  <a:schemeClr val="tx1"/>
                </a:solidFill>
              </a:rPr>
              <a:t> timing </a:t>
            </a:r>
            <a:r>
              <a:rPr lang="en-US" sz="1800" b="1" dirty="0">
                <a:solidFill>
                  <a:srgbClr val="C00000"/>
                </a:solidFill>
              </a:rPr>
              <a:t>(close proximity to labor and delivery, within 48 hours)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sz="1600" dirty="0"/>
              <a:t>Sentinel hypoxic event immediately before or during labor</a:t>
            </a:r>
          </a:p>
          <a:p>
            <a:endParaRPr lang="en-US" sz="1600" dirty="0"/>
          </a:p>
          <a:p>
            <a:r>
              <a:rPr lang="en-US" sz="1600" dirty="0"/>
              <a:t>Fetal heart rate monitor patterns consistent with an acute </a:t>
            </a:r>
            <a:r>
              <a:rPr lang="en-US" sz="1600" dirty="0" err="1"/>
              <a:t>peripartum</a:t>
            </a:r>
            <a:r>
              <a:rPr lang="en-US" sz="1600" dirty="0"/>
              <a:t> or </a:t>
            </a:r>
            <a:r>
              <a:rPr lang="en-US" sz="1600" dirty="0" err="1"/>
              <a:t>intrapartum</a:t>
            </a:r>
            <a:r>
              <a:rPr lang="en-US" sz="1600" dirty="0"/>
              <a:t> event</a:t>
            </a:r>
          </a:p>
          <a:p>
            <a:endParaRPr lang="en-US" sz="1600" dirty="0"/>
          </a:p>
          <a:p>
            <a:r>
              <a:rPr lang="en-US" sz="1600" dirty="0" err="1"/>
              <a:t>Apgar</a:t>
            </a:r>
            <a:r>
              <a:rPr lang="en-US" sz="1600" dirty="0"/>
              <a:t> scores of 0 to 4 at five and ten minutes</a:t>
            </a:r>
          </a:p>
          <a:p>
            <a:endParaRPr lang="en-US" sz="1600" dirty="0"/>
          </a:p>
          <a:p>
            <a:r>
              <a:rPr lang="en-US" sz="1600" dirty="0"/>
              <a:t> Onset of multisystem illness (e.g., acute bowel injury, renal failure, hepatic failure, cardiac damage, and hematologic abnormalities) within </a:t>
            </a:r>
            <a:r>
              <a:rPr lang="en-US" sz="1600" b="1" dirty="0"/>
              <a:t>72 hours </a:t>
            </a:r>
            <a:r>
              <a:rPr lang="en-US" sz="1600" dirty="0"/>
              <a:t>of birth consistent with </a:t>
            </a:r>
            <a:r>
              <a:rPr lang="en-US" sz="1600" dirty="0" err="1"/>
              <a:t>hypoxicischemic</a:t>
            </a:r>
            <a:r>
              <a:rPr lang="en-US" sz="1600" dirty="0"/>
              <a:t> encephalopathy</a:t>
            </a:r>
          </a:p>
          <a:p>
            <a:endParaRPr lang="en-US" sz="1600" dirty="0"/>
          </a:p>
          <a:p>
            <a:r>
              <a:rPr lang="en-US" sz="1600" dirty="0"/>
              <a:t>5. Early cerebral imaging with evidence of </a:t>
            </a:r>
            <a:r>
              <a:rPr lang="en-US" sz="1600" b="1" dirty="0"/>
              <a:t>acute brain injury </a:t>
            </a:r>
            <a:r>
              <a:rPr lang="en-US" sz="1600" dirty="0"/>
              <a:t>on brain magnetic resonance imaging or magnetic resonance spectroscopy consistent with hypoxia–ischemia</a:t>
            </a:r>
          </a:p>
          <a:p>
            <a:endParaRPr lang="en-US" sz="1600" dirty="0"/>
          </a:p>
          <a:p>
            <a:r>
              <a:rPr lang="en-US" sz="1600" dirty="0"/>
              <a:t>No evidence of other proximal or distal contributing factors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553200" y="5410200"/>
            <a:ext cx="6096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12192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/>
            </a:br>
            <a:br>
              <a:rPr lang="en-US" sz="2400" dirty="0"/>
            </a:br>
            <a:r>
              <a:rPr lang="en-US" sz="2700" b="1" dirty="0">
                <a:solidFill>
                  <a:srgbClr val="C00000"/>
                </a:solidFill>
              </a:rPr>
              <a:t>Why Perform Fetal Monitoring?</a:t>
            </a:r>
            <a:br>
              <a:rPr lang="en-US" sz="2700" b="1" dirty="0">
                <a:solidFill>
                  <a:srgbClr val="C00000"/>
                </a:solidFill>
              </a:rPr>
            </a:br>
            <a:endParaRPr lang="en-US" sz="27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57400"/>
            <a:ext cx="8229600" cy="4099560"/>
          </a:xfrm>
        </p:spPr>
        <p:txBody>
          <a:bodyPr>
            <a:normAutofit/>
          </a:bodyPr>
          <a:lstStyle/>
          <a:p>
            <a:r>
              <a:rPr lang="en-US" sz="2000" dirty="0"/>
              <a:t> </a:t>
            </a:r>
            <a:r>
              <a:rPr lang="en-US" sz="2000" b="1" dirty="0"/>
              <a:t>The </a:t>
            </a:r>
            <a:r>
              <a:rPr lang="en-US" sz="2000" b="1" dirty="0">
                <a:solidFill>
                  <a:srgbClr val="C00000"/>
                </a:solidFill>
              </a:rPr>
              <a:t>primary goal </a:t>
            </a:r>
            <a:r>
              <a:rPr lang="en-US" sz="2000" dirty="0"/>
              <a:t>of FHR monitoring is to identify </a:t>
            </a:r>
            <a:r>
              <a:rPr lang="en-US" sz="2000" b="1" dirty="0">
                <a:solidFill>
                  <a:srgbClr val="C00000"/>
                </a:solidFill>
              </a:rPr>
              <a:t>hypoxemic</a:t>
            </a:r>
            <a:r>
              <a:rPr lang="en-US" sz="2000" dirty="0"/>
              <a:t> and </a:t>
            </a:r>
            <a:r>
              <a:rPr lang="en-US" sz="2000" b="1" dirty="0" err="1">
                <a:solidFill>
                  <a:srgbClr val="C00000"/>
                </a:solidFill>
              </a:rPr>
              <a:t>acidotic</a:t>
            </a:r>
            <a:r>
              <a:rPr lang="en-US" sz="2000" b="1" dirty="0"/>
              <a:t> </a:t>
            </a:r>
            <a:r>
              <a:rPr lang="en-US" sz="2000" dirty="0"/>
              <a:t>fetuses in whom </a:t>
            </a:r>
            <a:r>
              <a:rPr lang="en-US" sz="2000" b="1" dirty="0">
                <a:solidFill>
                  <a:srgbClr val="C00000"/>
                </a:solidFill>
              </a:rPr>
              <a:t>timely intervention </a:t>
            </a:r>
            <a:r>
              <a:rPr lang="en-US" sz="2000" dirty="0"/>
              <a:t>will </a:t>
            </a:r>
            <a:r>
              <a:rPr lang="en-US" sz="2000" b="1" dirty="0">
                <a:solidFill>
                  <a:srgbClr val="C00000"/>
                </a:solidFill>
              </a:rPr>
              <a:t>prevent death</a:t>
            </a:r>
            <a:r>
              <a:rPr lang="en-US" sz="2000" dirty="0">
                <a:solidFill>
                  <a:srgbClr val="C00000"/>
                </a:solidFill>
              </a:rPr>
              <a:t>. 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A secondary goal </a:t>
            </a:r>
            <a:r>
              <a:rPr lang="en-US" sz="2000" b="1" dirty="0"/>
              <a:t>is to</a:t>
            </a:r>
            <a:r>
              <a:rPr lang="en-US" sz="2000" b="1" dirty="0">
                <a:solidFill>
                  <a:srgbClr val="C00000"/>
                </a:solidFill>
              </a:rPr>
              <a:t> avoid </a:t>
            </a:r>
            <a:r>
              <a:rPr lang="en-US" sz="2000" b="1" dirty="0"/>
              <a:t>fetal </a:t>
            </a:r>
            <a:r>
              <a:rPr lang="en-US" sz="2000" b="1" dirty="0">
                <a:solidFill>
                  <a:srgbClr val="C00000"/>
                </a:solidFill>
              </a:rPr>
              <a:t>neurologic injury</a:t>
            </a:r>
            <a:r>
              <a:rPr lang="en-US" sz="2000" b="1" dirty="0"/>
              <a:t>, if possible.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1143000" y="50292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/>
            </a:br>
            <a:r>
              <a:rPr lang="en-US" sz="3600" b="1" dirty="0">
                <a:solidFill>
                  <a:srgbClr val="C00000"/>
                </a:solidFill>
              </a:rPr>
              <a:t>How Do We Monitor?</a:t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US" sz="2400" b="1" dirty="0">
              <a:solidFill>
                <a:srgbClr val="C00000"/>
              </a:solidFill>
              <a:cs typeface="Traditional Arabic" pitchFamily="2" charset="-78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0386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Two commonly used modalities for </a:t>
            </a:r>
            <a:r>
              <a:rPr lang="en-US" sz="2000" b="1" dirty="0" err="1">
                <a:solidFill>
                  <a:srgbClr val="C00000"/>
                </a:solidFill>
                <a:ea typeface="Majalla UI"/>
                <a:cs typeface="Majalla UI"/>
              </a:rPr>
              <a:t>intrapartum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 FHR monitoring are: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dirty="0">
                <a:ea typeface="Majalla UI"/>
                <a:cs typeface="Majalla UI"/>
              </a:rPr>
              <a:t> </a:t>
            </a:r>
            <a:r>
              <a:rPr lang="en-US" sz="1800" b="1" dirty="0">
                <a:ea typeface="Majalla UI"/>
                <a:cs typeface="Majalla UI"/>
              </a:rPr>
              <a:t>Continuous electronic FHR monitoring 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dirty="0">
                <a:ea typeface="Majalla UI"/>
                <a:cs typeface="Majalla UI"/>
              </a:rPr>
              <a:t> </a:t>
            </a:r>
            <a:r>
              <a:rPr lang="en-US" sz="1800" b="1" dirty="0">
                <a:ea typeface="Majalla UI"/>
                <a:cs typeface="Majalla UI"/>
              </a:rPr>
              <a:t>Intermittent auscultation</a:t>
            </a:r>
            <a:endParaRPr lang="en-US" sz="1800" dirty="0">
              <a:ea typeface="Majalla UI"/>
              <a:cs typeface="Majalla U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57200" y="49530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9906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cs typeface="Traditional Arabic" pitchFamily="2" charset="-78"/>
              </a:rPr>
              <a:t>Guidelines</a:t>
            </a:r>
            <a:r>
              <a:rPr lang="en-US" sz="2400" b="1" dirty="0">
                <a:solidFill>
                  <a:schemeClr val="tx1"/>
                </a:solidFill>
                <a:cs typeface="Traditional Arabic" pitchFamily="2" charset="-78"/>
              </a:rPr>
              <a:t> for </a:t>
            </a:r>
            <a:r>
              <a:rPr lang="en-US" sz="2400" b="1" dirty="0">
                <a:solidFill>
                  <a:srgbClr val="C00000"/>
                </a:solidFill>
                <a:cs typeface="Traditional Arabic" pitchFamily="2" charset="-78"/>
              </a:rPr>
              <a:t>Methods</a:t>
            </a:r>
            <a:r>
              <a:rPr lang="en-US" sz="2400" b="1" dirty="0">
                <a:solidFill>
                  <a:schemeClr val="tx1"/>
                </a:solidFill>
                <a:cs typeface="Traditional Arabic" pitchFamily="2" charset="-78"/>
              </a:rPr>
              <a:t> of </a:t>
            </a:r>
            <a:r>
              <a:rPr lang="en-US" sz="2400" b="1" dirty="0" err="1">
                <a:solidFill>
                  <a:schemeClr val="tx1"/>
                </a:solidFill>
                <a:cs typeface="Traditional Arabic" pitchFamily="2" charset="-78"/>
              </a:rPr>
              <a:t>Intrapartum</a:t>
            </a:r>
            <a:r>
              <a:rPr lang="en-US" sz="2400" b="1" dirty="0">
                <a:solidFill>
                  <a:schemeClr val="tx1"/>
                </a:solidFill>
                <a:cs typeface="Traditional Arabic" pitchFamily="2" charset="-78"/>
              </a:rPr>
              <a:t> Fetal Heart Rate Monitoring  </a:t>
            </a:r>
            <a:r>
              <a:rPr lang="en-US" sz="2800" b="1" dirty="0">
                <a:solidFill>
                  <a:schemeClr val="tx1"/>
                </a:solidFill>
                <a:cs typeface="Traditional Arabic" pitchFamily="2" charset="-78"/>
              </a:rPr>
              <a:t>( </a:t>
            </a:r>
            <a:r>
              <a:rPr lang="en-US" sz="2800" b="1" dirty="0">
                <a:solidFill>
                  <a:srgbClr val="C00000"/>
                </a:solidFill>
                <a:cs typeface="Traditional Arabic" pitchFamily="2" charset="-78"/>
              </a:rPr>
              <a:t>ACOG</a:t>
            </a:r>
            <a:r>
              <a:rPr lang="en-US" sz="2800" b="1" dirty="0">
                <a:solidFill>
                  <a:schemeClr val="tx1"/>
                </a:solidFill>
                <a:cs typeface="Traditional Arabic" pitchFamily="2" charset="-78"/>
              </a:rPr>
              <a:t> 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2000" b="1" dirty="0">
                <a:solidFill>
                  <a:srgbClr val="C00000"/>
                </a:solidFill>
              </a:rPr>
              <a:t>Either</a:t>
            </a:r>
            <a:r>
              <a:rPr lang="en-US" sz="2000" b="1" dirty="0"/>
              <a:t> electronic FHR monitoring </a:t>
            </a:r>
            <a:r>
              <a:rPr lang="en-US" sz="2400" b="1" dirty="0">
                <a:solidFill>
                  <a:srgbClr val="C00000"/>
                </a:solidFill>
              </a:rPr>
              <a:t>or</a:t>
            </a:r>
            <a:r>
              <a:rPr lang="en-US" sz="2000" b="1" dirty="0"/>
              <a:t> intermittent auscultation are acceptable in </a:t>
            </a:r>
            <a:r>
              <a:rPr lang="en-US" sz="2000" b="1" dirty="0">
                <a:solidFill>
                  <a:srgbClr val="C00000"/>
                </a:solidFill>
              </a:rPr>
              <a:t>low </a:t>
            </a:r>
            <a:r>
              <a:rPr lang="en-US" sz="2000" b="1" dirty="0"/>
              <a:t>and </a:t>
            </a:r>
            <a:r>
              <a:rPr lang="en-US" sz="2000" b="1" dirty="0">
                <a:solidFill>
                  <a:srgbClr val="C00000"/>
                </a:solidFill>
              </a:rPr>
              <a:t>high risk </a:t>
            </a:r>
            <a:r>
              <a:rPr lang="en-US" sz="2000" b="1" dirty="0"/>
              <a:t>pregnancies </a:t>
            </a:r>
            <a:r>
              <a:rPr lang="en-US" sz="2000" b="1" dirty="0">
                <a:solidFill>
                  <a:srgbClr val="C00000"/>
                </a:solidFill>
              </a:rPr>
              <a:t>during labor</a:t>
            </a:r>
            <a:r>
              <a:rPr lang="en-US" sz="2000" b="1" dirty="0"/>
              <a:t>.</a:t>
            </a:r>
          </a:p>
          <a:p>
            <a:endParaRPr lang="en-US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1600200" y="49530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solidFill>
                  <a:srgbClr val="C00000"/>
                </a:solidFill>
              </a:rPr>
              <a:t>GUIDELINES </a:t>
            </a:r>
            <a:r>
              <a:rPr lang="en-US" sz="2400" b="1" dirty="0">
                <a:solidFill>
                  <a:schemeClr val="tx1"/>
                </a:solidFill>
              </a:rPr>
              <a:t>FOR INTRAPARTUM FETAL MONITORING</a:t>
            </a:r>
            <a:endParaRPr lang="en-US" sz="24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828800"/>
          <a:ext cx="8534400" cy="38928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17409">
                <a:tc>
                  <a:txBody>
                    <a:bodyPr/>
                    <a:lstStyle/>
                    <a:p>
                      <a:r>
                        <a:rPr lang="en-US" sz="2400" dirty="0"/>
                        <a:t>Intermittent auscultation </a:t>
                      </a:r>
                      <a:r>
                        <a:rPr lang="en-US" sz="2400" dirty="0">
                          <a:solidFill>
                            <a:srgbClr val="FFC000"/>
                          </a:solidFill>
                        </a:rPr>
                        <a:t>or </a:t>
                      </a:r>
                      <a:r>
                        <a:rPr 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Continuous Electronic</a:t>
                      </a:r>
                    </a:p>
                    <a:p>
                      <a:r>
                        <a:rPr 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Monitoring</a:t>
                      </a:r>
                      <a:r>
                        <a:rPr lang="en-US" sz="2400" dirty="0"/>
                        <a:t> </a:t>
                      </a:r>
                      <a:endParaRPr lang="en-US" sz="2400" b="1" dirty="0"/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Low-Risk Pregnancies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High-Risk Pregnancies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672">
                <a:tc>
                  <a:txBody>
                    <a:bodyPr/>
                    <a:lstStyle/>
                    <a:p>
                      <a:r>
                        <a:rPr lang="en-US" sz="2400" b="1" dirty="0"/>
                        <a:t>First-stage labor (active)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30 min</a:t>
                      </a:r>
                      <a:endParaRPr lang="en-US" sz="16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19">
                <a:tc>
                  <a:txBody>
                    <a:bodyPr/>
                    <a:lstStyle/>
                    <a:p>
                      <a:r>
                        <a:rPr lang="en-US" sz="2400" b="1" dirty="0"/>
                        <a:t>Second-stage labor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15 min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57200" y="5562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Intermittent auscultation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8229600" cy="4175760"/>
          </a:xfrm>
        </p:spPr>
        <p:txBody>
          <a:bodyPr>
            <a:normAutofit/>
          </a:bodyPr>
          <a:lstStyle/>
          <a:p>
            <a:r>
              <a:rPr lang="en-US" sz="2000" dirty="0"/>
              <a:t>Fetuses with </a:t>
            </a:r>
            <a:r>
              <a:rPr lang="en-US" sz="2000" b="1" dirty="0">
                <a:solidFill>
                  <a:srgbClr val="C00000"/>
                </a:solidFill>
              </a:rPr>
              <a:t>abnormal FHR patterns on auscultation </a:t>
            </a:r>
            <a:r>
              <a:rPr lang="en-US" sz="2000" dirty="0"/>
              <a:t>should have </a:t>
            </a:r>
            <a:r>
              <a:rPr lang="en-US" sz="2000" b="1" dirty="0">
                <a:solidFill>
                  <a:srgbClr val="C00000"/>
                </a:solidFill>
              </a:rPr>
              <a:t>electronic monitoring </a:t>
            </a:r>
            <a:r>
              <a:rPr lang="en-US" sz="2000" dirty="0"/>
              <a:t>to define the </a:t>
            </a:r>
            <a:r>
              <a:rPr lang="en-US" sz="2000" b="1" dirty="0">
                <a:solidFill>
                  <a:srgbClr val="C00000"/>
                </a:solidFill>
              </a:rPr>
              <a:t>pattern</a:t>
            </a:r>
            <a:r>
              <a:rPr lang="en-US" sz="2000" dirty="0"/>
              <a:t> and monitor for </a:t>
            </a:r>
            <a:r>
              <a:rPr lang="en-US" sz="2000" b="1" dirty="0">
                <a:solidFill>
                  <a:srgbClr val="C00000"/>
                </a:solidFill>
              </a:rPr>
              <a:t>progression to worsening </a:t>
            </a:r>
            <a:r>
              <a:rPr lang="en-US" sz="2000" dirty="0"/>
              <a:t>or non-reassuring patterns</a:t>
            </a:r>
            <a:r>
              <a:rPr lang="en-US" sz="2000" b="1" dirty="0"/>
              <a:t>.</a:t>
            </a: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09600" y="5181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u="sng" dirty="0">
                <a:solidFill>
                  <a:srgbClr val="FF0000"/>
                </a:solidFill>
                <a:ea typeface="Majalla UI"/>
                <a:cs typeface="Majalla UI"/>
              </a:rPr>
            </a:br>
            <a:br>
              <a:rPr lang="en-US" b="1" u="sng" dirty="0">
                <a:solidFill>
                  <a:srgbClr val="FF0000"/>
                </a:solidFill>
                <a:ea typeface="Majalla UI"/>
                <a:cs typeface="Majalla UI"/>
              </a:rPr>
            </a:br>
            <a:br>
              <a:rPr lang="en-US" b="1" u="sng" dirty="0">
                <a:solidFill>
                  <a:srgbClr val="FF0000"/>
                </a:solidFill>
                <a:ea typeface="Majalla UI"/>
                <a:cs typeface="Majalla UI"/>
              </a:rPr>
            </a:br>
            <a:br>
              <a:rPr lang="en-US" b="1" u="sng" dirty="0">
                <a:solidFill>
                  <a:srgbClr val="FF0000"/>
                </a:solidFill>
                <a:ea typeface="Majalla UI"/>
                <a:cs typeface="Majalla UI"/>
              </a:rPr>
            </a:br>
            <a:br>
              <a:rPr lang="en-US" b="1" u="sng" dirty="0">
                <a:solidFill>
                  <a:srgbClr val="FF0000"/>
                </a:solidFill>
                <a:ea typeface="Majalla UI"/>
                <a:cs typeface="Majalla UI"/>
              </a:rPr>
            </a:br>
            <a:br>
              <a:rPr lang="en-US" b="1" u="sng" dirty="0">
                <a:solidFill>
                  <a:srgbClr val="FF0000"/>
                </a:solidFill>
                <a:ea typeface="Majalla UI"/>
                <a:cs typeface="Majalla UI"/>
              </a:rPr>
            </a:br>
            <a:r>
              <a:rPr lang="en-US" b="1" dirty="0">
                <a:solidFill>
                  <a:schemeClr val="tx1"/>
                </a:solidFill>
                <a:ea typeface="Majalla UI"/>
                <a:cs typeface="Majalla UI"/>
              </a:rPr>
              <a:t>Electronic fetal heart monitoring ( EFM )</a:t>
            </a:r>
            <a:br>
              <a:rPr lang="en-US" b="1" dirty="0">
                <a:solidFill>
                  <a:schemeClr val="tx1"/>
                </a:solidFill>
                <a:ea typeface="Majalla UI"/>
                <a:cs typeface="Majalla UI"/>
              </a:rPr>
            </a:br>
            <a:endParaRPr lang="en-US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257800" y="3886200"/>
          <a:ext cx="3733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4" imgW="4114286" imgH="2971429" progId="">
                  <p:embed/>
                </p:oleObj>
              </mc:Choice>
              <mc:Fallback>
                <p:oleObj name="Image" r:id="rId4" imgW="4114286" imgH="297142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886200"/>
                        <a:ext cx="3733800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295400"/>
            <a:ext cx="3733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152400" y="2209800"/>
            <a:ext cx="47244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u="sng" dirty="0">
              <a:ea typeface="Majalla UI"/>
              <a:cs typeface="Majalla UI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ea typeface="Majalla UI"/>
                <a:cs typeface="Majalla UI"/>
              </a:rPr>
              <a:t> </a:t>
            </a:r>
            <a:r>
              <a:rPr lang="en-US" sz="2000" b="1" dirty="0">
                <a:ea typeface="Majalla UI"/>
                <a:cs typeface="Majalla UI"/>
              </a:rPr>
              <a:t>developed in the 1960s.</a:t>
            </a:r>
          </a:p>
          <a:p>
            <a:endParaRPr lang="en-US" sz="2000" dirty="0">
              <a:ea typeface="Majalla UI"/>
              <a:cs typeface="Majalla UI"/>
            </a:endParaRPr>
          </a:p>
          <a:p>
            <a:endParaRPr lang="en-US" sz="2000" dirty="0">
              <a:ea typeface="Majalla UI"/>
              <a:cs typeface="Majalla UI"/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 Internal </a:t>
            </a:r>
            <a:r>
              <a:rPr lang="en-US" sz="2000" b="1" dirty="0">
                <a:ea typeface="Majalla UI"/>
                <a:cs typeface="Majalla UI"/>
              </a:rPr>
              <a:t>or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Direct monitoring </a:t>
            </a:r>
          </a:p>
          <a:p>
            <a:endParaRPr lang="en-US" sz="2000" dirty="0">
              <a:solidFill>
                <a:srgbClr val="C00000"/>
              </a:solidFill>
              <a:ea typeface="Majalla UI"/>
              <a:cs typeface="Majalla UI"/>
            </a:endParaRPr>
          </a:p>
          <a:p>
            <a:r>
              <a:rPr lang="en-US" sz="2000" dirty="0">
                <a:ea typeface="Majalla UI"/>
                <a:cs typeface="Majalla UI"/>
              </a:rPr>
              <a:t>                                 </a:t>
            </a:r>
            <a:r>
              <a:rPr lang="en-US" sz="2000" dirty="0">
                <a:solidFill>
                  <a:schemeClr val="hlink"/>
                </a:solidFill>
                <a:ea typeface="Majalla UI"/>
                <a:cs typeface="Majalla UI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External</a:t>
            </a:r>
            <a:r>
              <a:rPr lang="en-US" sz="2000" b="1" dirty="0">
                <a:ea typeface="Majalla UI"/>
                <a:cs typeface="Majalla UI"/>
              </a:rPr>
              <a:t> or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Indirect monitoring</a:t>
            </a:r>
          </a:p>
          <a:p>
            <a:endParaRPr lang="en-US" sz="2000" b="1" dirty="0">
              <a:solidFill>
                <a:srgbClr val="C00000"/>
              </a:solidFill>
              <a:ea typeface="Majalla UI"/>
              <a:cs typeface="Majalla UI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7" cstate="print"/>
          <a:stretch>
            <a:fillRect/>
          </a:stretch>
        </p:blipFill>
        <p:spPr>
          <a:xfrm>
            <a:off x="4419600" y="28956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Direct monitoring of fetal heart rate and uterine contractions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41648" cy="4175760"/>
          </a:xfrm>
        </p:spPr>
        <p:txBody>
          <a:bodyPr>
            <a:noAutofit/>
          </a:bodyPr>
          <a:lstStyle/>
          <a:p>
            <a:r>
              <a:rPr lang="en-US" sz="1600" dirty="0"/>
              <a:t>Uterin</a:t>
            </a:r>
            <a:r>
              <a:rPr lang="en-US" sz="1600" b="1" dirty="0"/>
              <a:t>e</a:t>
            </a:r>
            <a:r>
              <a:rPr lang="en-US" sz="1600" b="1" dirty="0">
                <a:solidFill>
                  <a:srgbClr val="C00000"/>
                </a:solidFill>
              </a:rPr>
              <a:t> contractions </a:t>
            </a:r>
            <a:r>
              <a:rPr lang="en-US" sz="1600" dirty="0"/>
              <a:t>are assessed with an </a:t>
            </a:r>
            <a:r>
              <a:rPr lang="en-US" sz="1600" b="1" dirty="0">
                <a:solidFill>
                  <a:srgbClr val="C00000"/>
                </a:solidFill>
              </a:rPr>
              <a:t>intrauterine pressure catheter </a:t>
            </a:r>
            <a:r>
              <a:rPr lang="en-US" sz="1600" dirty="0"/>
              <a:t>connected to a pressure transducer. This signal is then amplified and recorded.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 fetal </a:t>
            </a:r>
            <a:r>
              <a:rPr lang="en-US" sz="1600" b="1" dirty="0">
                <a:solidFill>
                  <a:srgbClr val="C00000"/>
                </a:solidFill>
              </a:rPr>
              <a:t>electrocardiogram</a:t>
            </a:r>
            <a:r>
              <a:rPr lang="en-US" sz="1600" dirty="0"/>
              <a:t> is obtained by direct application of the </a:t>
            </a:r>
            <a:r>
              <a:rPr lang="en-US" sz="1600" b="1" dirty="0">
                <a:solidFill>
                  <a:srgbClr val="C00000"/>
                </a:solidFill>
              </a:rPr>
              <a:t>scalp electrode</a:t>
            </a:r>
            <a:r>
              <a:rPr lang="en-US" sz="1600" dirty="0"/>
              <a:t>, which is then attached to a leg plate on the mother’s thigh. The signal is transmitted to the monitor, where it is amplified, counted by the </a:t>
            </a:r>
            <a:r>
              <a:rPr lang="en-US" sz="1600" dirty="0" err="1"/>
              <a:t>cardiotachometer</a:t>
            </a:r>
            <a:r>
              <a:rPr lang="en-US" sz="1600" dirty="0"/>
              <a:t>, and then recorded. </a:t>
            </a:r>
          </a:p>
        </p:txBody>
      </p:sp>
      <p:pic>
        <p:nvPicPr>
          <p:cNvPr id="1955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5" y="1981200"/>
            <a:ext cx="31146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114800" y="29718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9144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External monitoring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09800"/>
            <a:ext cx="4041648" cy="394716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Contractions</a:t>
            </a:r>
            <a:r>
              <a:rPr lang="en-US" sz="1800" dirty="0"/>
              <a:t> are detected by the pressure-sensitive </a:t>
            </a:r>
            <a:r>
              <a:rPr lang="en-US" sz="1800" b="1" dirty="0" err="1">
                <a:solidFill>
                  <a:srgbClr val="C00000"/>
                </a:solidFill>
              </a:rPr>
              <a:t>tocodynamometer</a:t>
            </a:r>
            <a:r>
              <a:rPr lang="en-US" sz="1800" b="1" dirty="0">
                <a:solidFill>
                  <a:srgbClr val="C00000"/>
                </a:solidFill>
              </a:rPr>
              <a:t>,</a:t>
            </a:r>
            <a:r>
              <a:rPr lang="en-US" sz="1800" dirty="0"/>
              <a:t> amplified, and then recorded. 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rgbClr val="C00000"/>
                </a:solidFill>
              </a:rPr>
              <a:t>Fetal heart rate </a:t>
            </a:r>
            <a:r>
              <a:rPr lang="en-US" sz="1800" dirty="0"/>
              <a:t>is monitored using the Doppler ultrasound </a:t>
            </a:r>
            <a:r>
              <a:rPr lang="en-US" sz="1800" b="1" dirty="0">
                <a:solidFill>
                  <a:srgbClr val="C00000"/>
                </a:solidFill>
              </a:rPr>
              <a:t>transducer,</a:t>
            </a:r>
            <a:r>
              <a:rPr lang="en-US" sz="1800" dirty="0"/>
              <a:t> which both emits and receives the reflected ultrasound signal that is then counted and recorded. </a:t>
            </a:r>
          </a:p>
        </p:txBody>
      </p:sp>
      <p:pic>
        <p:nvPicPr>
          <p:cNvPr id="1966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0162" y="2057400"/>
            <a:ext cx="3652838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C00000"/>
                </a:solidFill>
              </a:rPr>
            </a:b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Equipment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41648" cy="4328160"/>
          </a:xfrm>
        </p:spPr>
        <p:txBody>
          <a:bodyPr>
            <a:normAutofit/>
          </a:bodyPr>
          <a:lstStyle/>
          <a:p>
            <a:r>
              <a:rPr lang="en-US" sz="2000" dirty="0"/>
              <a:t>The fetal monitor tracing is a continuous paper strip composed of two </a:t>
            </a:r>
            <a:r>
              <a:rPr lang="en-US" sz="2000" b="1" dirty="0" err="1">
                <a:solidFill>
                  <a:srgbClr val="C00000"/>
                </a:solidFill>
              </a:rPr>
              <a:t>cartesian</a:t>
            </a:r>
            <a:r>
              <a:rPr lang="en-US" sz="2000" b="1" dirty="0">
                <a:solidFill>
                  <a:srgbClr val="C00000"/>
                </a:solidFill>
              </a:rPr>
              <a:t> graphs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The FHR tracing is displayed on the upper graph, with </a:t>
            </a:r>
            <a:r>
              <a:rPr lang="en-US" sz="2000" b="1" dirty="0">
                <a:solidFill>
                  <a:srgbClr val="C00000"/>
                </a:solidFill>
              </a:rPr>
              <a:t>time on the x-axis </a:t>
            </a:r>
            <a:r>
              <a:rPr lang="en-US" sz="2000" dirty="0"/>
              <a:t>and </a:t>
            </a:r>
            <a:r>
              <a:rPr lang="en-US" sz="2000" b="1" dirty="0"/>
              <a:t>heart rate on the y-axis </a:t>
            </a:r>
            <a:r>
              <a:rPr lang="en-US" sz="2000" dirty="0"/>
              <a:t>(range 30 to 240 beats per minute).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47810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32325" y="1905000"/>
          <a:ext cx="4041775" cy="4186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1" name="Image" r:id="rId4" imgW="4584127" imgH="5460317" progId="">
                  <p:embed/>
                </p:oleObj>
              </mc:Choice>
              <mc:Fallback>
                <p:oleObj name="Image" r:id="rId4" imgW="4584127" imgH="546031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325" y="1905000"/>
                        <a:ext cx="4041775" cy="41867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24">
            <a:hlinkClick r:id="" action="ppaction://media"/>
          </p:cNvPr>
          <p:cNvPicPr>
            <a:picLocks noRot="1" noChangeAspect="1"/>
          </p:cNvPicPr>
          <p:nvPr>
            <a:wavAudioFile r:embed="rId2" name="24"/>
          </p:nvPr>
        </p:nvPicPr>
        <p:blipFill>
          <a:blip r:embed="rId6" cstate="print"/>
          <a:stretch>
            <a:fillRect/>
          </a:stretch>
        </p:blipFill>
        <p:spPr>
          <a:xfrm>
            <a:off x="914400" y="51054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Equipment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4041648" cy="448056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Uterine activity </a:t>
            </a:r>
            <a:r>
              <a:rPr lang="en-US" sz="2000" dirty="0"/>
              <a:t>is displayed on the </a:t>
            </a:r>
            <a:r>
              <a:rPr lang="en-US" sz="2000" b="1" dirty="0"/>
              <a:t>lower graph</a:t>
            </a:r>
            <a:r>
              <a:rPr lang="en-US" sz="2000" dirty="0"/>
              <a:t>, with time on the x-axis and </a:t>
            </a:r>
            <a:r>
              <a:rPr lang="en-US" sz="2000" b="1" dirty="0">
                <a:solidFill>
                  <a:srgbClr val="C00000"/>
                </a:solidFill>
              </a:rPr>
              <a:t>pressure on the y-axis</a:t>
            </a:r>
            <a:r>
              <a:rPr lang="en-US" sz="2000" dirty="0"/>
              <a:t> (range 0 to 100 mm Hg). </a:t>
            </a:r>
          </a:p>
          <a:p>
            <a:endParaRPr lang="en-US" sz="2000" dirty="0"/>
          </a:p>
          <a:p>
            <a:r>
              <a:rPr lang="en-US" sz="2000" dirty="0"/>
              <a:t>On both grids, fine vertical lines represent </a:t>
            </a:r>
            <a:r>
              <a:rPr lang="en-US" sz="2000" b="1" dirty="0">
                <a:solidFill>
                  <a:srgbClr val="C00000"/>
                </a:solidFill>
              </a:rPr>
              <a:t>10-second</a:t>
            </a:r>
            <a:r>
              <a:rPr lang="en-US" sz="2000" dirty="0"/>
              <a:t> intervals, and heavy lines denote </a:t>
            </a:r>
            <a:r>
              <a:rPr lang="en-US" sz="2000" b="1" dirty="0">
                <a:solidFill>
                  <a:srgbClr val="C00000"/>
                </a:solidFill>
              </a:rPr>
              <a:t>1-minute</a:t>
            </a:r>
            <a:r>
              <a:rPr lang="en-US" sz="2000" dirty="0"/>
              <a:t> intervals. </a:t>
            </a:r>
          </a:p>
          <a:p>
            <a:endParaRPr lang="en-US" sz="2000" dirty="0"/>
          </a:p>
          <a:p>
            <a:r>
              <a:rPr lang="en-US" sz="2000" dirty="0"/>
              <a:t>In the United States, the standard paper </a:t>
            </a:r>
            <a:r>
              <a:rPr lang="en-US" sz="2000" b="1" dirty="0">
                <a:solidFill>
                  <a:srgbClr val="C00000"/>
                </a:solidFill>
              </a:rPr>
              <a:t>speed is 3 cm </a:t>
            </a:r>
            <a:r>
              <a:rPr lang="en-US" sz="2000" dirty="0"/>
              <a:t>per minute.</a:t>
            </a:r>
          </a:p>
          <a:p>
            <a:endParaRPr lang="en-US" sz="2000" dirty="0"/>
          </a:p>
        </p:txBody>
      </p:sp>
      <p:graphicFrame>
        <p:nvGraphicFramePr>
          <p:cNvPr id="248834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32325" y="1828800"/>
          <a:ext cx="4041775" cy="4262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5" name="Image" r:id="rId3" imgW="4584127" imgH="5460317" progId="">
                  <p:embed/>
                </p:oleObj>
              </mc:Choice>
              <mc:Fallback>
                <p:oleObj name="Image" r:id="rId3" imgW="4584127" imgH="546031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325" y="1828800"/>
                        <a:ext cx="4041775" cy="42629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standard 3 cm/min </a:t>
            </a:r>
            <a:endParaRPr lang="en-US" sz="2800" b="1" dirty="0">
              <a:solidFill>
                <a:srgbClr val="C00000"/>
              </a:solidFill>
              <a:cs typeface="Traditional Arabic" pitchFamily="2" charset="-78"/>
            </a:endParaRP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28600" y="1447800"/>
          <a:ext cx="8762999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" imgW="4584127" imgH="5460317" progId="">
                  <p:embed/>
                </p:oleObj>
              </mc:Choice>
              <mc:Fallback>
                <p:oleObj name="Image" r:id="rId3" imgW="4584127" imgH="546031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47800"/>
                        <a:ext cx="8762999" cy="518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Interpretation of the Fetal Monitor Tracing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41648" cy="4800600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i="1" dirty="0">
                <a:solidFill>
                  <a:srgbClr val="C00000"/>
                </a:solidFill>
              </a:rPr>
              <a:t>FHR assessment</a:t>
            </a:r>
          </a:p>
          <a:p>
            <a:pPr>
              <a:buNone/>
            </a:pPr>
            <a:br>
              <a:rPr lang="en-US" dirty="0"/>
            </a:br>
            <a:r>
              <a:rPr lang="en-US" b="1" dirty="0">
                <a:solidFill>
                  <a:srgbClr val="0000CC"/>
                </a:solidFill>
              </a:rPr>
              <a:t>Baseline rate</a:t>
            </a:r>
            <a:br>
              <a:rPr lang="en-US" dirty="0"/>
            </a:br>
            <a:r>
              <a:rPr lang="en-US" dirty="0"/>
              <a:t>   Tachycardia</a:t>
            </a:r>
            <a:br>
              <a:rPr lang="en-US" dirty="0"/>
            </a:br>
            <a:r>
              <a:rPr lang="en-US" dirty="0"/>
              <a:t>   </a:t>
            </a:r>
            <a:r>
              <a:rPr lang="en-US" dirty="0" err="1"/>
              <a:t>Bradycardia</a:t>
            </a:r>
            <a:br>
              <a:rPr lang="en-US" dirty="0"/>
            </a:br>
            <a:r>
              <a:rPr lang="en-US" dirty="0"/>
              <a:t>   Sinusoidal pattern</a:t>
            </a:r>
          </a:p>
          <a:p>
            <a:pPr>
              <a:buNone/>
            </a:pPr>
            <a:br>
              <a:rPr lang="en-US" dirty="0"/>
            </a:br>
            <a:r>
              <a:rPr lang="en-US" b="1" i="1" dirty="0">
                <a:solidFill>
                  <a:srgbClr val="0000CC"/>
                </a:solidFill>
              </a:rPr>
              <a:t>Variability</a:t>
            </a:r>
            <a:br>
              <a:rPr lang="en-US" dirty="0"/>
            </a:br>
            <a:r>
              <a:rPr lang="en-US" dirty="0"/>
              <a:t>Increased variability</a:t>
            </a:r>
            <a:br>
              <a:rPr lang="en-US" dirty="0"/>
            </a:br>
            <a:r>
              <a:rPr lang="en-US" dirty="0"/>
              <a:t>Average or normal variability</a:t>
            </a:r>
            <a:br>
              <a:rPr lang="en-US" dirty="0"/>
            </a:br>
            <a:r>
              <a:rPr lang="en-US" dirty="0"/>
              <a:t>Decreased variability</a:t>
            </a:r>
            <a:br>
              <a:rPr lang="en-US" dirty="0"/>
            </a:br>
            <a:r>
              <a:rPr lang="en-US" dirty="0"/>
              <a:t>Absent variability</a:t>
            </a:r>
          </a:p>
          <a:p>
            <a:pPr>
              <a:buNone/>
            </a:pPr>
            <a:br>
              <a:rPr lang="en-US" dirty="0"/>
            </a:br>
            <a:r>
              <a:rPr lang="en-US" b="1" i="1" dirty="0">
                <a:solidFill>
                  <a:srgbClr val="0000CC"/>
                </a:solidFill>
              </a:rPr>
              <a:t>Periodic patterns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Accelerations</a:t>
            </a:r>
          </a:p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    Decelerations</a:t>
            </a:r>
            <a:br>
              <a:rPr lang="en-US" dirty="0"/>
            </a:br>
            <a:r>
              <a:rPr lang="en-US" dirty="0"/>
              <a:t>   Early decelerations</a:t>
            </a:r>
            <a:br>
              <a:rPr lang="en-US" dirty="0"/>
            </a:br>
            <a:r>
              <a:rPr lang="en-US" dirty="0"/>
              <a:t>   Variable decelerations</a:t>
            </a:r>
            <a:br>
              <a:rPr lang="en-US" dirty="0"/>
            </a:br>
            <a:r>
              <a:rPr lang="en-US" dirty="0"/>
              <a:t>   Late decelerations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2198" y="1600200"/>
            <a:ext cx="4041648" cy="4553712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i="1" dirty="0">
                <a:solidFill>
                  <a:srgbClr val="C00000"/>
                </a:solidFill>
              </a:rPr>
              <a:t>Uterine activity assessment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Contraction frequency</a:t>
            </a:r>
            <a:br>
              <a:rPr lang="en-US" dirty="0"/>
            </a:br>
            <a:r>
              <a:rPr lang="en-US" dirty="0"/>
              <a:t>Contraction duration</a:t>
            </a:r>
            <a:br>
              <a:rPr lang="en-US" dirty="0"/>
            </a:br>
            <a:r>
              <a:rPr lang="en-US" dirty="0"/>
              <a:t>Baseline uterine tone</a:t>
            </a:r>
            <a:br>
              <a:rPr lang="en-US" dirty="0"/>
            </a:br>
            <a:r>
              <a:rPr lang="en-US" dirty="0"/>
              <a:t>Contraction strength</a:t>
            </a:r>
            <a:br>
              <a:rPr lang="en-US" dirty="0"/>
            </a:br>
            <a:endParaRPr lang="en-US" dirty="0"/>
          </a:p>
        </p:txBody>
      </p:sp>
      <p:pic>
        <p:nvPicPr>
          <p:cNvPr id="5" name="27">
            <a:hlinkClick r:id="" action="ppaction://media"/>
          </p:cNvPr>
          <p:cNvPicPr>
            <a:picLocks noRot="1" noChangeAspect="1"/>
          </p:cNvPicPr>
          <p:nvPr>
            <a:wavAudioFile r:embed="rId1" name="27"/>
          </p:nvPr>
        </p:nvPicPr>
        <p:blipFill>
          <a:blip r:embed="rId3" cstate="print"/>
          <a:stretch>
            <a:fillRect/>
          </a:stretch>
        </p:blipFill>
        <p:spPr>
          <a:xfrm>
            <a:off x="4114800" y="53340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Baseline rate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4724400" cy="432816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dirty="0">
                <a:ea typeface="Majalla UI"/>
                <a:cs typeface="Majalla UI"/>
              </a:rPr>
              <a:t>The baseline rate is the </a:t>
            </a:r>
            <a:r>
              <a:rPr lang="en-US" sz="1600" b="1" dirty="0">
                <a:ea typeface="Majalla UI"/>
                <a:cs typeface="Majalla UI"/>
              </a:rPr>
              <a:t>mean </a:t>
            </a:r>
            <a:r>
              <a:rPr lang="en-US" sz="1600" b="1" dirty="0" err="1">
                <a:ea typeface="Majalla UI"/>
                <a:cs typeface="Majalla UI"/>
              </a:rPr>
              <a:t>bpm</a:t>
            </a:r>
            <a:r>
              <a:rPr lang="en-US" sz="1600" b="1" dirty="0">
                <a:ea typeface="Majalla UI"/>
                <a:cs typeface="Majalla UI"/>
              </a:rPr>
              <a:t> </a:t>
            </a:r>
            <a:r>
              <a:rPr lang="en-US" sz="1600" dirty="0"/>
              <a:t> (rounded to 0 or 5) </a:t>
            </a:r>
            <a:r>
              <a:rPr lang="en-US" sz="1600" b="1" dirty="0">
                <a:ea typeface="Majalla UI"/>
                <a:cs typeface="Majalla UI"/>
              </a:rPr>
              <a:t>over a 10 minute interval</a:t>
            </a:r>
            <a:r>
              <a:rPr lang="en-US" sz="1600" dirty="0">
                <a:ea typeface="Majalla UI"/>
                <a:cs typeface="Majalla UI"/>
              </a:rPr>
              <a:t>, excluding periodic changes, periods of marked variability, and segments that differ by more than 25 </a:t>
            </a:r>
            <a:r>
              <a:rPr lang="en-US" sz="1600" dirty="0" err="1">
                <a:ea typeface="Majalla UI"/>
                <a:cs typeface="Majalla UI"/>
              </a:rPr>
              <a:t>bpm</a:t>
            </a:r>
            <a:r>
              <a:rPr lang="en-US" sz="1600" dirty="0">
                <a:ea typeface="Majalla UI"/>
                <a:cs typeface="Majalla UI"/>
              </a:rPr>
              <a:t>. 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6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dirty="0">
                <a:ea typeface="Majalla UI"/>
                <a:cs typeface="Majalla UI"/>
              </a:rPr>
              <a:t>The baseline must be identifiable for </a:t>
            </a:r>
            <a:r>
              <a:rPr lang="en-US" sz="1600" b="1" dirty="0">
                <a:ea typeface="Majalla UI"/>
                <a:cs typeface="Majalla UI"/>
              </a:rPr>
              <a:t>2 minutes </a:t>
            </a:r>
            <a:r>
              <a:rPr lang="en-US" sz="1600" dirty="0">
                <a:ea typeface="Majalla UI"/>
                <a:cs typeface="Majalla UI"/>
              </a:rPr>
              <a:t>during the interval (but not necessarily a contiguous 2 minutes)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6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dirty="0"/>
              <a:t>Normal = 110 to 160 </a:t>
            </a:r>
            <a:r>
              <a:rPr lang="en-US" sz="1600" dirty="0" err="1"/>
              <a:t>bpm</a:t>
            </a:r>
            <a:r>
              <a:rPr lang="en-US" sz="1600" dirty="0"/>
              <a:t> 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err="1"/>
              <a:t>Bradycardia</a:t>
            </a:r>
            <a:r>
              <a:rPr lang="en-US" sz="1600" dirty="0"/>
              <a:t> = below 110 </a:t>
            </a:r>
            <a:r>
              <a:rPr lang="en-US" sz="1600" dirty="0" err="1"/>
              <a:t>bpm</a:t>
            </a:r>
            <a:endParaRPr lang="en-US" sz="1600" dirty="0"/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dirty="0"/>
              <a:t>Tachycardia = over 160 </a:t>
            </a:r>
            <a:r>
              <a:rPr lang="en-US" sz="1600" dirty="0" err="1"/>
              <a:t>bpm</a:t>
            </a:r>
            <a:r>
              <a:rPr lang="en-US" sz="1600" dirty="0"/>
              <a:t> </a:t>
            </a:r>
            <a:endParaRPr lang="en-US" sz="1600" dirty="0">
              <a:ea typeface="Majalla UI"/>
              <a:cs typeface="Majalla UI"/>
            </a:endParaRPr>
          </a:p>
          <a:p>
            <a:endParaRPr lang="en-US" sz="2400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4038600" cy="381000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3810000" y="48768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Fetal </a:t>
            </a:r>
            <a:r>
              <a:rPr lang="en-US" b="1" dirty="0" err="1">
                <a:solidFill>
                  <a:srgbClr val="C00000"/>
                </a:solidFill>
              </a:rPr>
              <a:t>bradycardia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41648" cy="4556760"/>
          </a:xfrm>
        </p:spPr>
        <p:txBody>
          <a:bodyPr>
            <a:normAutofit/>
          </a:bodyPr>
          <a:lstStyle/>
          <a:p>
            <a:r>
              <a:rPr lang="en-US" sz="2000" dirty="0">
                <a:ea typeface="Majalla UI"/>
                <a:cs typeface="Majalla UI"/>
              </a:rPr>
              <a:t>Maternal B-blocker therapy</a:t>
            </a:r>
          </a:p>
          <a:p>
            <a:endParaRPr lang="en-US" sz="2000" dirty="0">
              <a:ea typeface="Majalla UI"/>
              <a:cs typeface="Majalla UI"/>
            </a:endParaRPr>
          </a:p>
          <a:p>
            <a:r>
              <a:rPr lang="en-US" sz="2000" dirty="0">
                <a:ea typeface="Majalla UI"/>
                <a:cs typeface="Majalla UI"/>
              </a:rPr>
              <a:t> hypothermia</a:t>
            </a:r>
          </a:p>
          <a:p>
            <a:endParaRPr lang="en-US" sz="2000" dirty="0">
              <a:ea typeface="Majalla UI"/>
              <a:cs typeface="Majalla UI"/>
            </a:endParaRPr>
          </a:p>
          <a:p>
            <a:r>
              <a:rPr lang="en-US" sz="2000" dirty="0">
                <a:ea typeface="Majalla UI"/>
                <a:cs typeface="Majalla UI"/>
              </a:rPr>
              <a:t>Hypoglycemia</a:t>
            </a:r>
          </a:p>
          <a:p>
            <a:endParaRPr lang="en-US" sz="2000" dirty="0">
              <a:ea typeface="Majalla UI"/>
              <a:cs typeface="Majalla UI"/>
            </a:endParaRPr>
          </a:p>
          <a:p>
            <a:r>
              <a:rPr lang="en-US" sz="2000" dirty="0">
                <a:ea typeface="Majalla UI"/>
                <a:cs typeface="Majalla UI"/>
              </a:rPr>
              <a:t>Hypothyroidism</a:t>
            </a:r>
          </a:p>
          <a:p>
            <a:endParaRPr lang="en-US" sz="2000" dirty="0">
              <a:ea typeface="Majalla UI"/>
              <a:cs typeface="Majalla UI"/>
            </a:endParaRPr>
          </a:p>
          <a:p>
            <a:r>
              <a:rPr lang="en-US" sz="2000" dirty="0">
                <a:ea typeface="Majalla UI"/>
                <a:cs typeface="Majalla UI"/>
              </a:rPr>
              <a:t>fetal cardiac conduction defects (congenital </a:t>
            </a:r>
            <a:r>
              <a:rPr lang="en-US" sz="2000" dirty="0" err="1">
                <a:ea typeface="Majalla UI"/>
                <a:cs typeface="Majalla UI"/>
              </a:rPr>
              <a:t>atrioventricular</a:t>
            </a:r>
            <a:r>
              <a:rPr lang="en-US" sz="2000" dirty="0">
                <a:ea typeface="Majalla UI"/>
                <a:cs typeface="Majalla UI"/>
              </a:rPr>
              <a:t> block)</a:t>
            </a:r>
          </a:p>
          <a:p>
            <a:endParaRPr lang="en-US" dirty="0"/>
          </a:p>
        </p:txBody>
      </p:sp>
      <p:pic>
        <p:nvPicPr>
          <p:cNvPr id="2068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325" y="1676400"/>
            <a:ext cx="4041775" cy="365760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3733800" y="26670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ab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457200"/>
            <a:ext cx="355123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" y="1905000"/>
            <a:ext cx="495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INTRAPARTUM   FETAL SURVEILLANCE</a:t>
            </a:r>
            <a:endParaRPr 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Fetal </a:t>
            </a:r>
            <a:r>
              <a:rPr lang="en-US" b="1" dirty="0" err="1">
                <a:solidFill>
                  <a:srgbClr val="C00000"/>
                </a:solidFill>
              </a:rPr>
              <a:t>bradycardia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r>
              <a:rPr lang="en-US" sz="2000" dirty="0"/>
              <a:t>Fetal </a:t>
            </a:r>
            <a:r>
              <a:rPr lang="en-US" sz="2000" dirty="0" err="1"/>
              <a:t>bradycardia</a:t>
            </a:r>
            <a:r>
              <a:rPr lang="en-US" sz="2000" dirty="0"/>
              <a:t> </a:t>
            </a:r>
            <a:r>
              <a:rPr lang="en-US" sz="2000" b="1" dirty="0"/>
              <a:t>between 100 and 110 </a:t>
            </a:r>
            <a:r>
              <a:rPr lang="en-US" sz="2000" b="1" dirty="0" err="1"/>
              <a:t>bpm</a:t>
            </a:r>
            <a:r>
              <a:rPr lang="en-US" sz="2000" b="1" dirty="0"/>
              <a:t> </a:t>
            </a:r>
            <a:r>
              <a:rPr lang="en-US" sz="2000" dirty="0"/>
              <a:t>can usually be </a:t>
            </a:r>
            <a:r>
              <a:rPr lang="en-US" sz="2000" b="1" dirty="0">
                <a:solidFill>
                  <a:srgbClr val="C00000"/>
                </a:solidFill>
              </a:rPr>
              <a:t>tolerated </a:t>
            </a:r>
            <a:r>
              <a:rPr lang="en-US" sz="2000" dirty="0"/>
              <a:t>for long periods </a:t>
            </a:r>
            <a:r>
              <a:rPr lang="en-US" sz="2000" b="1" dirty="0"/>
              <a:t>when it is accompanied by normal FHR variability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An FHR </a:t>
            </a:r>
            <a:r>
              <a:rPr lang="en-US" sz="2000" b="1" dirty="0">
                <a:solidFill>
                  <a:srgbClr val="C00000"/>
                </a:solidFill>
              </a:rPr>
              <a:t>between 80 and 100 </a:t>
            </a:r>
            <a:r>
              <a:rPr lang="en-US" sz="2000" b="1" dirty="0" err="1">
                <a:solidFill>
                  <a:srgbClr val="C00000"/>
                </a:solidFill>
              </a:rPr>
              <a:t>bpm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is </a:t>
            </a:r>
            <a:r>
              <a:rPr lang="en-US" sz="2000" b="1" dirty="0" err="1">
                <a:solidFill>
                  <a:srgbClr val="C00000"/>
                </a:solidFill>
              </a:rPr>
              <a:t>nonreassuring</a:t>
            </a:r>
            <a:r>
              <a:rPr lang="en-US" sz="2000" b="1" dirty="0">
                <a:solidFill>
                  <a:srgbClr val="C00000"/>
                </a:solidFill>
              </a:rPr>
              <a:t>. </a:t>
            </a:r>
          </a:p>
          <a:p>
            <a:endParaRPr lang="en-US" sz="2000" dirty="0"/>
          </a:p>
          <a:p>
            <a:r>
              <a:rPr lang="en-US" sz="2000" dirty="0"/>
              <a:t>An FHR that persists below 80 </a:t>
            </a:r>
            <a:r>
              <a:rPr lang="en-US" sz="2000" dirty="0" err="1"/>
              <a:t>bpm</a:t>
            </a:r>
            <a:r>
              <a:rPr lang="en-US" sz="2000" dirty="0"/>
              <a:t> is an</a:t>
            </a:r>
            <a:r>
              <a:rPr lang="en-US" sz="2000" b="1" dirty="0"/>
              <a:t> ominous </a:t>
            </a:r>
            <a:r>
              <a:rPr lang="en-US" sz="2000" dirty="0"/>
              <a:t>sign and may presage fetal </a:t>
            </a:r>
            <a:r>
              <a:rPr lang="en-US" sz="2000" b="1" dirty="0"/>
              <a:t>death.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1447800" y="54102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Fetal tachycardia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057400"/>
            <a:ext cx="4038600" cy="4099560"/>
          </a:xfrm>
        </p:spPr>
        <p:txBody>
          <a:bodyPr>
            <a:normAutofit/>
          </a:bodyPr>
          <a:lstStyle/>
          <a:p>
            <a:r>
              <a:rPr lang="en-US" sz="2000" b="1" dirty="0"/>
              <a:t>Fetal tachycardia is defined as a baseline fetal heart rate of greater than 160 </a:t>
            </a:r>
            <a:r>
              <a:rPr lang="en-US" sz="2000" b="1" dirty="0" err="1"/>
              <a:t>bpm</a:t>
            </a:r>
            <a:r>
              <a:rPr lang="en-US" sz="2000" b="1" dirty="0"/>
              <a:t> for at least 10 minutes.</a:t>
            </a:r>
          </a:p>
        </p:txBody>
      </p:sp>
      <p:pic>
        <p:nvPicPr>
          <p:cNvPr id="5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1" y="2209801"/>
            <a:ext cx="4648200" cy="348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Fetal tachycardia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r>
              <a:rPr lang="en-US" sz="2000" dirty="0"/>
              <a:t>The most common cause of fetal tachycardia is </a:t>
            </a:r>
            <a:r>
              <a:rPr lang="en-US" sz="2000" b="1" dirty="0" err="1">
                <a:solidFill>
                  <a:srgbClr val="C00000"/>
                </a:solidFill>
              </a:rPr>
              <a:t>chorioamnionitis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dirty="0"/>
              <a:t>but it may also be due to </a:t>
            </a:r>
            <a:r>
              <a:rPr lang="en-US" sz="2000" b="1" dirty="0">
                <a:solidFill>
                  <a:srgbClr val="0000CC"/>
                </a:solidFill>
              </a:rPr>
              <a:t>maternal fever, </a:t>
            </a:r>
            <a:r>
              <a:rPr lang="en-US" sz="2000" b="1" dirty="0" err="1">
                <a:solidFill>
                  <a:srgbClr val="0000CC"/>
                </a:solidFill>
              </a:rPr>
              <a:t>thyrotoxicosis</a:t>
            </a:r>
            <a:r>
              <a:rPr lang="en-US" sz="2000" b="1" dirty="0">
                <a:solidFill>
                  <a:srgbClr val="0000CC"/>
                </a:solidFill>
              </a:rPr>
              <a:t>, medication, and fetal cardiac arrhythmias.</a:t>
            </a:r>
          </a:p>
          <a:p>
            <a:endParaRPr lang="en-US" sz="2000" dirty="0"/>
          </a:p>
          <a:p>
            <a:r>
              <a:rPr lang="en-US" sz="2000" dirty="0"/>
              <a:t>Fetal tachycardia </a:t>
            </a:r>
            <a:r>
              <a:rPr lang="en-US" sz="2000" b="1" dirty="0"/>
              <a:t>between 160 and 200 </a:t>
            </a:r>
            <a:r>
              <a:rPr lang="en-US" sz="2000" b="1" dirty="0" err="1"/>
              <a:t>bpm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00CC"/>
                </a:solidFill>
              </a:rPr>
              <a:t>without any </a:t>
            </a:r>
            <a:r>
              <a:rPr lang="en-US" sz="2000" dirty="0"/>
              <a:t>other </a:t>
            </a:r>
            <a:r>
              <a:rPr lang="en-US" sz="2000" b="1" dirty="0"/>
              <a:t>abnormalities </a:t>
            </a:r>
            <a:r>
              <a:rPr lang="en-US" sz="2000" dirty="0"/>
              <a:t>in FHR is usually well tolerated when accompanied by </a:t>
            </a:r>
            <a:r>
              <a:rPr lang="en-US" sz="2000" b="1" dirty="0">
                <a:solidFill>
                  <a:srgbClr val="0000CC"/>
                </a:solidFill>
              </a:rPr>
              <a:t>normal FHR variability</a:t>
            </a:r>
            <a:r>
              <a:rPr lang="en-US" sz="2000" dirty="0"/>
              <a:t>.</a:t>
            </a:r>
          </a:p>
        </p:txBody>
      </p:sp>
      <p:pic>
        <p:nvPicPr>
          <p:cNvPr id="4" name="32">
            <a:hlinkClick r:id="" action="ppaction://media"/>
          </p:cNvPr>
          <p:cNvPicPr>
            <a:picLocks noRot="1" noChangeAspect="1"/>
          </p:cNvPicPr>
          <p:nvPr>
            <a:wavAudioFile r:embed="rId1" name="32"/>
          </p:nvPr>
        </p:nvPicPr>
        <p:blipFill>
          <a:blip r:embed="rId3" cstate="print"/>
          <a:stretch>
            <a:fillRect/>
          </a:stretch>
        </p:blipFill>
        <p:spPr>
          <a:xfrm>
            <a:off x="1295400" y="53340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Interpretation of fetal tachycardia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r>
              <a:rPr lang="en-US" sz="2000" b="1" dirty="0"/>
              <a:t>Fetal tachycardia </a:t>
            </a:r>
            <a:r>
              <a:rPr lang="en-US" sz="2000" b="1" dirty="0">
                <a:solidFill>
                  <a:srgbClr val="C00000"/>
                </a:solidFill>
              </a:rPr>
              <a:t>less than 200 </a:t>
            </a:r>
            <a:r>
              <a:rPr lang="en-US" sz="2000" b="1" dirty="0" err="1">
                <a:solidFill>
                  <a:srgbClr val="C00000"/>
                </a:solidFill>
              </a:rPr>
              <a:t>bpm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/>
              <a:t>alone has </a:t>
            </a:r>
            <a:r>
              <a:rPr lang="en-US" sz="2000" b="1" dirty="0">
                <a:solidFill>
                  <a:srgbClr val="C00000"/>
                </a:solidFill>
              </a:rPr>
              <a:t>not</a:t>
            </a:r>
            <a:r>
              <a:rPr lang="en-US" sz="2000" b="1" dirty="0"/>
              <a:t> been strongly associated with fetal </a:t>
            </a:r>
            <a:r>
              <a:rPr lang="en-US" sz="2000" b="1" dirty="0" err="1">
                <a:solidFill>
                  <a:srgbClr val="C00000"/>
                </a:solidFill>
              </a:rPr>
              <a:t>acidemia</a:t>
            </a:r>
            <a:r>
              <a:rPr lang="en-US" sz="2000" b="1" dirty="0"/>
              <a:t>, unless </a:t>
            </a:r>
            <a:r>
              <a:rPr lang="en-US" sz="2000" b="1" dirty="0">
                <a:solidFill>
                  <a:srgbClr val="C00000"/>
                </a:solidFill>
              </a:rPr>
              <a:t>associated</a:t>
            </a:r>
            <a:r>
              <a:rPr lang="en-US" sz="2000" b="1" dirty="0"/>
              <a:t> with either of  :</a:t>
            </a:r>
          </a:p>
          <a:p>
            <a:endParaRPr lang="en-US" sz="2000" dirty="0"/>
          </a:p>
          <a:p>
            <a:pPr>
              <a:buFont typeface="Wingdings" pitchFamily="2" charset="2"/>
              <a:buChar char="v"/>
            </a:pPr>
            <a:r>
              <a:rPr lang="en-US" sz="2000" b="1" dirty="0"/>
              <a:t>Recurrent decelerations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/>
              <a:t>Absent accelerations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/>
              <a:t> Minimal/absent variability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Sinusoidal 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404360"/>
          </a:xfrm>
        </p:spPr>
        <p:txBody>
          <a:bodyPr>
            <a:noAutofit/>
          </a:bodyPr>
          <a:lstStyle/>
          <a:p>
            <a:r>
              <a:rPr lang="en-US" sz="2000" dirty="0"/>
              <a:t>The sinusoidal FHR pattern is an uncommon FHR baseline abnormality. </a:t>
            </a:r>
          </a:p>
          <a:p>
            <a:endParaRPr lang="en-US" sz="2000" dirty="0"/>
          </a:p>
          <a:p>
            <a:r>
              <a:rPr lang="en-US" sz="2000" dirty="0"/>
              <a:t>It has the appearance of a smooth sine wave with an </a:t>
            </a:r>
            <a:r>
              <a:rPr lang="en-US" sz="2000" b="1" dirty="0">
                <a:solidFill>
                  <a:srgbClr val="C00000"/>
                </a:solidFill>
              </a:rPr>
              <a:t>amplitude of 5 to 15 </a:t>
            </a:r>
            <a:r>
              <a:rPr lang="en-US" sz="2000" dirty="0"/>
              <a:t>beats per minute and a </a:t>
            </a:r>
            <a:r>
              <a:rPr lang="en-US" sz="2000" b="1" dirty="0">
                <a:solidFill>
                  <a:srgbClr val="C00000"/>
                </a:solidFill>
              </a:rPr>
              <a:t>frequency of 3 to 5 cycles </a:t>
            </a:r>
            <a:r>
              <a:rPr lang="en-US" sz="2000" dirty="0"/>
              <a:t>per </a:t>
            </a:r>
            <a:r>
              <a:rPr lang="en-US" sz="2000" b="1" dirty="0"/>
              <a:t>minute </a:t>
            </a:r>
            <a:r>
              <a:rPr lang="en-US" sz="2000" dirty="0"/>
              <a:t>which </a:t>
            </a:r>
            <a:r>
              <a:rPr lang="en-US" sz="2000" b="1" dirty="0">
                <a:solidFill>
                  <a:srgbClr val="C00000"/>
                </a:solidFill>
              </a:rPr>
              <a:t>persists for 20 minutes </a:t>
            </a:r>
            <a:r>
              <a:rPr lang="en-US" sz="2000" dirty="0"/>
              <a:t>or </a:t>
            </a:r>
            <a:r>
              <a:rPr lang="en-US" sz="2000" dirty="0" err="1"/>
              <a:t>more.There</a:t>
            </a:r>
            <a:r>
              <a:rPr lang="en-US" sz="2000" dirty="0"/>
              <a:t> is </a:t>
            </a:r>
            <a:r>
              <a:rPr lang="en-US" sz="2000" b="1" dirty="0"/>
              <a:t>little beat-to-beat variability</a:t>
            </a:r>
            <a:r>
              <a:rPr lang="en-US" sz="2000" dirty="0"/>
              <a:t>, and </a:t>
            </a:r>
            <a:r>
              <a:rPr lang="en-US" sz="2000" b="1" dirty="0"/>
              <a:t>accelerations are absent</a:t>
            </a:r>
            <a:r>
              <a:rPr lang="en-US" sz="2000" dirty="0"/>
              <a:t>. </a:t>
            </a:r>
          </a:p>
          <a:p>
            <a:endParaRPr lang="en-US" sz="2000" dirty="0"/>
          </a:p>
        </p:txBody>
      </p:sp>
    </p:spTree>
  </p:cSld>
  <p:clrMapOvr>
    <a:masterClrMapping/>
  </p:clrMapOvr>
  <p:transition spd="slow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Sinusoidal heart rate pattern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r>
              <a:rPr lang="en-US" sz="2000" dirty="0"/>
              <a:t>The mechanism for the sinusoidal pattern is believed to be a </a:t>
            </a:r>
            <a:r>
              <a:rPr lang="en-US" sz="2000" b="1" dirty="0">
                <a:solidFill>
                  <a:srgbClr val="C00000"/>
                </a:solidFill>
              </a:rPr>
              <a:t>response to moderate</a:t>
            </a:r>
            <a:r>
              <a:rPr lang="en-US" sz="2000" b="1" dirty="0"/>
              <a:t> fetal </a:t>
            </a:r>
            <a:r>
              <a:rPr lang="en-US" sz="2000" b="1" dirty="0">
                <a:solidFill>
                  <a:srgbClr val="C00000"/>
                </a:solidFill>
              </a:rPr>
              <a:t>hypoxemia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CC"/>
                </a:solidFill>
              </a:rPr>
              <a:t>often</a:t>
            </a:r>
            <a:r>
              <a:rPr lang="en-US" sz="2000" b="1" dirty="0"/>
              <a:t> secondary </a:t>
            </a:r>
            <a:r>
              <a:rPr lang="en-US" sz="2000" dirty="0"/>
              <a:t>to </a:t>
            </a:r>
            <a:r>
              <a:rPr lang="en-US" sz="2000" b="1" dirty="0">
                <a:solidFill>
                  <a:srgbClr val="C00000"/>
                </a:solidFill>
              </a:rPr>
              <a:t>fetal anemia</a:t>
            </a:r>
            <a:r>
              <a:rPr lang="en-US" sz="2000" dirty="0">
                <a:solidFill>
                  <a:srgbClr val="C00000"/>
                </a:solidFill>
              </a:rPr>
              <a:t>. 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Additionally, it has been reported in association with </a:t>
            </a:r>
            <a:r>
              <a:rPr lang="en-US" sz="2000" b="1" dirty="0" err="1">
                <a:solidFill>
                  <a:srgbClr val="003E1C"/>
                </a:solidFill>
              </a:rPr>
              <a:t>fetomaternal</a:t>
            </a:r>
            <a:r>
              <a:rPr lang="en-US" sz="2000" b="1" dirty="0">
                <a:solidFill>
                  <a:srgbClr val="003E1C"/>
                </a:solidFill>
              </a:rPr>
              <a:t> hemorrhage, </a:t>
            </a:r>
            <a:r>
              <a:rPr lang="en-US" sz="2000" b="1" dirty="0" err="1">
                <a:solidFill>
                  <a:srgbClr val="003E1C"/>
                </a:solidFill>
              </a:rPr>
              <a:t>chorioamnionitis</a:t>
            </a:r>
            <a:r>
              <a:rPr lang="en-US" sz="2000" b="1" dirty="0">
                <a:solidFill>
                  <a:srgbClr val="003E1C"/>
                </a:solidFill>
              </a:rPr>
              <a:t>, fetal sepsis, and administration of narcotic analgesics. </a:t>
            </a:r>
          </a:p>
          <a:p>
            <a:endParaRPr lang="en-US" sz="2000" dirty="0"/>
          </a:p>
          <a:p>
            <a:r>
              <a:rPr lang="en-US" sz="2000" dirty="0"/>
              <a:t>A persistent sinusoidal pattern that is not attributable to medications is a concerning finding that demands immediate evaluation.</a:t>
            </a:r>
          </a:p>
          <a:p>
            <a:endParaRPr lang="en-US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8580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cs typeface="Traditional Arabic" pitchFamily="2" charset="-78"/>
            </a:endParaRPr>
          </a:p>
        </p:txBody>
      </p:sp>
      <p:graphicFrame>
        <p:nvGraphicFramePr>
          <p:cNvPr id="11266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88" y="452438"/>
          <a:ext cx="9142412" cy="595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59" name="Image" r:id="rId3" imgW="4622222" imgH="3009524" progId="">
                  <p:embed/>
                </p:oleObj>
              </mc:Choice>
              <mc:Fallback>
                <p:oleObj name="Image" r:id="rId3" imgW="4622222" imgH="30095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452438"/>
                        <a:ext cx="9142412" cy="595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cs typeface="Traditional Arabic" pitchFamily="2" charset="-78"/>
            </a:endParaRPr>
          </a:p>
        </p:txBody>
      </p:sp>
      <p:graphicFrame>
        <p:nvGraphicFramePr>
          <p:cNvPr id="12290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222250"/>
          <a:ext cx="9142413" cy="641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3" name="Image" r:id="rId3" imgW="22628571" imgH="15873016" progId="">
                  <p:embed/>
                </p:oleObj>
              </mc:Choice>
              <mc:Fallback>
                <p:oleObj name="Image" r:id="rId3" imgW="22628571" imgH="1587301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2250"/>
                        <a:ext cx="9142413" cy="641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Baseline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41648" cy="4632960"/>
          </a:xfrm>
        </p:spPr>
        <p:txBody>
          <a:bodyPr>
            <a:normAutofit/>
          </a:bodyPr>
          <a:lstStyle/>
          <a:p>
            <a:r>
              <a:rPr lang="en-US" sz="2000" b="1" dirty="0"/>
              <a:t>Fluctuations</a:t>
            </a:r>
            <a:r>
              <a:rPr lang="en-US" sz="2000" dirty="0"/>
              <a:t> in the </a:t>
            </a:r>
            <a:r>
              <a:rPr lang="en-US" sz="2000" b="1" dirty="0"/>
              <a:t>baseline </a:t>
            </a:r>
            <a:r>
              <a:rPr lang="en-US" sz="2000" dirty="0"/>
              <a:t>FHR that are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irregula</a:t>
            </a:r>
            <a:r>
              <a:rPr lang="en-US" sz="2000" dirty="0">
                <a:solidFill>
                  <a:srgbClr val="C00000"/>
                </a:solidFill>
              </a:rPr>
              <a:t>r </a:t>
            </a:r>
            <a:r>
              <a:rPr lang="en-US" sz="2000" dirty="0"/>
              <a:t>in </a:t>
            </a:r>
            <a:r>
              <a:rPr lang="en-US" sz="2000" b="1" dirty="0"/>
              <a:t>amplitude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and</a:t>
            </a:r>
            <a:r>
              <a:rPr lang="en-US" sz="2000" dirty="0"/>
              <a:t> </a:t>
            </a:r>
            <a:r>
              <a:rPr lang="en-US" sz="2000" b="1" dirty="0"/>
              <a:t>frequency.</a:t>
            </a:r>
          </a:p>
          <a:p>
            <a:endParaRPr lang="en-US" sz="2000" dirty="0"/>
          </a:p>
          <a:p>
            <a:r>
              <a:rPr lang="en-US" sz="2000" dirty="0"/>
              <a:t>FHR variability refers to the fluctuations in the FHR of </a:t>
            </a:r>
            <a:r>
              <a:rPr lang="en-US" sz="2000" b="1" dirty="0">
                <a:solidFill>
                  <a:srgbClr val="C00000"/>
                </a:solidFill>
              </a:rPr>
              <a:t>two cycles or more</a:t>
            </a:r>
            <a:r>
              <a:rPr lang="en-US" sz="2000" dirty="0"/>
              <a:t>, visually quantified as the amplitude of peak to trough in </a:t>
            </a:r>
            <a:r>
              <a:rPr lang="en-US" sz="2000" dirty="0" err="1"/>
              <a:t>bpm</a:t>
            </a:r>
            <a:r>
              <a:rPr lang="en-US" sz="2000" dirty="0"/>
              <a:t>.</a:t>
            </a:r>
            <a:endParaRPr lang="en-US" sz="2000" b="1" dirty="0"/>
          </a:p>
        </p:txBody>
      </p:sp>
      <p:pic>
        <p:nvPicPr>
          <p:cNvPr id="29696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325" y="1447800"/>
            <a:ext cx="4283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27432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Variability  </a:t>
            </a:r>
            <a:br>
              <a:rPr lang="en-US" b="1" dirty="0">
                <a:solidFill>
                  <a:srgbClr val="C00000"/>
                </a:solidFill>
                <a:cs typeface="Traditional Arabic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28800"/>
            <a:ext cx="3810000" cy="432816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Absent</a:t>
            </a:r>
            <a:r>
              <a:rPr lang="en-US" sz="1800" dirty="0">
                <a:ea typeface="Majalla UI"/>
                <a:cs typeface="Majalla UI"/>
              </a:rPr>
              <a:t> = amplitude undetectable </a:t>
            </a:r>
            <a:endParaRPr lang="fa-IR" sz="1800" dirty="0"/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Minimal</a:t>
            </a:r>
            <a:r>
              <a:rPr lang="en-US" sz="1800" dirty="0">
                <a:ea typeface="Majalla UI"/>
                <a:cs typeface="Majalla UI"/>
              </a:rPr>
              <a:t> = amplitude 0 to 5 </a:t>
            </a:r>
            <a:r>
              <a:rPr lang="en-US" sz="1800" dirty="0" err="1">
                <a:ea typeface="Majalla UI"/>
                <a:cs typeface="Majalla UI"/>
              </a:rPr>
              <a:t>bpm</a:t>
            </a:r>
            <a:r>
              <a:rPr lang="en-US" sz="1800" dirty="0">
                <a:ea typeface="Majalla UI"/>
                <a:cs typeface="Majalla UI"/>
              </a:rPr>
              <a:t> </a:t>
            </a:r>
            <a:endParaRPr lang="fa-IR" sz="1800" dirty="0"/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Moderate</a:t>
            </a:r>
            <a:r>
              <a:rPr lang="en-US" sz="1800" dirty="0">
                <a:ea typeface="Majalla UI"/>
                <a:cs typeface="Majalla UI"/>
              </a:rPr>
              <a:t> = amplitude 6 to 25 </a:t>
            </a:r>
            <a:r>
              <a:rPr lang="en-US" sz="1800" dirty="0" err="1">
                <a:ea typeface="Majalla UI"/>
                <a:cs typeface="Majalla UI"/>
              </a:rPr>
              <a:t>bpm</a:t>
            </a:r>
            <a:r>
              <a:rPr lang="en-US" sz="1800" dirty="0">
                <a:ea typeface="Majalla UI"/>
                <a:cs typeface="Majalla UI"/>
              </a:rPr>
              <a:t> </a:t>
            </a:r>
            <a:endParaRPr lang="fa-IR" sz="1800" dirty="0"/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Marked</a:t>
            </a:r>
            <a:r>
              <a:rPr lang="en-US" sz="1800" b="1" dirty="0">
                <a:ea typeface="Majalla UI"/>
                <a:cs typeface="Majalla UI"/>
              </a:rPr>
              <a:t> </a:t>
            </a:r>
            <a:r>
              <a:rPr lang="en-US" sz="1800" dirty="0">
                <a:ea typeface="Majalla UI"/>
                <a:cs typeface="Majalla UI"/>
              </a:rPr>
              <a:t>= amplitude over 25 </a:t>
            </a:r>
            <a:r>
              <a:rPr lang="en-US" sz="1800" dirty="0" err="1">
                <a:ea typeface="Majalla UI"/>
                <a:cs typeface="Majalla UI"/>
              </a:rPr>
              <a:t>bpm</a:t>
            </a:r>
            <a:endParaRPr lang="en-US" sz="1800" dirty="0">
              <a:ea typeface="Majalla UI"/>
              <a:cs typeface="Majalla UI"/>
            </a:endParaRPr>
          </a:p>
          <a:p>
            <a:endParaRPr lang="en-US" sz="2400" dirty="0"/>
          </a:p>
        </p:txBody>
      </p:sp>
      <p:graphicFrame>
        <p:nvGraphicFramePr>
          <p:cNvPr id="125954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19601" y="1676400"/>
          <a:ext cx="4571999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5" name="Image" r:id="rId4" imgW="4546032" imgH="2907937" progId="">
                  <p:embed/>
                </p:oleObj>
              </mc:Choice>
              <mc:Fallback>
                <p:oleObj name="Image" r:id="rId4" imgW="4546032" imgH="290793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1676400"/>
                        <a:ext cx="4571999" cy="419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6" cstate="print"/>
          <a:stretch>
            <a:fillRect/>
          </a:stretch>
        </p:blipFill>
        <p:spPr>
          <a:xfrm>
            <a:off x="1600200" y="48768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8382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INTRAPARTUM FETAL SURVEILLANCE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534400" cy="4556760"/>
          </a:xfrm>
        </p:spPr>
        <p:txBody>
          <a:bodyPr>
            <a:normAutofit/>
          </a:bodyPr>
          <a:lstStyle/>
          <a:p>
            <a:r>
              <a:rPr lang="en-US" sz="1800" dirty="0"/>
              <a:t>The </a:t>
            </a:r>
            <a:r>
              <a:rPr lang="en-US" sz="1800" b="1" dirty="0">
                <a:solidFill>
                  <a:srgbClr val="C00000"/>
                </a:solidFill>
              </a:rPr>
              <a:t>goal</a:t>
            </a:r>
            <a:r>
              <a:rPr lang="en-US" sz="1800" dirty="0"/>
              <a:t> of </a:t>
            </a:r>
            <a:r>
              <a:rPr lang="en-US" sz="1800" dirty="0" err="1"/>
              <a:t>intrapartum</a:t>
            </a:r>
            <a:r>
              <a:rPr lang="en-US" sz="1800" dirty="0"/>
              <a:t> fetal surveillance is to </a:t>
            </a:r>
            <a:r>
              <a:rPr lang="en-US" sz="1800" b="1" dirty="0">
                <a:solidFill>
                  <a:srgbClr val="0000CC"/>
                </a:solidFill>
              </a:rPr>
              <a:t>recognize changes in fetal oxygenation</a:t>
            </a:r>
            <a:r>
              <a:rPr lang="en-US" sz="1800" b="1" dirty="0"/>
              <a:t> </a:t>
            </a:r>
            <a:r>
              <a:rPr lang="en-US" sz="1800" dirty="0"/>
              <a:t>that could result in </a:t>
            </a:r>
            <a:r>
              <a:rPr lang="en-US" sz="1800" b="1" dirty="0"/>
              <a:t>serious complications.</a:t>
            </a:r>
          </a:p>
          <a:p>
            <a:endParaRPr lang="en-US" sz="1800" dirty="0"/>
          </a:p>
          <a:p>
            <a:r>
              <a:rPr lang="en-US" sz="1800" dirty="0"/>
              <a:t>Evidence suggesting a </a:t>
            </a:r>
            <a:r>
              <a:rPr lang="en-US" sz="1800" b="1" dirty="0" err="1"/>
              <a:t>nonreassuring</a:t>
            </a:r>
            <a:r>
              <a:rPr lang="en-US" sz="1800" b="1" dirty="0"/>
              <a:t> fetal status </a:t>
            </a:r>
            <a:r>
              <a:rPr lang="en-US" sz="1800" dirty="0"/>
              <a:t>during labor occurs in </a:t>
            </a:r>
            <a:r>
              <a:rPr lang="en-US" sz="1800" b="1" dirty="0">
                <a:solidFill>
                  <a:srgbClr val="C00000"/>
                </a:solidFill>
              </a:rPr>
              <a:t>5% to 10% </a:t>
            </a:r>
            <a:r>
              <a:rPr lang="en-US" sz="1800" dirty="0"/>
              <a:t>of pregnancies. </a:t>
            </a:r>
          </a:p>
          <a:p>
            <a:endParaRPr lang="en-US" sz="1800" dirty="0"/>
          </a:p>
          <a:p>
            <a:r>
              <a:rPr lang="en-US" sz="1800" b="1" dirty="0"/>
              <a:t>It is now recognized that </a:t>
            </a:r>
            <a:r>
              <a:rPr lang="en-US" sz="1800" b="1" dirty="0">
                <a:solidFill>
                  <a:srgbClr val="0000CC"/>
                </a:solidFill>
              </a:rPr>
              <a:t>many neurologic conditions </a:t>
            </a:r>
            <a:r>
              <a:rPr lang="en-US" sz="1800" b="1" dirty="0"/>
              <a:t>previously attributed to </a:t>
            </a:r>
            <a:r>
              <a:rPr lang="en-US" sz="1800" b="1" dirty="0">
                <a:solidFill>
                  <a:srgbClr val="0000CC"/>
                </a:solidFill>
              </a:rPr>
              <a:t>birth asphyxia</a:t>
            </a:r>
            <a:r>
              <a:rPr lang="en-US" sz="1800" dirty="0">
                <a:solidFill>
                  <a:srgbClr val="0000CC"/>
                </a:solidFill>
              </a:rPr>
              <a:t> </a:t>
            </a:r>
            <a:r>
              <a:rPr lang="en-US" sz="1800" dirty="0"/>
              <a:t>are in fact attributable to other causes not associated with labor, such as </a:t>
            </a:r>
            <a:r>
              <a:rPr lang="en-US" sz="1800" b="1" dirty="0">
                <a:solidFill>
                  <a:srgbClr val="C00000"/>
                </a:solidFill>
              </a:rPr>
              <a:t>maternal infection</a:t>
            </a:r>
            <a:r>
              <a:rPr lang="en-US" sz="1800" b="1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coagulation disorders</a:t>
            </a:r>
            <a:r>
              <a:rPr lang="en-US" sz="1800" b="1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autoimmune disorders</a:t>
            </a:r>
            <a:r>
              <a:rPr lang="en-US" sz="1800" b="1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genetic causes</a:t>
            </a:r>
            <a:r>
              <a:rPr lang="en-US" sz="1800" b="1" dirty="0"/>
              <a:t>, and </a:t>
            </a:r>
            <a:r>
              <a:rPr lang="en-US" sz="1800" b="1" dirty="0">
                <a:solidFill>
                  <a:srgbClr val="C00000"/>
                </a:solidFill>
              </a:rPr>
              <a:t>low </a:t>
            </a:r>
            <a:r>
              <a:rPr lang="en-US" sz="1800" b="1" dirty="0" err="1">
                <a:solidFill>
                  <a:srgbClr val="C00000"/>
                </a:solidFill>
              </a:rPr>
              <a:t>birthweight</a:t>
            </a:r>
            <a:r>
              <a:rPr lang="en-US" sz="1800" b="1" dirty="0">
                <a:solidFill>
                  <a:srgbClr val="C00000"/>
                </a:solidFill>
              </a:rPr>
              <a:t>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914400" y="5181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cs typeface="Traditional Arabic" pitchFamily="2" charset="-78"/>
            </a:endParaRPr>
          </a:p>
        </p:txBody>
      </p:sp>
      <p:graphicFrame>
        <p:nvGraphicFramePr>
          <p:cNvPr id="10242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87" y="152400"/>
          <a:ext cx="9142413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99" name="Image" r:id="rId3" imgW="4546032" imgH="2907937" progId="">
                  <p:embed/>
                </p:oleObj>
              </mc:Choice>
              <mc:Fallback>
                <p:oleObj name="Image" r:id="rId3" imgW="4546032" imgH="290793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2400"/>
                        <a:ext cx="9142413" cy="670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ahoma" pitchFamily="34" charset="0"/>
              </a:rPr>
              <a:t>Fetal Heart Rate Variability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Moderate variability </a:t>
            </a:r>
            <a:r>
              <a:rPr lang="en-US" sz="2000" dirty="0"/>
              <a:t>is a </a:t>
            </a:r>
            <a:r>
              <a:rPr lang="en-US" sz="2000" b="1" dirty="0">
                <a:solidFill>
                  <a:srgbClr val="0000CC"/>
                </a:solidFill>
              </a:rPr>
              <a:t>reassuring sign </a:t>
            </a:r>
            <a:r>
              <a:rPr lang="en-US" sz="2000" dirty="0"/>
              <a:t>that reflects </a:t>
            </a:r>
            <a:r>
              <a:rPr lang="en-US" sz="2000" b="1" dirty="0">
                <a:solidFill>
                  <a:srgbClr val="0000CC"/>
                </a:solidFill>
              </a:rPr>
              <a:t>adequate </a:t>
            </a:r>
            <a:r>
              <a:rPr lang="en-US" sz="2000" b="1" dirty="0"/>
              <a:t>fetal oxygenation </a:t>
            </a:r>
            <a:r>
              <a:rPr lang="en-US" sz="2000" b="1" dirty="0">
                <a:solidFill>
                  <a:srgbClr val="0000CC"/>
                </a:solidFill>
              </a:rPr>
              <a:t>and </a:t>
            </a:r>
            <a:r>
              <a:rPr lang="en-US" sz="2000" b="1" dirty="0"/>
              <a:t>normal brain function. 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In the presence of normal FHR variability, </a:t>
            </a:r>
            <a:r>
              <a:rPr lang="en-US" sz="2000" b="1" dirty="0"/>
              <a:t>regardless of what other FHR patterns exist,</a:t>
            </a:r>
            <a:r>
              <a:rPr lang="en-US" sz="2000" dirty="0"/>
              <a:t> the fetus is </a:t>
            </a:r>
            <a:r>
              <a:rPr lang="en-US" sz="2000" b="1" dirty="0">
                <a:solidFill>
                  <a:srgbClr val="C00000"/>
                </a:solidFill>
              </a:rPr>
              <a:t>not</a:t>
            </a:r>
            <a:r>
              <a:rPr lang="en-US" sz="2000" dirty="0"/>
              <a:t> experiencing </a:t>
            </a:r>
            <a:r>
              <a:rPr lang="en-US" sz="2000" b="1" dirty="0">
                <a:solidFill>
                  <a:srgbClr val="0000CC"/>
                </a:solidFill>
              </a:rPr>
              <a:t>cerebral tissue asphyxia.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2133600" y="4038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ahoma" pitchFamily="34" charset="0"/>
              </a:rPr>
              <a:t>Fetal Heart Rate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8229600" cy="4175760"/>
          </a:xfrm>
        </p:spPr>
        <p:txBody>
          <a:bodyPr/>
          <a:lstStyle/>
          <a:p>
            <a:r>
              <a:rPr lang="en-US" sz="2000" dirty="0"/>
              <a:t>FHR variability results from oscillatory input by the </a:t>
            </a:r>
            <a:r>
              <a:rPr lang="en-US" sz="2000" b="1" dirty="0">
                <a:solidFill>
                  <a:srgbClr val="0000CC"/>
                </a:solidFill>
              </a:rPr>
              <a:t>parasympathetic </a:t>
            </a:r>
            <a:r>
              <a:rPr lang="en-US" sz="2000" dirty="0"/>
              <a:t>nervous system.</a:t>
            </a:r>
            <a:endParaRPr lang="en-US" sz="2000" b="1" dirty="0">
              <a:solidFill>
                <a:srgbClr val="C00000"/>
              </a:solidFill>
              <a:ea typeface="Majalla UI"/>
              <a:cs typeface="Majalla UI"/>
            </a:endParaRPr>
          </a:p>
          <a:p>
            <a:endParaRPr lang="en-US" sz="2000" b="1" dirty="0">
              <a:solidFill>
                <a:srgbClr val="C00000"/>
              </a:solidFill>
              <a:ea typeface="Majalla UI"/>
              <a:cs typeface="Majalla UI"/>
            </a:endParaRPr>
          </a:p>
          <a:p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Good</a:t>
            </a:r>
            <a:r>
              <a:rPr lang="en-US" sz="2000" b="1" dirty="0">
                <a:ea typeface="Majalla UI"/>
                <a:cs typeface="Majalla UI"/>
              </a:rPr>
              <a:t> FHR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variability</a:t>
            </a:r>
            <a:r>
              <a:rPr lang="en-US" sz="2000" b="1" dirty="0">
                <a:ea typeface="Majalla UI"/>
                <a:cs typeface="Majalla UI"/>
              </a:rPr>
              <a:t> is strongly associated (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98 percent </a:t>
            </a:r>
            <a:r>
              <a:rPr lang="en-US" sz="2000" b="1" dirty="0">
                <a:ea typeface="Majalla UI"/>
                <a:cs typeface="Majalla UI"/>
              </a:rPr>
              <a:t>) with an umbilical 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pH &gt;7.15 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Decreased variability </a:t>
            </a:r>
            <a:br>
              <a:rPr lang="en-US" sz="2400" b="1" dirty="0">
                <a:solidFill>
                  <a:srgbClr val="C00000"/>
                </a:solidFill>
              </a:rPr>
            </a:b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Decreased variability is associated with :</a:t>
            </a:r>
          </a:p>
          <a:p>
            <a:endParaRPr lang="en-US" sz="2000" dirty="0"/>
          </a:p>
          <a:p>
            <a:r>
              <a:rPr lang="en-US" sz="2000" dirty="0"/>
              <a:t>fetal hypoxia, </a:t>
            </a:r>
            <a:r>
              <a:rPr lang="en-US" sz="2000" dirty="0" err="1"/>
              <a:t>acidemia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drugs that may depress the fetal CNS (e.g., opiates,  magnesium sulfate </a:t>
            </a:r>
          </a:p>
          <a:p>
            <a:r>
              <a:rPr lang="en-US" sz="2000" dirty="0"/>
              <a:t>, atropine</a:t>
            </a:r>
            <a:r>
              <a:rPr lang="en-US" sz="2000" dirty="0">
                <a:ea typeface="Majalla UI"/>
                <a:cs typeface="Majalla UI"/>
              </a:rPr>
              <a:t> benzodiazepines, </a:t>
            </a:r>
            <a:r>
              <a:rPr lang="en-US" sz="2000" dirty="0" err="1">
                <a:ea typeface="Majalla UI"/>
                <a:cs typeface="Majalla UI"/>
              </a:rPr>
              <a:t>phenothiazines</a:t>
            </a:r>
            <a:r>
              <a:rPr lang="en-US" sz="2000" dirty="0"/>
              <a:t>) 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fetal tachycardia</a:t>
            </a:r>
          </a:p>
          <a:p>
            <a:endParaRPr lang="en-US" sz="2000" dirty="0"/>
          </a:p>
          <a:p>
            <a:r>
              <a:rPr lang="en-US" sz="2000" dirty="0"/>
              <a:t>fetal CNS and cardiac anomalies</a:t>
            </a:r>
          </a:p>
          <a:p>
            <a:endParaRPr lang="en-US" sz="2000" dirty="0"/>
          </a:p>
          <a:p>
            <a:r>
              <a:rPr lang="en-US" sz="2000" dirty="0"/>
              <a:t>prolonged uterine contractions (uterine </a:t>
            </a:r>
            <a:r>
              <a:rPr lang="en-US" sz="2000" dirty="0" err="1"/>
              <a:t>hypertonus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Prematurity</a:t>
            </a:r>
          </a:p>
          <a:p>
            <a:endParaRPr lang="en-US" sz="2000" dirty="0"/>
          </a:p>
          <a:p>
            <a:r>
              <a:rPr lang="en-US" sz="2000" dirty="0"/>
              <a:t>fetal sleep</a:t>
            </a:r>
          </a:p>
          <a:p>
            <a:endParaRPr lang="en-US" sz="2000" dirty="0"/>
          </a:p>
          <a:p>
            <a:pPr>
              <a:buNone/>
            </a:pPr>
            <a:r>
              <a:rPr lang="en-US" sz="2000" dirty="0"/>
              <a:t>    </a:t>
            </a: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5715000" y="29718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" y="2057400"/>
            <a:ext cx="5029199" cy="1077218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en-US" sz="3200" b="1" dirty="0">
                <a:cs typeface="Tahoma" pitchFamily="34" charset="0"/>
              </a:rPr>
              <a:t>Periodic fetal heart rate change</a:t>
            </a:r>
            <a:endParaRPr lang="en-US" sz="3200" b="1" dirty="0"/>
          </a:p>
        </p:txBody>
      </p:sp>
      <p:pic>
        <p:nvPicPr>
          <p:cNvPr id="3" name="Picture 7" descr="bab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457200"/>
            <a:ext cx="355123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PERIODIC CHANGES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95800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2000" dirty="0"/>
              <a:t>Periodic changes of the FHR include </a:t>
            </a:r>
            <a:r>
              <a:rPr lang="en-US" sz="2000" b="1" dirty="0">
                <a:solidFill>
                  <a:srgbClr val="C00000"/>
                </a:solidFill>
              </a:rPr>
              <a:t>decelerations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C00000"/>
                </a:solidFill>
              </a:rPr>
              <a:t>accelerations.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In labor, </a:t>
            </a:r>
            <a:r>
              <a:rPr lang="en-US" sz="2000" dirty="0"/>
              <a:t>these usually occur in</a:t>
            </a:r>
            <a:r>
              <a:rPr lang="en-US" sz="2000" b="1" dirty="0">
                <a:solidFill>
                  <a:srgbClr val="0000CC"/>
                </a:solidFill>
              </a:rPr>
              <a:t> response </a:t>
            </a:r>
            <a:r>
              <a:rPr lang="en-US" sz="2000" dirty="0"/>
              <a:t>to uterine </a:t>
            </a:r>
            <a:r>
              <a:rPr lang="en-US" sz="2000" b="1" dirty="0">
                <a:solidFill>
                  <a:srgbClr val="C00000"/>
                </a:solidFill>
              </a:rPr>
              <a:t>contractions</a:t>
            </a:r>
            <a:r>
              <a:rPr lang="en-US" sz="2000" dirty="0"/>
              <a:t> but may also occur with </a:t>
            </a:r>
            <a:r>
              <a:rPr lang="en-US" sz="2000" b="1" dirty="0">
                <a:solidFill>
                  <a:srgbClr val="C00000"/>
                </a:solidFill>
              </a:rPr>
              <a:t>fetal movement</a:t>
            </a:r>
            <a:r>
              <a:rPr lang="en-US" sz="2000" dirty="0"/>
              <a:t>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2057400" y="47244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400" b="1" dirty="0">
                <a:solidFill>
                  <a:srgbClr val="C00000"/>
                </a:solidFill>
              </a:rPr>
              <a:t>Acceleration  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8686800" cy="4876800"/>
          </a:xfrm>
        </p:spPr>
        <p:txBody>
          <a:bodyPr>
            <a:normAutofit/>
          </a:bodyPr>
          <a:lstStyle/>
          <a:p>
            <a:r>
              <a:rPr lang="en-US" sz="1800" dirty="0"/>
              <a:t>A visually apparent </a:t>
            </a:r>
            <a:r>
              <a:rPr lang="en-US" sz="1800" dirty="0">
                <a:solidFill>
                  <a:srgbClr val="0000CC"/>
                </a:solidFill>
              </a:rPr>
              <a:t>abrupt increase </a:t>
            </a:r>
            <a:r>
              <a:rPr lang="en-US" sz="1800" dirty="0"/>
              <a:t>(onset to peak in less than 30 seconds) in the FHR.</a:t>
            </a:r>
          </a:p>
          <a:p>
            <a:endParaRPr lang="en-US" sz="1800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Before 32 weeks of gestation</a:t>
            </a:r>
            <a:r>
              <a:rPr lang="en-US" sz="1800" dirty="0">
                <a:ea typeface="Majalla UI"/>
                <a:cs typeface="Majalla UI"/>
              </a:rPr>
              <a:t>, accelerations should last </a:t>
            </a:r>
            <a:r>
              <a:rPr lang="en-US" sz="1800" b="1" dirty="0">
                <a:ea typeface="Majalla UI"/>
                <a:cs typeface="Majalla UI"/>
              </a:rPr>
              <a:t>10 sec </a:t>
            </a:r>
            <a:r>
              <a:rPr lang="en-US" sz="1800" dirty="0">
                <a:ea typeface="Majalla UI"/>
                <a:cs typeface="Majalla UI"/>
              </a:rPr>
              <a:t>and peak </a:t>
            </a:r>
            <a:r>
              <a:rPr lang="en-US" sz="1800" b="1" dirty="0">
                <a:ea typeface="Majalla UI"/>
                <a:cs typeface="Majalla UI"/>
              </a:rPr>
              <a:t>10 </a:t>
            </a:r>
            <a:r>
              <a:rPr lang="en-US" sz="1800" b="1" dirty="0" err="1">
                <a:ea typeface="Majalla UI"/>
                <a:cs typeface="Majalla UI"/>
              </a:rPr>
              <a:t>bpm</a:t>
            </a:r>
            <a:r>
              <a:rPr lang="en-US" sz="1800" b="1" dirty="0">
                <a:ea typeface="Majalla UI"/>
                <a:cs typeface="Majalla UI"/>
              </a:rPr>
              <a:t> </a:t>
            </a:r>
            <a:r>
              <a:rPr lang="en-US" sz="1800" dirty="0">
                <a:ea typeface="Majalla UI"/>
                <a:cs typeface="Majalla UI"/>
              </a:rPr>
              <a:t>above baseline. 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endParaRPr lang="en-US" sz="1800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As of 32 weeks gestation</a:t>
            </a:r>
            <a:r>
              <a:rPr lang="en-US" sz="1800" dirty="0">
                <a:ea typeface="Majalla UI"/>
                <a:cs typeface="Majalla UI"/>
              </a:rPr>
              <a:t>, accelerations should last </a:t>
            </a:r>
            <a:r>
              <a:rPr lang="en-US" sz="1800" b="1" dirty="0">
                <a:ea typeface="Majalla UI"/>
                <a:cs typeface="Majalla UI"/>
              </a:rPr>
              <a:t>15</a:t>
            </a:r>
            <a:r>
              <a:rPr lang="en-US" sz="1800" dirty="0">
                <a:ea typeface="Majalla UI"/>
                <a:cs typeface="Majalla UI"/>
              </a:rPr>
              <a:t> sec and peak </a:t>
            </a:r>
            <a:r>
              <a:rPr lang="en-US" sz="1800" b="1" dirty="0">
                <a:ea typeface="Majalla UI"/>
                <a:cs typeface="Majalla UI"/>
              </a:rPr>
              <a:t>15 </a:t>
            </a:r>
            <a:r>
              <a:rPr lang="en-US" sz="1800" b="1" dirty="0" err="1">
                <a:ea typeface="Majalla UI"/>
                <a:cs typeface="Majalla UI"/>
              </a:rPr>
              <a:t>bpm</a:t>
            </a:r>
            <a:r>
              <a:rPr lang="en-US" sz="1800" b="1" dirty="0">
                <a:ea typeface="Majalla UI"/>
                <a:cs typeface="Majalla UI"/>
              </a:rPr>
              <a:t> </a:t>
            </a:r>
            <a:r>
              <a:rPr lang="en-US" sz="1800" dirty="0">
                <a:ea typeface="Majalla UI"/>
                <a:cs typeface="Majalla UI"/>
              </a:rPr>
              <a:t>above baseline.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ea typeface="Majalla UI"/>
                <a:cs typeface="Majalla UI"/>
              </a:rPr>
              <a:t>A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prolonged acceleration </a:t>
            </a:r>
            <a:r>
              <a:rPr lang="en-US" sz="1800" b="1" dirty="0">
                <a:ea typeface="Majalla UI"/>
                <a:cs typeface="Majalla UI"/>
              </a:rPr>
              <a:t>is 2 minutes </a:t>
            </a:r>
            <a:r>
              <a:rPr lang="en-US" sz="1800" dirty="0">
                <a:ea typeface="Majalla UI"/>
                <a:cs typeface="Majalla UI"/>
              </a:rPr>
              <a:t>but</a:t>
            </a:r>
            <a:r>
              <a:rPr lang="en-US" sz="1800" b="1" dirty="0">
                <a:ea typeface="Majalla UI"/>
                <a:cs typeface="Majalla UI"/>
              </a:rPr>
              <a:t> less than 10 minutes.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1800" b="1" dirty="0">
              <a:ea typeface="Majalla UI"/>
              <a:cs typeface="Majalla UI"/>
            </a:endParaRPr>
          </a:p>
          <a:p>
            <a:r>
              <a:rPr lang="en-US" sz="1800" b="1" dirty="0"/>
              <a:t>If an acceleration lasts 10 minutes or longer, it is a baseline change .</a:t>
            </a:r>
            <a:endParaRPr lang="en-US" sz="1800" b="1" dirty="0">
              <a:ea typeface="Majalla UI"/>
              <a:cs typeface="Majalla U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696200" y="38100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~AUT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828800"/>
            <a:ext cx="88392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400" b="1" dirty="0">
                <a:solidFill>
                  <a:srgbClr val="C00000"/>
                </a:solidFill>
                <a:cs typeface="Traditional Arabic" pitchFamily="2" charset="-78"/>
              </a:rPr>
              <a:t>Acceleration 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  <a:defRPr/>
            </a:pPr>
            <a:r>
              <a:rPr lang="en-AU" sz="2000" b="1" dirty="0">
                <a:ea typeface="Majalla UI"/>
                <a:cs typeface="Majalla UI"/>
              </a:rPr>
              <a:t>Not always present </a:t>
            </a:r>
            <a:r>
              <a:rPr lang="en-AU" sz="2000" dirty="0">
                <a:ea typeface="Majalla UI"/>
                <a:cs typeface="Majalla UI"/>
              </a:rPr>
              <a:t>in the </a:t>
            </a:r>
            <a:r>
              <a:rPr lang="en-AU" sz="2000" dirty="0" err="1">
                <a:ea typeface="Majalla UI"/>
                <a:cs typeface="Majalla UI"/>
              </a:rPr>
              <a:t>intrapartum</a:t>
            </a:r>
            <a:r>
              <a:rPr lang="en-AU" sz="2000" dirty="0">
                <a:ea typeface="Majalla UI"/>
                <a:cs typeface="Majalla UI"/>
              </a:rPr>
              <a:t> pattern.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  <a:defRPr/>
            </a:pPr>
            <a:endParaRPr lang="en-AU" sz="2000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  <a:defRPr/>
            </a:pPr>
            <a:r>
              <a:rPr lang="en-AU" sz="2000" b="1" dirty="0">
                <a:ea typeface="Majalla UI"/>
                <a:cs typeface="Majalla UI"/>
              </a:rPr>
              <a:t>A reassuring feature of an </a:t>
            </a:r>
            <a:r>
              <a:rPr lang="en-AU" sz="2000" b="1" dirty="0" err="1">
                <a:ea typeface="Majalla UI"/>
                <a:cs typeface="Majalla UI"/>
              </a:rPr>
              <a:t>intrapartum</a:t>
            </a:r>
            <a:r>
              <a:rPr lang="en-AU" sz="2000" b="1" dirty="0">
                <a:ea typeface="Majalla UI"/>
                <a:cs typeface="Majalla UI"/>
              </a:rPr>
              <a:t> pattern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  <a:defRPr/>
            </a:pPr>
            <a:endParaRPr lang="en-AU" sz="2000" dirty="0">
              <a:ea typeface="Majalla UI"/>
              <a:cs typeface="Majalla UI"/>
            </a:endParaRPr>
          </a:p>
          <a:p>
            <a:pPr algn="ctr" eaLnBrk="1" hangingPunct="1">
              <a:buClr>
                <a:srgbClr val="0033CC"/>
              </a:buClr>
              <a:buFont typeface="Wingdings 2" pitchFamily="18" charset="2"/>
              <a:buNone/>
              <a:defRPr/>
            </a:pPr>
            <a:r>
              <a:rPr lang="en-AU" sz="2000" b="1" u="sng" dirty="0">
                <a:solidFill>
                  <a:srgbClr val="C00000"/>
                </a:solidFill>
                <a:ea typeface="Majalla UI"/>
                <a:cs typeface="Majalla UI"/>
              </a:rPr>
              <a:t>Spontaneous acceleration = pH &gt;7.2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  <a:defRPr/>
            </a:pPr>
            <a:endParaRPr lang="en-AU" sz="20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q"/>
            </a:pPr>
            <a:r>
              <a:rPr lang="en-AU" sz="2000" dirty="0">
                <a:ea typeface="Majalla UI"/>
                <a:cs typeface="Majalla UI"/>
              </a:rPr>
              <a:t>An acceleration in </a:t>
            </a:r>
            <a:r>
              <a:rPr lang="en-AU" sz="2000" b="1" dirty="0">
                <a:solidFill>
                  <a:srgbClr val="C00000"/>
                </a:solidFill>
                <a:ea typeface="Majalla UI"/>
                <a:cs typeface="Majalla UI"/>
              </a:rPr>
              <a:t>response to some scalp stimulation </a:t>
            </a:r>
            <a:r>
              <a:rPr lang="en-AU" sz="2000" dirty="0">
                <a:ea typeface="Majalla UI"/>
                <a:cs typeface="Majalla UI"/>
              </a:rPr>
              <a:t>during a VE  or </a:t>
            </a:r>
            <a:r>
              <a:rPr lang="en-US" sz="2000" dirty="0" err="1"/>
              <a:t>vibroacoustic</a:t>
            </a:r>
            <a:r>
              <a:rPr lang="en-US" sz="2000" dirty="0"/>
              <a:t> stimulation  </a:t>
            </a:r>
            <a:r>
              <a:rPr lang="en-AU" sz="2000" dirty="0">
                <a:ea typeface="Majalla UI"/>
                <a:cs typeface="Majalla UI"/>
              </a:rPr>
              <a:t>is a REASSURING sign.  </a:t>
            </a:r>
          </a:p>
          <a:p>
            <a:endParaRPr lang="en-AU" sz="2000" dirty="0">
              <a:ea typeface="Majalla UI"/>
              <a:cs typeface="Majalla UI"/>
            </a:endParaRPr>
          </a:p>
          <a:p>
            <a:pPr eaLnBrk="1" hangingPunct="1">
              <a:defRPr/>
            </a:pPr>
            <a:endParaRPr lang="en-US" dirty="0">
              <a:ea typeface="Majalla UI"/>
              <a:cs typeface="Majalla U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239000" y="16002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  <a:ea typeface="Majalla UI"/>
                <a:cs typeface="Majalla UI"/>
              </a:rPr>
              <a:t>The frequency and amplitude of accelerations may be diminished by </a:t>
            </a:r>
            <a:r>
              <a:rPr lang="en-US" sz="2400" b="1" dirty="0">
                <a:solidFill>
                  <a:srgbClr val="003E1C"/>
                </a:solidFill>
                <a:ea typeface="Majalla UI"/>
                <a:cs typeface="Majalla UI"/>
              </a:rPr>
              <a:t>:</a:t>
            </a:r>
            <a:endParaRPr lang="en-US" sz="4000" b="1" dirty="0">
              <a:solidFill>
                <a:srgbClr val="003E1C"/>
              </a:solidFill>
              <a:cs typeface="Traditional Arabic" pitchFamily="2" charset="-78"/>
            </a:endParaRPr>
          </a:p>
        </p:txBody>
      </p:sp>
      <p:sp>
        <p:nvSpPr>
          <p:cNvPr id="75779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28800"/>
            <a:ext cx="86868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b="1" dirty="0">
                <a:ea typeface="Majalla UI"/>
                <a:cs typeface="Majalla UI"/>
              </a:rPr>
              <a:t>F</a:t>
            </a:r>
            <a:r>
              <a:rPr lang="en-US" sz="1800" b="1" dirty="0">
                <a:solidFill>
                  <a:schemeClr val="tx1"/>
                </a:solidFill>
                <a:ea typeface="Majalla UI"/>
                <a:cs typeface="Majalla UI"/>
              </a:rPr>
              <a:t>etal sleep states</a:t>
            </a:r>
          </a:p>
          <a:p>
            <a:pPr eaLnBrk="1" hangingPunct="1">
              <a:defRPr/>
            </a:pPr>
            <a:r>
              <a:rPr lang="en-US" sz="1800" b="1" dirty="0">
                <a:ea typeface="Majalla UI"/>
                <a:cs typeface="Majalla UI"/>
              </a:rPr>
              <a:t>M</a:t>
            </a:r>
            <a:r>
              <a:rPr lang="en-US" sz="1800" b="1" dirty="0">
                <a:solidFill>
                  <a:schemeClr val="tx1"/>
                </a:solidFill>
                <a:ea typeface="Majalla UI"/>
                <a:cs typeface="Majalla UI"/>
              </a:rPr>
              <a:t>edications (narcotics,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magnesium sulfate</a:t>
            </a:r>
            <a:r>
              <a:rPr lang="en-US" sz="1800" b="1" dirty="0">
                <a:solidFill>
                  <a:schemeClr val="tx1"/>
                </a:solidFill>
                <a:ea typeface="Majalla UI"/>
                <a:cs typeface="Majalla UI"/>
              </a:rPr>
              <a:t>, atropine)</a:t>
            </a:r>
          </a:p>
          <a:p>
            <a:pPr eaLnBrk="1" hangingPunct="1">
              <a:defRPr/>
            </a:pPr>
            <a:r>
              <a:rPr lang="en-US" sz="1800" b="1" dirty="0">
                <a:solidFill>
                  <a:schemeClr val="tx1"/>
                </a:solidFill>
                <a:ea typeface="Majalla UI"/>
                <a:cs typeface="Majalla UI"/>
              </a:rPr>
              <a:t>Prematurity</a:t>
            </a:r>
          </a:p>
          <a:p>
            <a:pPr eaLnBrk="1" hangingPunct="1">
              <a:defRPr/>
            </a:pPr>
            <a:r>
              <a:rPr lang="en-US" sz="1800" b="1" dirty="0">
                <a:ea typeface="Majalla UI"/>
                <a:cs typeface="Majalla UI"/>
              </a:rPr>
              <a:t>F</a:t>
            </a:r>
            <a:r>
              <a:rPr lang="en-US" sz="1800" b="1" dirty="0">
                <a:solidFill>
                  <a:schemeClr val="tx1"/>
                </a:solidFill>
                <a:ea typeface="Majalla UI"/>
                <a:cs typeface="Majalla UI"/>
              </a:rPr>
              <a:t>etal acidosis</a:t>
            </a:r>
          </a:p>
          <a:p>
            <a:pPr eaLnBrk="1" hangingPunct="1">
              <a:defRPr/>
            </a:pPr>
            <a:endParaRPr lang="en-US" sz="1800" dirty="0">
              <a:solidFill>
                <a:schemeClr val="tx1"/>
              </a:solidFill>
              <a:ea typeface="Majalla UI"/>
              <a:cs typeface="Majalla UI"/>
            </a:endParaRPr>
          </a:p>
          <a:p>
            <a:pPr eaLnBrk="1" hangingPunct="1">
              <a:defRPr/>
            </a:pPr>
            <a:r>
              <a:rPr lang="en-US" sz="1800" b="1" dirty="0">
                <a:ea typeface="Majalla UI"/>
                <a:cs typeface="Majalla UI"/>
              </a:rPr>
              <a:t> </a:t>
            </a:r>
            <a:r>
              <a:rPr lang="en-US" sz="1800" b="1" dirty="0">
                <a:solidFill>
                  <a:schemeClr val="tx1"/>
                </a:solidFill>
                <a:ea typeface="Majalla UI"/>
                <a:cs typeface="Majalla UI"/>
              </a:rPr>
              <a:t>Often</a:t>
            </a:r>
            <a:r>
              <a:rPr lang="en-US" sz="1800" dirty="0">
                <a:ea typeface="Majalla UI"/>
                <a:cs typeface="Majalla UI"/>
              </a:rPr>
              <a:t>,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fetal scalp stimulation </a:t>
            </a:r>
            <a:r>
              <a:rPr lang="en-US" sz="1800" dirty="0">
                <a:ea typeface="Majalla UI"/>
                <a:cs typeface="Majalla UI"/>
              </a:rPr>
              <a:t>or </a:t>
            </a:r>
            <a:r>
              <a:rPr lang="en-US" sz="1800" b="1" dirty="0" err="1">
                <a:solidFill>
                  <a:srgbClr val="C00000"/>
                </a:solidFill>
                <a:ea typeface="Majalla UI"/>
                <a:cs typeface="Majalla UI"/>
              </a:rPr>
              <a:t>vibroacoustic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 stimulation </a:t>
            </a:r>
            <a:r>
              <a:rPr lang="en-US" sz="1800" dirty="0">
                <a:solidFill>
                  <a:schemeClr val="tx1"/>
                </a:solidFill>
                <a:ea typeface="Majalla UI"/>
                <a:cs typeface="Majalla UI"/>
              </a:rPr>
              <a:t>will provoke </a:t>
            </a:r>
            <a:r>
              <a:rPr lang="en-US" sz="1800" b="1" dirty="0">
                <a:solidFill>
                  <a:srgbClr val="0000CC"/>
                </a:solidFill>
                <a:ea typeface="Majalla UI"/>
                <a:cs typeface="Majalla UI"/>
              </a:rPr>
              <a:t>fetal movement </a:t>
            </a:r>
            <a:r>
              <a:rPr lang="en-US" sz="1800" dirty="0">
                <a:solidFill>
                  <a:schemeClr val="tx1"/>
                </a:solidFill>
                <a:ea typeface="Majalla UI"/>
                <a:cs typeface="Majalla UI"/>
              </a:rPr>
              <a:t>and </a:t>
            </a:r>
            <a:r>
              <a:rPr lang="en-US" sz="1800" b="1" dirty="0">
                <a:solidFill>
                  <a:srgbClr val="0000CC"/>
                </a:solidFill>
                <a:ea typeface="Majalla UI"/>
                <a:cs typeface="Majalla UI"/>
              </a:rPr>
              <a:t>FHR accelerations. </a:t>
            </a:r>
          </a:p>
          <a:p>
            <a:pPr eaLnBrk="1" hangingPunct="1">
              <a:defRPr/>
            </a:pPr>
            <a:endParaRPr lang="en-US" sz="1800" dirty="0">
              <a:ea typeface="Majalla UI"/>
              <a:cs typeface="Majalla UI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ea typeface="Majalla UI"/>
                <a:cs typeface="Majalla UI"/>
              </a:rPr>
              <a:t>If these measures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fail to induce </a:t>
            </a:r>
            <a:r>
              <a:rPr lang="en-US" sz="2000" dirty="0">
                <a:solidFill>
                  <a:srgbClr val="003E1C"/>
                </a:solidFill>
                <a:ea typeface="Majalla UI"/>
                <a:cs typeface="Majalla UI"/>
              </a:rPr>
              <a:t>FHR accelerations</a:t>
            </a:r>
            <a:r>
              <a:rPr lang="en-US" sz="2000" dirty="0">
                <a:solidFill>
                  <a:srgbClr val="0033CC"/>
                </a:solidFill>
                <a:ea typeface="Majalla UI"/>
                <a:cs typeface="Majalla UI"/>
              </a:rPr>
              <a:t>,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hypoxia</a:t>
            </a:r>
            <a:r>
              <a:rPr lang="en-US" sz="2000" dirty="0">
                <a:solidFill>
                  <a:srgbClr val="C00000"/>
                </a:solidFill>
                <a:ea typeface="Majalla UI"/>
                <a:cs typeface="Majalla UI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Majalla UI"/>
                <a:cs typeface="Majalla UI"/>
              </a:rPr>
              <a:t>should be </a:t>
            </a:r>
            <a:r>
              <a:rPr lang="en-US" sz="2000" b="1" dirty="0">
                <a:solidFill>
                  <a:srgbClr val="0000CC"/>
                </a:solidFill>
                <a:ea typeface="Majalla UI"/>
                <a:cs typeface="Majalla UI"/>
              </a:rPr>
              <a:t>suspected,</a:t>
            </a:r>
            <a:r>
              <a:rPr lang="en-US" sz="2000" dirty="0">
                <a:solidFill>
                  <a:schemeClr val="tx1"/>
                </a:solidFill>
                <a:ea typeface="Majalla UI"/>
                <a:cs typeface="Majalla UI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particularly</a:t>
            </a:r>
            <a:r>
              <a:rPr lang="en-US" sz="2000" dirty="0">
                <a:ea typeface="Majalla UI"/>
                <a:cs typeface="Majalla UI"/>
              </a:rPr>
              <a:t> if other FHR characteristics are </a:t>
            </a:r>
            <a:r>
              <a:rPr lang="en-US" sz="2000" b="1" dirty="0">
                <a:ea typeface="Majalla UI"/>
                <a:cs typeface="Majalla UI"/>
              </a:rPr>
              <a:t>not reassuring.</a:t>
            </a:r>
          </a:p>
          <a:p>
            <a:pPr eaLnBrk="1" hangingPunct="1">
              <a:defRPr/>
            </a:pPr>
            <a:endParaRPr lang="en-US" sz="1800" dirty="0">
              <a:ea typeface="Majalla UI"/>
              <a:cs typeface="Majalla UI"/>
            </a:endParaRPr>
          </a:p>
          <a:p>
            <a:pPr eaLnBrk="1" hangingPunct="1">
              <a:defRPr/>
            </a:pPr>
            <a:endParaRPr lang="en-US" dirty="0">
              <a:ea typeface="Majalla UI"/>
              <a:cs typeface="Majalla U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858000" y="17526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Pathophysiology</a:t>
            </a:r>
            <a:br>
              <a:rPr lang="en-US" sz="3200" b="1" dirty="0">
                <a:solidFill>
                  <a:srgbClr val="C0000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28160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sz="2000" b="1" dirty="0" err="1"/>
              <a:t>uteroplacental</a:t>
            </a:r>
            <a:r>
              <a:rPr lang="en-US" sz="2000" b="1" dirty="0"/>
              <a:t> unit provides </a:t>
            </a:r>
            <a:r>
              <a:rPr lang="en-US" sz="2000" b="1" dirty="0">
                <a:solidFill>
                  <a:srgbClr val="C00000"/>
                </a:solidFill>
              </a:rPr>
              <a:t>oxygen</a:t>
            </a:r>
            <a:r>
              <a:rPr lang="en-US" sz="2000" b="1" dirty="0"/>
              <a:t> and </a:t>
            </a:r>
            <a:r>
              <a:rPr lang="en-US" sz="2000" b="1" dirty="0">
                <a:solidFill>
                  <a:srgbClr val="C00000"/>
                </a:solidFill>
              </a:rPr>
              <a:t>nutrients</a:t>
            </a:r>
            <a:r>
              <a:rPr lang="en-US" sz="2000" b="1" dirty="0"/>
              <a:t> to the fetus while </a:t>
            </a:r>
            <a:r>
              <a:rPr lang="en-US" sz="2000" dirty="0"/>
              <a:t>receiving </a:t>
            </a:r>
            <a:r>
              <a:rPr lang="en-US" sz="2000" b="1" dirty="0">
                <a:solidFill>
                  <a:srgbClr val="C00000"/>
                </a:solidFill>
              </a:rPr>
              <a:t>carbon dioxide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C00000"/>
                </a:solidFill>
              </a:rPr>
              <a:t>wastes,</a:t>
            </a:r>
            <a:r>
              <a:rPr lang="en-US" sz="2000" dirty="0"/>
              <a:t> the products of the normal </a:t>
            </a:r>
            <a:r>
              <a:rPr lang="en-US" sz="2000" b="1" dirty="0"/>
              <a:t>aerobic </a:t>
            </a:r>
            <a:r>
              <a:rPr lang="en-US" sz="2000" dirty="0"/>
              <a:t>fetal metabolism. </a:t>
            </a:r>
          </a:p>
          <a:p>
            <a:endParaRPr lang="en-US" sz="2000" b="1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Uteroplacental</a:t>
            </a:r>
            <a:r>
              <a:rPr lang="en-US" sz="2000" b="1" dirty="0">
                <a:solidFill>
                  <a:srgbClr val="C00000"/>
                </a:solidFill>
              </a:rPr>
              <a:t> insufficiency </a:t>
            </a:r>
            <a:r>
              <a:rPr lang="en-US" sz="2000" dirty="0"/>
              <a:t>occurs when the </a:t>
            </a:r>
            <a:r>
              <a:rPr lang="en-US" sz="2000" dirty="0" err="1"/>
              <a:t>uteroplacental</a:t>
            </a:r>
            <a:r>
              <a:rPr lang="en-US" sz="2000" dirty="0"/>
              <a:t> unit is compromised. </a:t>
            </a:r>
            <a:r>
              <a:rPr lang="en-US" sz="2000" b="1" dirty="0">
                <a:solidFill>
                  <a:srgbClr val="0000CC"/>
                </a:solidFill>
              </a:rPr>
              <a:t>Initial fetal responses </a:t>
            </a:r>
            <a:r>
              <a:rPr lang="en-US" sz="2000" dirty="0"/>
              <a:t>include fetal </a:t>
            </a:r>
            <a:r>
              <a:rPr lang="en-US" sz="2000" b="1" dirty="0">
                <a:solidFill>
                  <a:srgbClr val="C00000"/>
                </a:solidFill>
              </a:rPr>
              <a:t>hypoxia</a:t>
            </a:r>
            <a:r>
              <a:rPr lang="en-US" sz="2000" dirty="0"/>
              <a:t> (decreased blood oxygen levels); </a:t>
            </a:r>
            <a:r>
              <a:rPr lang="en-US" sz="2000" b="1" dirty="0">
                <a:solidFill>
                  <a:srgbClr val="C00000"/>
                </a:solidFill>
              </a:rPr>
              <a:t>shunting of blood flow </a:t>
            </a:r>
            <a:r>
              <a:rPr lang="en-US" sz="2000" dirty="0"/>
              <a:t>to the fetal brain, heart, and adrenal glands; and transient, repetitive, </a:t>
            </a:r>
            <a:r>
              <a:rPr lang="en-US" sz="2000" b="1" dirty="0">
                <a:solidFill>
                  <a:srgbClr val="0000CC"/>
                </a:solidFill>
              </a:rPr>
              <a:t>late decelerations </a:t>
            </a:r>
            <a:r>
              <a:rPr lang="en-US" sz="2000" dirty="0"/>
              <a:t>of the FHR.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12954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Decelerations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There are four principal types of decelerations: 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/>
              <a:t>Early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/>
              <a:t>Late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/>
              <a:t>Variable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/>
              <a:t> Prolonged </a:t>
            </a:r>
          </a:p>
          <a:p>
            <a:endParaRPr lang="en-US" sz="2000" i="1" dirty="0"/>
          </a:p>
          <a:p>
            <a:r>
              <a:rPr lang="en-US" sz="2000" i="1" dirty="0"/>
              <a:t>These are named for their timing, relationship to contractions, duration, and shape, but are important distinctions more because they describe the cause of the decelerations.</a:t>
            </a: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5029200" y="2514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Early deceleration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4267200" cy="4480560"/>
          </a:xfrm>
        </p:spPr>
        <p:txBody>
          <a:bodyPr>
            <a:normAutofit/>
          </a:bodyPr>
          <a:lstStyle/>
          <a:p>
            <a:r>
              <a:rPr lang="en-US" sz="2000" b="1" dirty="0"/>
              <a:t>A </a:t>
            </a:r>
            <a:r>
              <a:rPr lang="en-US" sz="2000" b="1" dirty="0">
                <a:solidFill>
                  <a:srgbClr val="0000CC"/>
                </a:solidFill>
              </a:rPr>
              <a:t>gradual decrease </a:t>
            </a:r>
            <a:r>
              <a:rPr lang="en-US" sz="2000" dirty="0"/>
              <a:t>(onset to nadir in 30 seconds or more) and </a:t>
            </a:r>
            <a:r>
              <a:rPr lang="en-US" sz="2000" b="1" dirty="0">
                <a:solidFill>
                  <a:srgbClr val="0000CC"/>
                </a:solidFill>
              </a:rPr>
              <a:t>return to baseline</a:t>
            </a:r>
            <a:r>
              <a:rPr lang="en-US" sz="2000" dirty="0"/>
              <a:t> of the FHR associated with a uterine contraction. </a:t>
            </a:r>
            <a:r>
              <a:rPr lang="en-US" sz="2000" dirty="0">
                <a:solidFill>
                  <a:srgbClr val="C00000"/>
                </a:solidFill>
              </a:rPr>
              <a:t>Resulting </a:t>
            </a:r>
            <a:r>
              <a:rPr lang="en-US" sz="2000" dirty="0"/>
              <a:t>in a </a:t>
            </a:r>
            <a:r>
              <a:rPr lang="en-US" sz="2000" dirty="0">
                <a:solidFill>
                  <a:srgbClr val="C00000"/>
                </a:solidFill>
              </a:rPr>
              <a:t>U-shaped </a:t>
            </a:r>
            <a:r>
              <a:rPr lang="en-US" sz="2000" dirty="0"/>
              <a:t>deceleration .</a:t>
            </a:r>
          </a:p>
          <a:p>
            <a:endParaRPr lang="en-US" sz="2000" dirty="0"/>
          </a:p>
          <a:p>
            <a:r>
              <a:rPr lang="en-US" sz="2000" b="1" dirty="0"/>
              <a:t>Early decelerations are </a:t>
            </a:r>
            <a:r>
              <a:rPr lang="en-US" sz="2000" dirty="0"/>
              <a:t>associated with uterine contractions: the nadir of the deceleration occurs at the same time as the peak of the uterine contraction and, thus, is a “mirror image” of the contraction</a:t>
            </a: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828801"/>
            <a:ext cx="4114800" cy="3639740"/>
          </a:xfrm>
          <a:prstGeom prst="rect">
            <a:avLst/>
          </a:prstGeom>
          <a:noFill/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5867400" y="56388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609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C00000"/>
                </a:solidFill>
                <a:cs typeface="Traditional Arabic" pitchFamily="2" charset="-78"/>
              </a:rPr>
              <a:t>Early deceleration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5145088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  <a:defRPr/>
            </a:pPr>
            <a:endParaRPr lang="en-US" sz="2000" dirty="0"/>
          </a:p>
          <a:p>
            <a:r>
              <a:rPr lang="en-US" sz="2000" dirty="0"/>
              <a:t>  Early decelerations are believed to be </a:t>
            </a:r>
            <a:r>
              <a:rPr lang="en-US" sz="2000" b="1" dirty="0" err="1">
                <a:solidFill>
                  <a:srgbClr val="C00000"/>
                </a:solidFill>
              </a:rPr>
              <a:t>vagally</a:t>
            </a:r>
            <a:r>
              <a:rPr lang="en-US" sz="2000" b="1" dirty="0">
                <a:solidFill>
                  <a:srgbClr val="C00000"/>
                </a:solidFill>
              </a:rPr>
              <a:t>   mediated </a:t>
            </a:r>
            <a:r>
              <a:rPr lang="en-US" sz="2000" dirty="0"/>
              <a:t>and due to fetal </a:t>
            </a:r>
            <a:r>
              <a:rPr lang="en-US" sz="2000" dirty="0">
                <a:solidFill>
                  <a:srgbClr val="C00000"/>
                </a:solidFill>
              </a:rPr>
              <a:t>head compression </a:t>
            </a:r>
            <a:r>
              <a:rPr lang="en-US" sz="2000" dirty="0"/>
              <a:t>from the </a:t>
            </a:r>
            <a:r>
              <a:rPr lang="en-US" sz="2000" b="1" dirty="0"/>
              <a:t>birth canal</a:t>
            </a:r>
            <a:r>
              <a:rPr lang="en-US" sz="2000" dirty="0"/>
              <a:t>, </a:t>
            </a:r>
            <a:r>
              <a:rPr lang="en-US" sz="2000" b="1" dirty="0"/>
              <a:t>digital examination</a:t>
            </a:r>
            <a:r>
              <a:rPr lang="en-US" sz="2000" dirty="0"/>
              <a:t>, or </a:t>
            </a:r>
            <a:r>
              <a:rPr lang="en-US" sz="2000" b="1" dirty="0"/>
              <a:t>forceps </a:t>
            </a:r>
            <a:r>
              <a:rPr lang="en-US" sz="2000" dirty="0"/>
              <a:t>application that causes a reflex response through the </a:t>
            </a:r>
            <a:r>
              <a:rPr lang="en-US" sz="2000" b="1" dirty="0" err="1"/>
              <a:t>vagus</a:t>
            </a:r>
            <a:r>
              <a:rPr lang="en-US" sz="2000" b="1" dirty="0"/>
              <a:t> nerve </a:t>
            </a:r>
            <a:r>
              <a:rPr lang="en-US" sz="2000" dirty="0"/>
              <a:t>with </a:t>
            </a:r>
            <a:r>
              <a:rPr lang="en-US" sz="2000" b="1" dirty="0"/>
              <a:t>acetylcholine release </a:t>
            </a:r>
            <a:r>
              <a:rPr lang="en-US" sz="2000" dirty="0"/>
              <a:t>at the fetal </a:t>
            </a:r>
            <a:r>
              <a:rPr lang="en-US" sz="2000" b="1" dirty="0" err="1"/>
              <a:t>sinoatrial</a:t>
            </a:r>
            <a:r>
              <a:rPr lang="en-US" sz="2000" b="1" dirty="0"/>
              <a:t> node.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Clr>
                <a:schemeClr val="accent3"/>
              </a:buClr>
              <a:defRPr/>
            </a:pPr>
            <a:endParaRPr lang="en-US" sz="2000" dirty="0"/>
          </a:p>
          <a:p>
            <a:pPr>
              <a:buClr>
                <a:schemeClr val="accent3"/>
              </a:buClr>
              <a:defRPr/>
            </a:pPr>
            <a:endParaRPr lang="en-US" sz="2000" dirty="0"/>
          </a:p>
        </p:txBody>
      </p:sp>
    </p:spTree>
  </p:cSld>
  <p:clrMapOvr>
    <a:masterClrMapping/>
  </p:clrMapOvr>
  <p:transition spd="slow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Early deceleration</a:t>
            </a:r>
          </a:p>
        </p:txBody>
      </p:sp>
      <p:graphicFrame>
        <p:nvGraphicFramePr>
          <p:cNvPr id="13314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81000" y="1295400"/>
          <a:ext cx="83820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Image" r:id="rId3" imgW="4596825" imgH="2920635" progId="">
                  <p:embed/>
                </p:oleObj>
              </mc:Choice>
              <mc:Fallback>
                <p:oleObj name="Image" r:id="rId3" imgW="4596825" imgH="292063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8382000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Early deceleration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8229600" cy="4175760"/>
          </a:xfrm>
        </p:spPr>
        <p:txBody>
          <a:bodyPr>
            <a:normAutofit/>
          </a:bodyPr>
          <a:lstStyle/>
          <a:p>
            <a:r>
              <a:rPr lang="en-US" sz="2000" dirty="0"/>
              <a:t>They do </a:t>
            </a:r>
            <a:r>
              <a:rPr lang="en-US" sz="2000" b="1" dirty="0">
                <a:solidFill>
                  <a:srgbClr val="C00000"/>
                </a:solidFill>
              </a:rPr>
              <a:t>not indicate </a:t>
            </a:r>
            <a:r>
              <a:rPr lang="en-US" sz="2000" dirty="0"/>
              <a:t>fetal </a:t>
            </a:r>
            <a:r>
              <a:rPr lang="en-US" sz="2000" b="1" dirty="0">
                <a:solidFill>
                  <a:srgbClr val="C00000"/>
                </a:solidFill>
              </a:rPr>
              <a:t>hypoxia</a:t>
            </a:r>
            <a:r>
              <a:rPr lang="en-US" sz="2000" dirty="0"/>
              <a:t> and are only significant in that they may be </a:t>
            </a:r>
            <a:r>
              <a:rPr lang="en-US" sz="2000" b="1" dirty="0">
                <a:solidFill>
                  <a:srgbClr val="0000CC"/>
                </a:solidFill>
              </a:rPr>
              <a:t>easily confused </a:t>
            </a:r>
            <a:r>
              <a:rPr lang="en-US" sz="2000" b="1" dirty="0">
                <a:solidFill>
                  <a:srgbClr val="C00000"/>
                </a:solidFill>
              </a:rPr>
              <a:t>with</a:t>
            </a:r>
            <a:r>
              <a:rPr lang="en-US" sz="2000" b="1" dirty="0">
                <a:solidFill>
                  <a:srgbClr val="0000CC"/>
                </a:solidFill>
              </a:rPr>
              <a:t> late decelerations </a:t>
            </a:r>
            <a:r>
              <a:rPr lang="en-US" sz="2000" dirty="0"/>
              <a:t>because of their similar shape and depth. </a:t>
            </a:r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  <a:p>
            <a:r>
              <a:rPr lang="en-US" sz="2000" b="1" dirty="0"/>
              <a:t>They are generally </a:t>
            </a:r>
            <a:r>
              <a:rPr lang="en-US" sz="2000" b="1" dirty="0">
                <a:solidFill>
                  <a:srgbClr val="C00000"/>
                </a:solidFill>
              </a:rPr>
              <a:t>not associated </a:t>
            </a:r>
            <a:r>
              <a:rPr lang="en-US" sz="2000" b="1" dirty="0"/>
              <a:t>with</a:t>
            </a:r>
            <a:r>
              <a:rPr lang="en-US" sz="2000" b="1" dirty="0">
                <a:solidFill>
                  <a:srgbClr val="C00000"/>
                </a:solidFill>
              </a:rPr>
              <a:t> fetal acidosis </a:t>
            </a:r>
            <a:r>
              <a:rPr lang="en-US" sz="2000" b="1" dirty="0"/>
              <a:t>or </a:t>
            </a:r>
            <a:r>
              <a:rPr lang="en-US" sz="2000" b="1" dirty="0">
                <a:solidFill>
                  <a:srgbClr val="C00000"/>
                </a:solidFill>
              </a:rPr>
              <a:t>poor neonatal outcome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</a:p>
          <a:p>
            <a:endParaRPr lang="en-US" sz="2000" dirty="0"/>
          </a:p>
        </p:txBody>
      </p:sp>
    </p:spTree>
  </p:cSld>
  <p:clrMapOvr>
    <a:masterClrMapping/>
  </p:clrMapOvr>
  <p:transition spd="slow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Late deceleration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19600" cy="455676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2000" dirty="0">
                <a:ea typeface="Majalla UI"/>
                <a:cs typeface="Majalla UI"/>
              </a:rPr>
              <a:t>A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gradual decrease </a:t>
            </a:r>
            <a:r>
              <a:rPr lang="en-US" sz="2000" dirty="0">
                <a:ea typeface="Majalla UI"/>
                <a:cs typeface="Majalla UI"/>
              </a:rPr>
              <a:t>and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return to baseline</a:t>
            </a:r>
            <a:r>
              <a:rPr lang="en-US" sz="2000" dirty="0">
                <a:ea typeface="Majalla UI"/>
                <a:cs typeface="Majalla UI"/>
              </a:rPr>
              <a:t> of the FHR associated with a </a:t>
            </a:r>
            <a:r>
              <a:rPr lang="en-US" sz="2000" b="1" dirty="0">
                <a:ea typeface="Majalla UI"/>
                <a:cs typeface="Majalla UI"/>
              </a:rPr>
              <a:t>uterine contraction. 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20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2000" dirty="0">
                <a:ea typeface="Majalla UI"/>
                <a:cs typeface="Majalla UI"/>
              </a:rPr>
              <a:t>The deceleration is delayed in timing, with the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nadir of the deceleration </a:t>
            </a:r>
            <a:r>
              <a:rPr lang="en-US" sz="2000" dirty="0">
                <a:ea typeface="Majalla UI"/>
                <a:cs typeface="Majalla UI"/>
              </a:rPr>
              <a:t>occurring </a:t>
            </a:r>
            <a:r>
              <a:rPr lang="en-US" sz="2000" b="1" dirty="0">
                <a:ea typeface="Majalla UI"/>
                <a:cs typeface="Majalla UI"/>
              </a:rPr>
              <a:t>after the peak of the contraction. 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20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2000" dirty="0">
                <a:ea typeface="Majalla UI"/>
                <a:cs typeface="Majalla UI"/>
              </a:rPr>
              <a:t>The onset, nadir, and recovery usually occur after the onset, peak, and termination of a contraction .</a:t>
            </a:r>
          </a:p>
          <a:p>
            <a:pPr>
              <a:buClr>
                <a:srgbClr val="0033CC"/>
              </a:buClr>
              <a:buFont typeface="Wingdings" pitchFamily="2" charset="2"/>
              <a:buChar char="q"/>
            </a:pPr>
            <a:endParaRPr lang="en-US" dirty="0">
              <a:ea typeface="Majalla UI"/>
              <a:cs typeface="Majalla UI"/>
            </a:endParaRPr>
          </a:p>
          <a:p>
            <a:endParaRPr lang="en-US" dirty="0"/>
          </a:p>
        </p:txBody>
      </p:sp>
      <p:pic>
        <p:nvPicPr>
          <p:cNvPr id="2979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81199"/>
            <a:ext cx="3657600" cy="274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343400" y="5181600"/>
            <a:ext cx="762000" cy="914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>
                <a:solidFill>
                  <a:srgbClr val="C00000"/>
                </a:solidFill>
                <a:cs typeface="Traditional Arabic" pitchFamily="2" charset="-78"/>
              </a:rPr>
              <a:t>Late deceleration 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10600" cy="44958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2000" b="1" dirty="0">
                <a:ea typeface="Majalla UI"/>
                <a:cs typeface="Majalla UI"/>
              </a:rPr>
              <a:t>The magnitude of late decelerations is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rarely </a:t>
            </a:r>
            <a:r>
              <a:rPr lang="en-US" sz="2000" b="1" dirty="0">
                <a:ea typeface="Majalla UI"/>
                <a:cs typeface="Majalla UI"/>
              </a:rPr>
              <a:t>more than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30 to 40 </a:t>
            </a:r>
            <a:r>
              <a:rPr lang="en-US" sz="2000" b="1" dirty="0">
                <a:ea typeface="Majalla UI"/>
                <a:cs typeface="Majalla UI"/>
              </a:rPr>
              <a:t>beats/min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 </a:t>
            </a:r>
            <a:r>
              <a:rPr lang="en-US" sz="2000" b="1" dirty="0">
                <a:ea typeface="Majalla UI"/>
                <a:cs typeface="Majalla UI"/>
              </a:rPr>
              <a:t>below baseline and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typically </a:t>
            </a:r>
            <a:r>
              <a:rPr lang="en-US" sz="2000" b="1" dirty="0">
                <a:ea typeface="Majalla UI"/>
                <a:cs typeface="Majalla UI"/>
              </a:rPr>
              <a:t>not more than </a:t>
            </a:r>
            <a:r>
              <a:rPr lang="en-US" sz="2000" b="1" u="sng" dirty="0">
                <a:solidFill>
                  <a:srgbClr val="C00000"/>
                </a:solidFill>
                <a:ea typeface="Majalla UI"/>
                <a:cs typeface="Majalla UI"/>
              </a:rPr>
              <a:t>10 to 20 </a:t>
            </a:r>
            <a:r>
              <a:rPr lang="en-US" sz="2000" b="1" dirty="0">
                <a:ea typeface="Majalla UI"/>
                <a:cs typeface="Majalla UI"/>
              </a:rPr>
              <a:t>beats/min.</a:t>
            </a:r>
          </a:p>
          <a:p>
            <a:pPr eaLnBrk="1" hangingPunct="1">
              <a:buClr>
                <a:srgbClr val="0033CC"/>
              </a:buClr>
              <a:buNone/>
              <a:defRPr/>
            </a:pPr>
            <a:r>
              <a:rPr lang="en-US" sz="2000" b="1" dirty="0">
                <a:ea typeface="Majalla UI"/>
                <a:cs typeface="Majalla UI"/>
              </a:rPr>
              <a:t> 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2000" b="1" dirty="0">
                <a:ea typeface="Majalla UI"/>
                <a:cs typeface="Majalla UI"/>
              </a:rPr>
              <a:t>   Late decelerations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usually</a:t>
            </a:r>
            <a:r>
              <a:rPr lang="en-US" sz="2000" b="1" dirty="0">
                <a:ea typeface="Majalla UI"/>
                <a:cs typeface="Majalla UI"/>
              </a:rPr>
              <a:t> are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not </a:t>
            </a:r>
            <a:r>
              <a:rPr lang="en-US" sz="2000" b="1" dirty="0">
                <a:ea typeface="Majalla UI"/>
                <a:cs typeface="Majalla UI"/>
              </a:rPr>
              <a:t>accompanied by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accelerations </a:t>
            </a:r>
            <a:r>
              <a:rPr lang="en-US" sz="2000" b="1" dirty="0">
                <a:ea typeface="Majalla UI"/>
                <a:cs typeface="Majalla UI"/>
              </a:rPr>
              <a:t>( </a:t>
            </a:r>
            <a:r>
              <a:rPr lang="en-US" sz="2000" b="1" dirty="0">
                <a:solidFill>
                  <a:srgbClr val="0000CC"/>
                </a:solidFill>
              </a:rPr>
              <a:t>U-shaped </a:t>
            </a:r>
            <a:r>
              <a:rPr lang="en-US" sz="2000" b="1" dirty="0"/>
              <a:t>)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2000" b="1" dirty="0">
              <a:solidFill>
                <a:srgbClr val="0000CC"/>
              </a:solidFill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2000" b="1" dirty="0">
                <a:ea typeface="Majalla UI"/>
                <a:cs typeface="Majalla UI"/>
              </a:rPr>
              <a:t>late deceleration was the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first</a:t>
            </a:r>
            <a:r>
              <a:rPr lang="en-US" sz="2000" b="1" dirty="0">
                <a:ea typeface="Majalla UI"/>
                <a:cs typeface="Majalla UI"/>
              </a:rPr>
              <a:t> fetal heart rate consequence of </a:t>
            </a:r>
            <a:r>
              <a:rPr lang="en-US" sz="2000" b="1" dirty="0" err="1">
                <a:solidFill>
                  <a:srgbClr val="C00000"/>
                </a:solidFill>
                <a:ea typeface="Majalla UI"/>
                <a:cs typeface="Majalla UI"/>
              </a:rPr>
              <a:t>uteroplacental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- </a:t>
            </a:r>
            <a:r>
              <a:rPr lang="en-US" sz="2000" b="1" dirty="0">
                <a:ea typeface="Majalla UI"/>
                <a:cs typeface="Majalla UI"/>
              </a:rPr>
              <a:t>induced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hypoxia</a:t>
            </a:r>
            <a:r>
              <a:rPr lang="en-US" sz="2000" b="1" dirty="0">
                <a:ea typeface="Majalla UI"/>
                <a:cs typeface="Majalla UI"/>
              </a:rPr>
              <a:t>.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1800" b="1" dirty="0">
              <a:solidFill>
                <a:srgbClr val="C00000"/>
              </a:solidFill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1600" b="1" dirty="0"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Late deceleration </a:t>
            </a:r>
            <a:endParaRPr lang="en-US" sz="3600" b="1" dirty="0">
              <a:solidFill>
                <a:srgbClr val="C00000"/>
              </a:solidFill>
              <a:cs typeface="Traditional Arabic" pitchFamily="2" charset="-78"/>
            </a:endParaRPr>
          </a:p>
        </p:txBody>
      </p:sp>
      <p:sp>
        <p:nvSpPr>
          <p:cNvPr id="8192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935163"/>
            <a:ext cx="8763000" cy="4389437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</a:pPr>
            <a:r>
              <a:rPr lang="en-US" sz="1800" b="1" dirty="0">
                <a:ea typeface="Majalla UI"/>
                <a:cs typeface="Majalla UI"/>
              </a:rPr>
              <a:t>A large number of clinical circumstances can result in late decelerations. any process that causes :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</a:pPr>
            <a:endParaRPr lang="en-US" sz="18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Maternal hypotension</a:t>
            </a:r>
            <a:r>
              <a:rPr lang="en-US" sz="1600" b="1" dirty="0">
                <a:ea typeface="Majalla UI"/>
                <a:cs typeface="Majalla UI"/>
              </a:rPr>
              <a:t>,(epidural analgesia )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endParaRPr lang="en-US" sz="16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b="1" dirty="0">
                <a:ea typeface="Majalla UI"/>
                <a:cs typeface="Majalla UI"/>
              </a:rPr>
              <a:t>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Excessive uterine activity</a:t>
            </a:r>
            <a:r>
              <a:rPr lang="en-US" sz="1600" b="1" dirty="0">
                <a:ea typeface="Majalla UI"/>
                <a:cs typeface="Majalla UI"/>
              </a:rPr>
              <a:t>(</a:t>
            </a:r>
            <a:r>
              <a:rPr lang="en-US" sz="1600" b="1" dirty="0" err="1">
                <a:ea typeface="Majalla UI"/>
                <a:cs typeface="Majalla UI"/>
              </a:rPr>
              <a:t>oxytocin</a:t>
            </a:r>
            <a:r>
              <a:rPr lang="en-US" sz="1600" b="1" dirty="0">
                <a:ea typeface="Majalla UI"/>
                <a:cs typeface="Majalla UI"/>
              </a:rPr>
              <a:t> stimulation)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endParaRPr lang="en-US" sz="16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 Placental dysfunction </a:t>
            </a:r>
            <a:r>
              <a:rPr lang="en-US" sz="1600" b="1" dirty="0">
                <a:ea typeface="Majalla UI"/>
                <a:cs typeface="Majalla UI"/>
              </a:rPr>
              <a:t>(Maternal diseases such as hypertension, diabetes, and collagen-vascular disorders can cause chronic placental dysfunction)</a:t>
            </a:r>
          </a:p>
          <a:p>
            <a:pPr eaLnBrk="1" hangingPunct="1">
              <a:buClr>
                <a:srgbClr val="0033CC"/>
              </a:buClr>
              <a:buFont typeface="Wingdings 2" pitchFamily="18" charset="2"/>
              <a:buNone/>
            </a:pPr>
            <a:endParaRPr lang="en-US" sz="1800" b="1" dirty="0">
              <a:solidFill>
                <a:srgbClr val="C00000"/>
              </a:solidFill>
              <a:ea typeface="Majalla UI"/>
              <a:cs typeface="Majalla UI"/>
            </a:endParaRPr>
          </a:p>
          <a:p>
            <a:pPr>
              <a:buClr>
                <a:srgbClr val="0033CC"/>
              </a:buClr>
            </a:pP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 Placental abruption </a:t>
            </a:r>
            <a:r>
              <a:rPr lang="en-US" sz="1800" b="1" dirty="0">
                <a:ea typeface="Majalla UI"/>
                <a:cs typeface="Majalla UI"/>
              </a:rPr>
              <a:t>can cause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acute </a:t>
            </a:r>
            <a:r>
              <a:rPr lang="en-US" sz="1800" b="1" dirty="0">
                <a:ea typeface="Majalla UI"/>
                <a:cs typeface="Majalla UI"/>
              </a:rPr>
              <a:t>late decelerations</a:t>
            </a:r>
          </a:p>
          <a:p>
            <a:pPr algn="ctr" eaLnBrk="1" hangingPunct="1">
              <a:buClr>
                <a:srgbClr val="0033CC"/>
              </a:buClr>
              <a:buFont typeface="Wingdings" pitchFamily="2" charset="2"/>
              <a:buChar char="q"/>
            </a:pPr>
            <a:endParaRPr lang="en-US" sz="2000" b="1" dirty="0">
              <a:solidFill>
                <a:srgbClr val="0033CC"/>
              </a:solidFill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Late deceleration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/>
          <a:lstStyle/>
          <a:p>
            <a:r>
              <a:rPr lang="en-US" sz="2000" dirty="0"/>
              <a:t>Late decelerations are considered significantly</a:t>
            </a:r>
            <a:r>
              <a:rPr lang="en-US" sz="2000" b="1" dirty="0"/>
              <a:t> </a:t>
            </a:r>
            <a:r>
              <a:rPr lang="en-US" sz="2000" b="1" dirty="0" err="1"/>
              <a:t>nonreassuring,especially</a:t>
            </a:r>
            <a:r>
              <a:rPr lang="en-US" sz="2000" b="1" dirty="0"/>
              <a:t> </a:t>
            </a:r>
            <a:r>
              <a:rPr lang="en-US" sz="2000" dirty="0"/>
              <a:t>when </a:t>
            </a:r>
            <a:r>
              <a:rPr lang="en-US" sz="2000" b="1" dirty="0">
                <a:solidFill>
                  <a:srgbClr val="C00000"/>
                </a:solidFill>
              </a:rPr>
              <a:t>repetitive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and associated with </a:t>
            </a:r>
            <a:r>
              <a:rPr lang="en-US" sz="2000" b="1" dirty="0">
                <a:solidFill>
                  <a:srgbClr val="C00000"/>
                </a:solidFill>
              </a:rPr>
              <a:t>decreased variability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Repetitive </a:t>
            </a:r>
            <a:r>
              <a:rPr lang="en-US" sz="2000" b="1" dirty="0"/>
              <a:t>late decelerations </a:t>
            </a:r>
            <a:r>
              <a:rPr lang="en-US" sz="2000" dirty="0"/>
              <a:t>are defined as occurring after </a:t>
            </a:r>
            <a:r>
              <a:rPr lang="en-US" sz="2000" b="1" dirty="0">
                <a:solidFill>
                  <a:srgbClr val="C00000"/>
                </a:solidFill>
              </a:rPr>
              <a:t>50%</a:t>
            </a:r>
            <a:r>
              <a:rPr lang="en-US" sz="2000" dirty="0"/>
              <a:t> or more of contractions in </a:t>
            </a:r>
            <a:r>
              <a:rPr lang="en-US" sz="2000" b="1" dirty="0">
                <a:solidFill>
                  <a:srgbClr val="C00000"/>
                </a:solidFill>
              </a:rPr>
              <a:t>a 20-minute </a:t>
            </a:r>
            <a:r>
              <a:rPr lang="en-US" sz="2000" dirty="0"/>
              <a:t>period</a:t>
            </a:r>
            <a:r>
              <a:rPr lang="en-US" dirty="0"/>
              <a:t> 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1295400" y="45720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>
                <a:cs typeface="Tahoma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cs typeface="Tahoma" pitchFamily="34" charset="0"/>
              </a:rPr>
              <a:t>Late deceleration</a:t>
            </a:r>
          </a:p>
        </p:txBody>
      </p:sp>
      <p:graphicFrame>
        <p:nvGraphicFramePr>
          <p:cNvPr id="15362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09600" y="1447800"/>
          <a:ext cx="79248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Image" r:id="rId3" imgW="4774603" imgH="4673016" progId="">
                  <p:embed/>
                </p:oleObj>
              </mc:Choice>
              <mc:Fallback>
                <p:oleObj name="Image" r:id="rId3" imgW="4774603" imgH="467301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47800"/>
                        <a:ext cx="7924800" cy="464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Pathophysiology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82000" cy="4328160"/>
          </a:xfrm>
        </p:spPr>
        <p:txBody>
          <a:bodyPr/>
          <a:lstStyle/>
          <a:p>
            <a:r>
              <a:rPr lang="en-US" sz="2000" b="1" dirty="0">
                <a:solidFill>
                  <a:srgbClr val="C00000"/>
                </a:solidFill>
              </a:rPr>
              <a:t>If hypoxia continues</a:t>
            </a:r>
            <a:r>
              <a:rPr lang="en-US" sz="2000" dirty="0"/>
              <a:t>, the fetus will eventually switch over to </a:t>
            </a:r>
            <a:r>
              <a:rPr lang="en-US" sz="2000" b="1" dirty="0">
                <a:solidFill>
                  <a:srgbClr val="0000CC"/>
                </a:solidFill>
              </a:rPr>
              <a:t>anaerobic </a:t>
            </a:r>
            <a:r>
              <a:rPr lang="en-US" sz="2000" b="1" dirty="0" err="1">
                <a:solidFill>
                  <a:srgbClr val="0000CC"/>
                </a:solidFill>
              </a:rPr>
              <a:t>glycolysis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dirty="0"/>
              <a:t>and develop </a:t>
            </a:r>
            <a:r>
              <a:rPr lang="en-US" sz="2000" b="1" dirty="0">
                <a:solidFill>
                  <a:srgbClr val="C00000"/>
                </a:solidFill>
              </a:rPr>
              <a:t>metabolic acidosis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Lactic acid accumulates, </a:t>
            </a:r>
            <a:r>
              <a:rPr lang="en-US" sz="2000" dirty="0"/>
              <a:t>and progressive damage to vital organs occurs, especially the </a:t>
            </a:r>
            <a:r>
              <a:rPr lang="en-US" sz="2000" b="1" dirty="0"/>
              <a:t>fetal brain and myocardium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 If intervention is not timely, </a:t>
            </a:r>
            <a:r>
              <a:rPr lang="en-US" sz="2000" dirty="0"/>
              <a:t>serious and possibly </a:t>
            </a:r>
            <a:r>
              <a:rPr lang="en-US" sz="2000" b="1" dirty="0">
                <a:solidFill>
                  <a:srgbClr val="C00000"/>
                </a:solidFill>
              </a:rPr>
              <a:t>permanent damage </a:t>
            </a:r>
            <a:r>
              <a:rPr lang="en-US" sz="2000" dirty="0"/>
              <a:t>and sometimes </a:t>
            </a:r>
            <a:r>
              <a:rPr lang="en-US" sz="2000" b="1" dirty="0">
                <a:solidFill>
                  <a:srgbClr val="C00000"/>
                </a:solidFill>
              </a:rPr>
              <a:t>death</a:t>
            </a:r>
            <a:r>
              <a:rPr lang="en-US" sz="2000" dirty="0"/>
              <a:t> can result.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8382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90600"/>
            <a:ext cx="8713788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6" name="Object 3"/>
          <p:cNvGraphicFramePr>
            <a:graphicFrameLocks noChangeAspect="1"/>
          </p:cNvGraphicFramePr>
          <p:nvPr/>
        </p:nvGraphicFramePr>
        <p:xfrm>
          <a:off x="304800" y="304800"/>
          <a:ext cx="85344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7" name="Image" r:id="rId3" imgW="4482540" imgH="6273016" progId="">
                  <p:embed/>
                </p:oleObj>
              </mc:Choice>
              <mc:Fallback>
                <p:oleObj name="Image" r:id="rId3" imgW="4482540" imgH="627301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8534400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Variable decelerations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19600" cy="4556760"/>
          </a:xfrm>
        </p:spPr>
        <p:txBody>
          <a:bodyPr>
            <a:noAutofit/>
          </a:bodyPr>
          <a:lstStyle/>
          <a:p>
            <a:r>
              <a:rPr lang="en-US" sz="1800" dirty="0"/>
              <a:t>The </a:t>
            </a:r>
            <a:r>
              <a:rPr lang="en-US" sz="1800" b="1" dirty="0">
                <a:solidFill>
                  <a:srgbClr val="C00000"/>
                </a:solidFill>
              </a:rPr>
              <a:t>most common type </a:t>
            </a:r>
            <a:r>
              <a:rPr lang="en-US" sz="1800" dirty="0"/>
              <a:t>of decelerations seen </a:t>
            </a:r>
            <a:r>
              <a:rPr lang="en-US" sz="1800" b="1" dirty="0">
                <a:solidFill>
                  <a:srgbClr val="C00000"/>
                </a:solidFill>
              </a:rPr>
              <a:t>in the laboring </a:t>
            </a:r>
            <a:r>
              <a:rPr lang="en-US" sz="1800" dirty="0"/>
              <a:t>patient are variable decelerations. </a:t>
            </a:r>
          </a:p>
          <a:p>
            <a:endParaRPr lang="en-US" sz="1800" dirty="0"/>
          </a:p>
          <a:p>
            <a:r>
              <a:rPr lang="en-US" sz="1800" dirty="0"/>
              <a:t>Variable decelerations are, in general, </a:t>
            </a:r>
            <a:r>
              <a:rPr lang="en-US" sz="1800" b="1" dirty="0">
                <a:solidFill>
                  <a:srgbClr val="C00000"/>
                </a:solidFill>
              </a:rPr>
              <a:t>synonymous </a:t>
            </a:r>
            <a:r>
              <a:rPr lang="en-US" sz="1800" dirty="0"/>
              <a:t>with </a:t>
            </a:r>
            <a:r>
              <a:rPr lang="en-US" sz="1800" b="1" dirty="0">
                <a:solidFill>
                  <a:srgbClr val="C00000"/>
                </a:solidFill>
              </a:rPr>
              <a:t>umbilical cord compression</a:t>
            </a:r>
            <a:r>
              <a:rPr lang="en-US" sz="1800" dirty="0"/>
              <a:t>, and </a:t>
            </a:r>
            <a:r>
              <a:rPr lang="en-US" sz="1800" b="1" dirty="0"/>
              <a:t>anything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that results in the </a:t>
            </a:r>
            <a:r>
              <a:rPr lang="en-US" sz="1800" b="1" dirty="0">
                <a:solidFill>
                  <a:srgbClr val="C00000"/>
                </a:solidFill>
              </a:rPr>
              <a:t>interruption of blood flow </a:t>
            </a:r>
            <a:r>
              <a:rPr lang="en-US" sz="1800" dirty="0"/>
              <a:t>within the umbilical cord will result in a variable deceleration.</a:t>
            </a:r>
          </a:p>
          <a:p>
            <a:endParaRPr lang="en-US" sz="1800" dirty="0"/>
          </a:p>
          <a:p>
            <a:r>
              <a:rPr lang="en-US" sz="1800" dirty="0"/>
              <a:t>These types of decelerations may occur with (</a:t>
            </a:r>
            <a:r>
              <a:rPr lang="en-US" sz="1800" b="1" dirty="0">
                <a:solidFill>
                  <a:srgbClr val="C00000"/>
                </a:solidFill>
              </a:rPr>
              <a:t>periodic</a:t>
            </a:r>
            <a:r>
              <a:rPr lang="en-US" sz="1800" dirty="0"/>
              <a:t>) or without (</a:t>
            </a:r>
            <a:r>
              <a:rPr lang="en-US" sz="1800" b="1" dirty="0">
                <a:solidFill>
                  <a:srgbClr val="C00000"/>
                </a:solidFill>
              </a:rPr>
              <a:t>episodic</a:t>
            </a:r>
            <a:r>
              <a:rPr lang="en-US" sz="1800" dirty="0"/>
              <a:t>) uterine contractions.</a:t>
            </a:r>
          </a:p>
        </p:txBody>
      </p:sp>
      <p:graphicFrame>
        <p:nvGraphicFramePr>
          <p:cNvPr id="299010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105400" y="2414476"/>
          <a:ext cx="3886200" cy="2540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1" name="Image" r:id="rId4" imgW="4546032" imgH="2857143" progId="">
                  <p:embed/>
                </p:oleObj>
              </mc:Choice>
              <mc:Fallback>
                <p:oleObj name="Image" r:id="rId4" imgW="4546032" imgH="285714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414476"/>
                        <a:ext cx="3886200" cy="25402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6" cstate="print"/>
          <a:stretch>
            <a:fillRect/>
          </a:stretch>
        </p:blipFill>
        <p:spPr>
          <a:xfrm>
            <a:off x="6248400" y="51054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>
                <a:solidFill>
                  <a:schemeClr val="tx1"/>
                </a:solidFill>
                <a:cs typeface="Traditional Arabic" pitchFamily="2" charset="-78"/>
              </a:rPr>
              <a:t>Variable deceleration 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001000" cy="4876800"/>
          </a:xfrm>
        </p:spPr>
        <p:txBody>
          <a:bodyPr>
            <a:noAutofit/>
          </a:bodyPr>
          <a:lstStyle/>
          <a:p>
            <a:pPr>
              <a:buClr>
                <a:srgbClr val="0033CC"/>
              </a:buClr>
            </a:pPr>
            <a:r>
              <a:rPr lang="en-US" sz="1600" b="1" dirty="0">
                <a:ea typeface="Majalla UI"/>
                <a:cs typeface="Majalla UI"/>
              </a:rPr>
              <a:t>The decrease is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15 </a:t>
            </a:r>
            <a:r>
              <a:rPr lang="en-US" sz="1600" b="1" dirty="0" err="1">
                <a:solidFill>
                  <a:srgbClr val="C00000"/>
                </a:solidFill>
                <a:ea typeface="Majalla UI"/>
                <a:cs typeface="Majalla UI"/>
              </a:rPr>
              <a:t>bpm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, </a:t>
            </a:r>
            <a:r>
              <a:rPr lang="en-US" sz="1600" b="1" dirty="0">
                <a:ea typeface="Majalla UI"/>
                <a:cs typeface="Majalla UI"/>
              </a:rPr>
              <a:t>lasting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15 </a:t>
            </a:r>
            <a:r>
              <a:rPr lang="en-US" sz="1600" b="1" dirty="0" err="1">
                <a:solidFill>
                  <a:srgbClr val="C00000"/>
                </a:solidFill>
                <a:ea typeface="Majalla UI"/>
                <a:cs typeface="Majalla UI"/>
              </a:rPr>
              <a:t>secs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 </a:t>
            </a:r>
            <a:r>
              <a:rPr lang="en-US" sz="1600" b="1" dirty="0">
                <a:ea typeface="Majalla UI"/>
                <a:cs typeface="Majalla UI"/>
              </a:rPr>
              <a:t>and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&lt;2 minutes </a:t>
            </a:r>
            <a:r>
              <a:rPr lang="en-US" sz="1600" b="1" dirty="0">
                <a:ea typeface="Majalla UI"/>
                <a:cs typeface="Majalla UI"/>
              </a:rPr>
              <a:t>from onset to return to baseline. </a:t>
            </a:r>
          </a:p>
          <a:p>
            <a:pPr eaLnBrk="1" hangingPunct="1">
              <a:buClr>
                <a:srgbClr val="0033CC"/>
              </a:buClr>
            </a:pPr>
            <a:endParaRPr lang="en-US" sz="1600" b="1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</a:pPr>
            <a:r>
              <a:rPr lang="en-US" sz="1600" b="1" dirty="0">
                <a:ea typeface="Majalla UI"/>
                <a:cs typeface="Majalla UI"/>
              </a:rPr>
              <a:t>Repetitive   or  intermittent</a:t>
            </a:r>
          </a:p>
          <a:p>
            <a:pPr eaLnBrk="1" hangingPunct="1">
              <a:buClr>
                <a:srgbClr val="0033CC"/>
              </a:buClr>
              <a:buNone/>
            </a:pPr>
            <a:endParaRPr lang="en-US" sz="16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</a:pPr>
            <a:r>
              <a:rPr lang="en-US" sz="1600" b="1" dirty="0">
                <a:ea typeface="Majalla UI"/>
                <a:cs typeface="Majalla UI"/>
              </a:rPr>
              <a:t>Often mimic letters of the alphabet   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U V W M 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None/>
            </a:pPr>
            <a:endParaRPr lang="en-US" sz="1600" b="1" dirty="0">
              <a:solidFill>
                <a:srgbClr val="C00000"/>
              </a:solidFill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</a:pP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Rapid </a:t>
            </a:r>
            <a:r>
              <a:rPr lang="en-US" sz="1600" b="1" dirty="0">
                <a:ea typeface="Majalla UI"/>
                <a:cs typeface="Majalla UI"/>
              </a:rPr>
              <a:t>sudden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 fall </a:t>
            </a:r>
            <a:r>
              <a:rPr lang="en-US" sz="1600" b="1" dirty="0">
                <a:ea typeface="Majalla UI"/>
                <a:cs typeface="Majalla UI"/>
              </a:rPr>
              <a:t>in FHR</a:t>
            </a:r>
          </a:p>
          <a:p>
            <a:pPr eaLnBrk="1" hangingPunct="1">
              <a:buClr>
                <a:srgbClr val="0033CC"/>
              </a:buClr>
            </a:pPr>
            <a:endParaRPr lang="en-US" sz="1600" b="1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</a:pPr>
            <a:r>
              <a:rPr lang="en-US" sz="1600" b="1" dirty="0">
                <a:ea typeface="Majalla UI"/>
                <a:cs typeface="Majalla UI"/>
              </a:rPr>
              <a:t>Often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rapid recovery</a:t>
            </a:r>
            <a:r>
              <a:rPr lang="en-US" sz="1600" dirty="0"/>
              <a:t> </a:t>
            </a:r>
          </a:p>
          <a:p>
            <a:pPr>
              <a:buClr>
                <a:srgbClr val="0033CC"/>
              </a:buClr>
            </a:pPr>
            <a:endParaRPr lang="en-US" sz="1600" dirty="0"/>
          </a:p>
          <a:p>
            <a:pPr>
              <a:buClr>
                <a:srgbClr val="0033CC"/>
              </a:buClr>
            </a:pPr>
            <a:r>
              <a:rPr lang="en-US" sz="1600" b="1" dirty="0"/>
              <a:t>The </a:t>
            </a:r>
            <a:r>
              <a:rPr lang="en-US" sz="1600" b="1" dirty="0">
                <a:solidFill>
                  <a:srgbClr val="C00000"/>
                </a:solidFill>
              </a:rPr>
              <a:t>depth</a:t>
            </a:r>
            <a:r>
              <a:rPr lang="en-US" sz="1600" b="1" dirty="0"/>
              <a:t> and </a:t>
            </a:r>
            <a:r>
              <a:rPr lang="en-US" sz="1600" b="1" dirty="0">
                <a:solidFill>
                  <a:srgbClr val="C00000"/>
                </a:solidFill>
              </a:rPr>
              <a:t>duration</a:t>
            </a:r>
            <a:r>
              <a:rPr lang="en-US" sz="1600" b="1" dirty="0"/>
              <a:t> are proportional to the </a:t>
            </a:r>
            <a:r>
              <a:rPr lang="en-US" sz="1600" b="1" dirty="0">
                <a:solidFill>
                  <a:srgbClr val="C00000"/>
                </a:solidFill>
              </a:rPr>
              <a:t>severity</a:t>
            </a:r>
            <a:r>
              <a:rPr lang="en-US" sz="1600" b="1" dirty="0"/>
              <a:t> and </a:t>
            </a:r>
            <a:r>
              <a:rPr lang="en-US" sz="1600" b="1" dirty="0">
                <a:solidFill>
                  <a:srgbClr val="C00000"/>
                </a:solidFill>
              </a:rPr>
              <a:t>duration</a:t>
            </a:r>
            <a:r>
              <a:rPr lang="en-US" sz="1600" b="1" dirty="0"/>
              <a:t> of </a:t>
            </a:r>
            <a:r>
              <a:rPr lang="en-US" sz="1600" b="1" dirty="0">
                <a:solidFill>
                  <a:srgbClr val="C00000"/>
                </a:solidFill>
              </a:rPr>
              <a:t>interruption </a:t>
            </a:r>
            <a:r>
              <a:rPr lang="en-US" sz="1600" b="1" dirty="0"/>
              <a:t>of </a:t>
            </a:r>
            <a:r>
              <a:rPr lang="en-US" sz="1600" b="1" dirty="0">
                <a:solidFill>
                  <a:srgbClr val="C00000"/>
                </a:solidFill>
              </a:rPr>
              <a:t>cord blood flow. </a:t>
            </a:r>
          </a:p>
          <a:p>
            <a:pPr>
              <a:buClr>
                <a:srgbClr val="0033CC"/>
              </a:buClr>
            </a:pPr>
            <a:endParaRPr lang="en-US" sz="16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</a:pPr>
            <a:r>
              <a:rPr lang="en-US" sz="1600" b="1" dirty="0">
                <a:ea typeface="Majalla UI"/>
                <a:cs typeface="Majalla UI"/>
              </a:rPr>
              <a:t>Often seen when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</a:rPr>
              <a:t>liquor volume is </a:t>
            </a:r>
            <a:r>
              <a:rPr lang="en-US" sz="1600" b="1" dirty="0">
                <a:solidFill>
                  <a:srgbClr val="C00000"/>
                </a:solidFill>
                <a:ea typeface="Majalla UI"/>
                <a:cs typeface="Majalla UI"/>
                <a:sym typeface="Symbol" pitchFamily="18" charset="2"/>
              </a:rPr>
              <a:t></a:t>
            </a:r>
          </a:p>
          <a:p>
            <a:pPr eaLnBrk="1" hangingPunct="1"/>
            <a:endParaRPr lang="en-US" sz="1600" b="1" dirty="0"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raditional Arabic" pitchFamily="2" charset="-78"/>
              </a:rPr>
              <a:t>Causes of variable deceleration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7848600" cy="472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b="1" dirty="0" err="1">
                <a:ea typeface="Majalla UI"/>
                <a:cs typeface="Majalla UI"/>
              </a:rPr>
              <a:t>Prolapse</a:t>
            </a:r>
            <a:r>
              <a:rPr lang="en-US" sz="2000" b="1" dirty="0">
                <a:ea typeface="Majalla UI"/>
                <a:cs typeface="Majalla UI"/>
              </a:rPr>
              <a:t> of the umbilical cord </a:t>
            </a:r>
          </a:p>
          <a:p>
            <a:pPr eaLnBrk="1" hangingPunct="1">
              <a:defRPr/>
            </a:pPr>
            <a:r>
              <a:rPr lang="en-US" sz="2000" b="1" dirty="0" err="1">
                <a:ea typeface="Majalla UI"/>
                <a:cs typeface="Majalla UI"/>
              </a:rPr>
              <a:t>Nuchal</a:t>
            </a:r>
            <a:r>
              <a:rPr lang="en-US" sz="2000" b="1" dirty="0">
                <a:ea typeface="Majalla UI"/>
                <a:cs typeface="Majalla UI"/>
              </a:rPr>
              <a:t> cord</a:t>
            </a:r>
          </a:p>
          <a:p>
            <a:pPr eaLnBrk="1" hangingPunct="1">
              <a:defRPr/>
            </a:pPr>
            <a:r>
              <a:rPr lang="en-US" sz="2000" b="1" dirty="0">
                <a:ea typeface="Majalla UI"/>
                <a:cs typeface="Majalla UI"/>
              </a:rPr>
              <a:t>True knot in the cord</a:t>
            </a:r>
          </a:p>
          <a:p>
            <a:pPr eaLnBrk="1" hangingPunct="1">
              <a:defRPr/>
            </a:pPr>
            <a:r>
              <a:rPr lang="en-US" sz="2000" b="1" dirty="0">
                <a:ea typeface="Majalla UI"/>
                <a:cs typeface="Majalla UI"/>
              </a:rPr>
              <a:t>Uterine rupture</a:t>
            </a:r>
          </a:p>
          <a:p>
            <a:pPr eaLnBrk="1" hangingPunct="1">
              <a:defRPr/>
            </a:pPr>
            <a:r>
              <a:rPr lang="en-US" sz="2000" b="1" dirty="0">
                <a:ea typeface="Majalla UI"/>
                <a:cs typeface="Majalla UI"/>
              </a:rPr>
              <a:t>Placental abruption</a:t>
            </a:r>
          </a:p>
          <a:p>
            <a:pPr eaLnBrk="1" hangingPunct="1">
              <a:defRPr/>
            </a:pPr>
            <a:r>
              <a:rPr lang="en-US" sz="2000" b="1" dirty="0">
                <a:ea typeface="Majalla UI"/>
                <a:cs typeface="Majalla UI"/>
              </a:rPr>
              <a:t>Uterine </a:t>
            </a:r>
            <a:r>
              <a:rPr lang="en-US" sz="2000" b="1" dirty="0" err="1">
                <a:ea typeface="Majalla UI"/>
                <a:cs typeface="Majalla UI"/>
              </a:rPr>
              <a:t>hypertonus</a:t>
            </a:r>
            <a:r>
              <a:rPr lang="en-US" sz="2000" b="1" dirty="0">
                <a:ea typeface="Majalla UI"/>
                <a:cs typeface="Majalla UI"/>
              </a:rPr>
              <a:t>, and </a:t>
            </a:r>
            <a:r>
              <a:rPr lang="en-US" sz="2000" b="1" dirty="0" err="1">
                <a:ea typeface="Majalla UI"/>
                <a:cs typeface="Majalla UI"/>
              </a:rPr>
              <a:t>tachysystole</a:t>
            </a:r>
            <a:endParaRPr lang="en-US" sz="2000" b="1" dirty="0">
              <a:ea typeface="Majalla UI"/>
              <a:cs typeface="Majalla UI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en-US" sz="2400" b="1" dirty="0"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>
                <a:solidFill>
                  <a:srgbClr val="C00000"/>
                </a:solidFill>
                <a:cs typeface="Traditional Arabic" pitchFamily="2" charset="-78"/>
              </a:rPr>
              <a:t>Variable decelerations are classified as: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057400"/>
            <a:ext cx="7848600" cy="4611688"/>
          </a:xfrm>
        </p:spPr>
        <p:txBody>
          <a:bodyPr/>
          <a:lstStyle/>
          <a:p>
            <a:pPr eaLnBrk="1" hangingPunct="1"/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Mild</a:t>
            </a:r>
            <a:r>
              <a:rPr lang="en-US" sz="1800" dirty="0">
                <a:ea typeface="Majalla UI"/>
                <a:cs typeface="Majalla UI"/>
              </a:rPr>
              <a:t> : duration less than 30 seconds, depth of deceleration less than 70 beats per minute</a:t>
            </a:r>
          </a:p>
          <a:p>
            <a:pPr eaLnBrk="1" hangingPunct="1">
              <a:buFont typeface="Wingdings 2" pitchFamily="18" charset="2"/>
              <a:buNone/>
            </a:pPr>
            <a:endParaRPr lang="en-US" sz="1800" dirty="0">
              <a:ea typeface="Majalla UI"/>
              <a:cs typeface="Majalla UI"/>
            </a:endParaRPr>
          </a:p>
          <a:p>
            <a:pPr eaLnBrk="1" hangingPunct="1"/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Moderate</a:t>
            </a:r>
            <a:r>
              <a:rPr lang="en-US" sz="1800" dirty="0">
                <a:ea typeface="Majalla UI"/>
                <a:cs typeface="Majalla UI"/>
              </a:rPr>
              <a:t> : duration 30 to 60 seconds, depth less than 70 beats per minute</a:t>
            </a:r>
          </a:p>
          <a:p>
            <a:pPr eaLnBrk="1" hangingPunct="1">
              <a:buFont typeface="Wingdings 2" pitchFamily="18" charset="2"/>
              <a:buNone/>
            </a:pPr>
            <a:endParaRPr lang="en-US" sz="1800" dirty="0">
              <a:ea typeface="Majalla UI"/>
              <a:cs typeface="Majalla UI"/>
            </a:endParaRPr>
          </a:p>
          <a:p>
            <a:pPr eaLnBrk="1" hangingPunct="1"/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Severe</a:t>
            </a:r>
            <a:r>
              <a:rPr lang="en-US" sz="1800" dirty="0">
                <a:ea typeface="Majalla UI"/>
                <a:cs typeface="Majalla UI"/>
              </a:rPr>
              <a:t> : duration greater than 60 seconds, depth less than 70 beats per minute.</a:t>
            </a:r>
          </a:p>
          <a:p>
            <a:pPr eaLnBrk="1" hangingPunct="1"/>
            <a:endParaRPr lang="en-US" dirty="0"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~AUT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229600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981200" y="533400"/>
            <a:ext cx="5246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>
                <a:latin typeface="Times New Roman" pitchFamily="18" charset="0"/>
              </a:rPr>
              <a:t>Fig 5	Variable Decelerations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Variable decelerations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56760"/>
          </a:xfrm>
        </p:spPr>
        <p:txBody>
          <a:bodyPr>
            <a:normAutofit/>
          </a:bodyPr>
          <a:lstStyle/>
          <a:p>
            <a:r>
              <a:rPr lang="en-US" sz="2000" dirty="0"/>
              <a:t>They are </a:t>
            </a:r>
            <a:r>
              <a:rPr lang="en-US" sz="2000" b="1" dirty="0">
                <a:solidFill>
                  <a:srgbClr val="C00000"/>
                </a:solidFill>
              </a:rPr>
              <a:t>often correctable </a:t>
            </a:r>
            <a:r>
              <a:rPr lang="en-US" sz="2000" dirty="0"/>
              <a:t>by </a:t>
            </a:r>
            <a:r>
              <a:rPr lang="en-US" sz="2000" b="1" dirty="0">
                <a:solidFill>
                  <a:srgbClr val="C00000"/>
                </a:solidFill>
              </a:rPr>
              <a:t>changes in the maternal position </a:t>
            </a:r>
            <a:r>
              <a:rPr lang="en-US" sz="2000" dirty="0"/>
              <a:t>to relieve pressure on the umbilical cord. </a:t>
            </a:r>
          </a:p>
          <a:p>
            <a:endParaRPr lang="en-US" sz="2000" dirty="0"/>
          </a:p>
          <a:p>
            <a:r>
              <a:rPr lang="en-US" sz="2000" dirty="0"/>
              <a:t>Infusion of fluid into the amniotic cavity (</a:t>
            </a:r>
            <a:r>
              <a:rPr lang="en-US" sz="2000" b="1" dirty="0" err="1">
                <a:solidFill>
                  <a:srgbClr val="C00000"/>
                </a:solidFill>
              </a:rPr>
              <a:t>amnioinfusion</a:t>
            </a:r>
            <a:r>
              <a:rPr lang="en-US" sz="2000" b="1" dirty="0"/>
              <a:t>) to relieve umbilical cord </a:t>
            </a:r>
            <a:r>
              <a:rPr lang="en-US" sz="2000" dirty="0"/>
              <a:t>compression in cases of </a:t>
            </a:r>
            <a:r>
              <a:rPr lang="en-US" sz="2000" dirty="0" err="1"/>
              <a:t>oligohydramnios</a:t>
            </a:r>
            <a:r>
              <a:rPr lang="en-US" sz="2000" dirty="0"/>
              <a:t> or when ROM has occurred has been shown to be effective in decreasing the rate of decelerations and cesarean delivery.</a:t>
            </a:r>
          </a:p>
        </p:txBody>
      </p:sp>
    </p:spTree>
  </p:cSld>
  <p:clrMapOvr>
    <a:masterClrMapping/>
  </p:clrMapOvr>
  <p:transition spd="slow"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0" name="Object 3"/>
          <p:cNvGraphicFramePr>
            <a:graphicFrameLocks noChangeAspect="1"/>
          </p:cNvGraphicFramePr>
          <p:nvPr/>
        </p:nvGraphicFramePr>
        <p:xfrm>
          <a:off x="228600" y="533400"/>
          <a:ext cx="86868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1" name="Image" r:id="rId3" imgW="4850794" imgH="5587302" progId="">
                  <p:embed/>
                </p:oleObj>
              </mc:Choice>
              <mc:Fallback>
                <p:oleObj name="Image" r:id="rId3" imgW="4850794" imgH="558730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33400"/>
                        <a:ext cx="8686800" cy="579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Prolonged deceleration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4343400" cy="440436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q"/>
              <a:defRPr/>
            </a:pPr>
            <a:r>
              <a:rPr lang="en-US" sz="2000" dirty="0">
                <a:ea typeface="Majalla UI"/>
                <a:cs typeface="Majalla UI"/>
              </a:rPr>
              <a:t>A decrease in FHR below the baseline of </a:t>
            </a:r>
            <a:r>
              <a:rPr lang="en-US" sz="2000" b="1" dirty="0">
                <a:ea typeface="Majalla UI"/>
                <a:cs typeface="Majalla UI"/>
              </a:rPr>
              <a:t>15 </a:t>
            </a:r>
            <a:r>
              <a:rPr lang="en-US" sz="2000" b="1" dirty="0" err="1">
                <a:ea typeface="Majalla UI"/>
                <a:cs typeface="Majalla UI"/>
              </a:rPr>
              <a:t>bpm</a:t>
            </a:r>
            <a:r>
              <a:rPr lang="en-US" sz="2000" b="1" dirty="0">
                <a:ea typeface="Majalla UI"/>
                <a:cs typeface="Majalla UI"/>
              </a:rPr>
              <a:t> or more</a:t>
            </a:r>
            <a:r>
              <a:rPr lang="en-US" sz="2000" dirty="0">
                <a:ea typeface="Majalla UI"/>
                <a:cs typeface="Majalla UI"/>
              </a:rPr>
              <a:t>, </a:t>
            </a:r>
            <a:r>
              <a:rPr lang="en-US" sz="2000" dirty="0">
                <a:solidFill>
                  <a:srgbClr val="C00000"/>
                </a:solidFill>
                <a:ea typeface="Majalla UI"/>
                <a:cs typeface="Majalla UI"/>
              </a:rPr>
              <a:t>lasting at least 2 minutes </a:t>
            </a:r>
            <a:r>
              <a:rPr lang="en-US" sz="2000" dirty="0">
                <a:ea typeface="Majalla UI"/>
                <a:cs typeface="Majalla UI"/>
              </a:rPr>
              <a:t>but</a:t>
            </a:r>
            <a:r>
              <a:rPr lang="en-US" sz="2000" dirty="0">
                <a:solidFill>
                  <a:srgbClr val="C00000"/>
                </a:solidFill>
                <a:ea typeface="Majalla UI"/>
                <a:cs typeface="Majalla UI"/>
              </a:rPr>
              <a:t> &lt;10 minutes </a:t>
            </a:r>
            <a:r>
              <a:rPr lang="en-US" sz="2000" dirty="0">
                <a:ea typeface="Majalla UI"/>
                <a:cs typeface="Majalla UI"/>
              </a:rPr>
              <a:t>from onset to return to baseline. </a:t>
            </a:r>
          </a:p>
          <a:p>
            <a:pPr>
              <a:buClr>
                <a:srgbClr val="0033CC"/>
              </a:buClr>
              <a:buFont typeface="Wingdings" pitchFamily="2" charset="2"/>
              <a:buChar char="q"/>
              <a:defRPr/>
            </a:pPr>
            <a:endParaRPr lang="en-US" sz="20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q"/>
              <a:defRPr/>
            </a:pPr>
            <a:r>
              <a:rPr lang="en-US" sz="2000" dirty="0">
                <a:ea typeface="Majalla UI"/>
                <a:cs typeface="Majalla UI"/>
              </a:rPr>
              <a:t>Usually associated with an acute insult - VE - </a:t>
            </a:r>
            <a:r>
              <a:rPr lang="en-US" sz="2000" dirty="0">
                <a:ea typeface="Majalla UI"/>
                <a:cs typeface="Majalla UI"/>
                <a:sym typeface="Symbol" pitchFamily="18" charset="2"/>
              </a:rPr>
              <a:t></a:t>
            </a:r>
            <a:r>
              <a:rPr lang="en-US" sz="2000" dirty="0" err="1">
                <a:ea typeface="Majalla UI"/>
                <a:cs typeface="Majalla UI"/>
              </a:rPr>
              <a:t>Syntocinon</a:t>
            </a:r>
            <a:endParaRPr lang="en-US" sz="20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q"/>
              <a:defRPr/>
            </a:pPr>
            <a:endParaRPr lang="en-US" sz="20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Should be managed vigorously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2000" dirty="0">
              <a:ea typeface="Majalla UI"/>
              <a:cs typeface="Majalla UI"/>
            </a:endParaRPr>
          </a:p>
          <a:p>
            <a:r>
              <a:rPr lang="en-US" sz="2000" dirty="0"/>
              <a:t>If a deceleration lasts 10 minutes or longer, it is a baseline change</a:t>
            </a:r>
            <a:endParaRPr lang="en-US" sz="2000" dirty="0">
              <a:ea typeface="Majalla UI"/>
              <a:cs typeface="Majalla UI"/>
            </a:endParaRPr>
          </a:p>
          <a:p>
            <a:endParaRPr lang="en-US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133600"/>
            <a:ext cx="3810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0480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Fetal responses </a:t>
            </a:r>
            <a:r>
              <a:rPr lang="en-US" b="1" dirty="0">
                <a:solidFill>
                  <a:schemeClr val="tx1"/>
                </a:solidFill>
              </a:rPr>
              <a:t>to</a:t>
            </a:r>
            <a:r>
              <a:rPr lang="en-US" b="1" dirty="0">
                <a:solidFill>
                  <a:srgbClr val="C00000"/>
                </a:solidFill>
              </a:rPr>
              <a:t> hypoxia</a:t>
            </a:r>
            <a:r>
              <a:rPr lang="en-US" b="1" dirty="0"/>
              <a:t> </a:t>
            </a:r>
            <a:endParaRPr lang="en-US" dirty="0"/>
          </a:p>
        </p:txBody>
      </p:sp>
      <p:pic>
        <p:nvPicPr>
          <p:cNvPr id="3072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822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6019800" y="19050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>
                <a:solidFill>
                  <a:srgbClr val="C00000"/>
                </a:solidFill>
                <a:cs typeface="Traditional Arabic" pitchFamily="2" charset="-78"/>
              </a:rPr>
              <a:t>Prolonged  deceleration</a:t>
            </a:r>
          </a:p>
        </p:txBody>
      </p:sp>
      <p:graphicFrame>
        <p:nvGraphicFramePr>
          <p:cNvPr id="19458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85800" y="1295400"/>
          <a:ext cx="79248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Image" r:id="rId3" imgW="4698413" imgH="3161905" progId="">
                  <p:embed/>
                </p:oleObj>
              </mc:Choice>
              <mc:Fallback>
                <p:oleObj name="Image" r:id="rId3" imgW="4698413" imgH="316190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95400"/>
                        <a:ext cx="7924800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Ancillary Tests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>
            <a:normAutofit/>
          </a:bodyPr>
          <a:lstStyle/>
          <a:p>
            <a:r>
              <a:rPr lang="en-US" sz="2000" dirty="0"/>
              <a:t>Because the rate of </a:t>
            </a:r>
            <a:r>
              <a:rPr lang="en-US" sz="2000" b="1" dirty="0">
                <a:solidFill>
                  <a:srgbClr val="C00000"/>
                </a:solidFill>
              </a:rPr>
              <a:t>false-positive diagnosis </a:t>
            </a:r>
            <a:r>
              <a:rPr lang="en-US" sz="2000" dirty="0"/>
              <a:t>of EFM is high, attempts have been made to find ancillary tests that help confirm a </a:t>
            </a:r>
            <a:r>
              <a:rPr lang="en-US" sz="2000" dirty="0" err="1"/>
              <a:t>nonreassuring</a:t>
            </a:r>
            <a:r>
              <a:rPr lang="en-US" sz="2000" dirty="0"/>
              <a:t> FHR tracing.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Fetal Stimulation</a:t>
            </a:r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/>
          </a:p>
          <a:p>
            <a:r>
              <a:rPr lang="en-US" sz="2000" dirty="0"/>
              <a:t>In the case of an EFM tracing with </a:t>
            </a:r>
            <a:r>
              <a:rPr lang="en-US" sz="2000" b="1" dirty="0">
                <a:solidFill>
                  <a:srgbClr val="C00000"/>
                </a:solidFill>
              </a:rPr>
              <a:t>decreased </a:t>
            </a:r>
            <a:r>
              <a:rPr lang="en-US" sz="2000" b="1" dirty="0"/>
              <a:t>or </a:t>
            </a:r>
            <a:r>
              <a:rPr lang="en-US" sz="2000" b="1" dirty="0">
                <a:solidFill>
                  <a:srgbClr val="C00000"/>
                </a:solidFill>
              </a:rPr>
              <a:t>absent variability </a:t>
            </a:r>
            <a:r>
              <a:rPr lang="en-US" sz="2000" b="1" dirty="0"/>
              <a:t>without </a:t>
            </a:r>
            <a:r>
              <a:rPr lang="en-US" sz="2000" b="1" dirty="0">
                <a:solidFill>
                  <a:srgbClr val="C00000"/>
                </a:solidFill>
              </a:rPr>
              <a:t>spontaneous accelerations</a:t>
            </a:r>
            <a:r>
              <a:rPr lang="en-US" sz="2000" dirty="0"/>
              <a:t>, an effort should be made to elicit one.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2590800" y="49530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C00000"/>
                </a:solidFill>
              </a:rPr>
            </a:b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Fetal Stimulation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b="1" dirty="0"/>
              <a:t>Four techniques are available to stimulate the fetus: </a:t>
            </a:r>
          </a:p>
          <a:p>
            <a:endParaRPr lang="en-US" sz="2000" dirty="0"/>
          </a:p>
          <a:p>
            <a:r>
              <a:rPr lang="en-US" sz="2000" dirty="0"/>
              <a:t>1) fetal scalp sampling</a:t>
            </a:r>
          </a:p>
          <a:p>
            <a:r>
              <a:rPr lang="en-US" sz="2000" dirty="0"/>
              <a:t>2) Allis clamp scalp stimulation</a:t>
            </a:r>
          </a:p>
          <a:p>
            <a:r>
              <a:rPr lang="en-US" sz="2000" dirty="0"/>
              <a:t>3) digital scalp stimulation</a:t>
            </a:r>
          </a:p>
          <a:p>
            <a:r>
              <a:rPr lang="en-US" sz="2000" dirty="0"/>
              <a:t>4) </a:t>
            </a:r>
            <a:r>
              <a:rPr lang="en-US" sz="2000" dirty="0" err="1"/>
              <a:t>vibroacoustic</a:t>
            </a:r>
            <a:r>
              <a:rPr lang="en-US" sz="2000" dirty="0"/>
              <a:t> stimulation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5562600" y="2514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Fetal Stimulation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10600" cy="4556760"/>
          </a:xfrm>
        </p:spPr>
        <p:txBody>
          <a:bodyPr>
            <a:normAutofit/>
          </a:bodyPr>
          <a:lstStyle/>
          <a:p>
            <a:r>
              <a:rPr lang="en-US" sz="2000" b="1" dirty="0"/>
              <a:t>Each of these tests </a:t>
            </a:r>
            <a:r>
              <a:rPr lang="en-US" sz="2000" dirty="0"/>
              <a:t>is a reliable method to </a:t>
            </a:r>
            <a:r>
              <a:rPr lang="en-US" sz="2000" b="1" dirty="0">
                <a:solidFill>
                  <a:srgbClr val="C00000"/>
                </a:solidFill>
              </a:rPr>
              <a:t>exclude acidosis </a:t>
            </a:r>
            <a:r>
              <a:rPr lang="en-US" sz="2000" dirty="0"/>
              <a:t>if accelerations are noted after stimulation. </a:t>
            </a:r>
          </a:p>
          <a:p>
            <a:endParaRPr lang="en-US" sz="2000" dirty="0"/>
          </a:p>
          <a:p>
            <a:r>
              <a:rPr lang="en-US" sz="2000" dirty="0"/>
              <a:t>Because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vibroacoustic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/>
              <a:t>sti</a:t>
            </a:r>
            <a:r>
              <a:rPr lang="en-US" sz="2000" dirty="0"/>
              <a:t>mulation and </a:t>
            </a:r>
            <a:r>
              <a:rPr lang="en-US" sz="2000" b="1" dirty="0">
                <a:solidFill>
                  <a:srgbClr val="C00000"/>
                </a:solidFill>
              </a:rPr>
              <a:t>digital </a:t>
            </a:r>
            <a:r>
              <a:rPr lang="en-US" sz="2000" b="1" dirty="0"/>
              <a:t>scalp stimulation </a:t>
            </a:r>
            <a:r>
              <a:rPr lang="en-US" sz="2000" dirty="0"/>
              <a:t>are </a:t>
            </a:r>
            <a:r>
              <a:rPr lang="en-US" sz="2000" b="1" dirty="0">
                <a:solidFill>
                  <a:srgbClr val="C00000"/>
                </a:solidFill>
              </a:rPr>
              <a:t>less invasive</a:t>
            </a:r>
            <a:r>
              <a:rPr lang="en-US" sz="2000" b="1" dirty="0"/>
              <a:t> </a:t>
            </a:r>
            <a:r>
              <a:rPr lang="en-US" sz="2000" dirty="0"/>
              <a:t>than the other two methods, they are the </a:t>
            </a:r>
            <a:r>
              <a:rPr lang="en-US" sz="2000" b="1" dirty="0">
                <a:solidFill>
                  <a:srgbClr val="C00000"/>
                </a:solidFill>
              </a:rPr>
              <a:t>preferred methods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b="1" dirty="0"/>
              <a:t>When there is an acceleration </a:t>
            </a:r>
            <a:r>
              <a:rPr lang="en-US" sz="2000" dirty="0"/>
              <a:t>following stimulation, </a:t>
            </a:r>
            <a:r>
              <a:rPr lang="en-US" sz="2000" b="1" dirty="0">
                <a:solidFill>
                  <a:srgbClr val="C00000"/>
                </a:solidFill>
              </a:rPr>
              <a:t>acidosis is unlikely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and</a:t>
            </a:r>
            <a:r>
              <a:rPr lang="en-US" sz="2000" dirty="0"/>
              <a:t> </a:t>
            </a:r>
            <a:r>
              <a:rPr lang="en-US" sz="2000" b="1" dirty="0"/>
              <a:t>labor can </a:t>
            </a:r>
            <a:r>
              <a:rPr lang="en-US" sz="2000" b="1" dirty="0">
                <a:solidFill>
                  <a:srgbClr val="C00000"/>
                </a:solidFill>
              </a:rPr>
              <a:t>continue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572000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Traditional Arabic" pitchFamily="2" charset="-78"/>
              </a:rPr>
              <a:t>Scalp Stimulation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51960"/>
          </a:xfrm>
        </p:spPr>
        <p:txBody>
          <a:bodyPr/>
          <a:lstStyle/>
          <a:p>
            <a:r>
              <a:rPr lang="en-US" sz="2000" b="1" dirty="0"/>
              <a:t>Scalp stimulation </a:t>
            </a:r>
            <a:r>
              <a:rPr lang="en-US" sz="2000" b="1" dirty="0">
                <a:solidFill>
                  <a:srgbClr val="C00000"/>
                </a:solidFill>
              </a:rPr>
              <a:t>should b</a:t>
            </a:r>
            <a:r>
              <a:rPr lang="en-US" sz="2000" b="1" dirty="0"/>
              <a:t>e performed when the </a:t>
            </a:r>
            <a:r>
              <a:rPr lang="en-US" sz="2000" b="1" dirty="0">
                <a:solidFill>
                  <a:srgbClr val="C00000"/>
                </a:solidFill>
              </a:rPr>
              <a:t>FHR </a:t>
            </a:r>
            <a:r>
              <a:rPr lang="en-US" sz="2000" b="1" dirty="0"/>
              <a:t>is at its </a:t>
            </a:r>
            <a:r>
              <a:rPr lang="en-US" sz="2000" b="1" dirty="0">
                <a:solidFill>
                  <a:srgbClr val="C00000"/>
                </a:solidFill>
              </a:rPr>
              <a:t>baseline </a:t>
            </a:r>
            <a:r>
              <a:rPr lang="en-US" sz="2000" b="1" dirty="0"/>
              <a:t>rate. 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dirty="0"/>
              <a:t>If a FHR acceleration is elicited (</a:t>
            </a:r>
            <a:r>
              <a:rPr lang="en-US" sz="2000" b="1" dirty="0">
                <a:solidFill>
                  <a:srgbClr val="C00000"/>
                </a:solidFill>
              </a:rPr>
              <a:t>rise of ≥15 </a:t>
            </a:r>
            <a:r>
              <a:rPr lang="en-US" sz="2000" b="1" dirty="0" err="1">
                <a:solidFill>
                  <a:srgbClr val="C00000"/>
                </a:solidFill>
              </a:rPr>
              <a:t>bpm</a:t>
            </a:r>
            <a:r>
              <a:rPr lang="en-US" sz="2000" b="1" dirty="0">
                <a:solidFill>
                  <a:srgbClr val="C00000"/>
                </a:solidFill>
              </a:rPr>
              <a:t> above baseline lasting for ≥15 seconds</a:t>
            </a:r>
            <a:r>
              <a:rPr lang="en-US" sz="2000" dirty="0"/>
              <a:t>), </a:t>
            </a:r>
            <a:r>
              <a:rPr lang="en-US" sz="2000" b="1" dirty="0"/>
              <a:t>absence of acidosis </a:t>
            </a:r>
            <a:r>
              <a:rPr lang="en-US" sz="2000" dirty="0"/>
              <a:t>(</a:t>
            </a:r>
            <a:r>
              <a:rPr lang="en-US" sz="2000" dirty="0" err="1"/>
              <a:t>ie</a:t>
            </a:r>
            <a:r>
              <a:rPr lang="en-US" sz="2000" dirty="0"/>
              <a:t>, fetal pH greater than 7.20) is likely. </a:t>
            </a:r>
            <a:endParaRPr lang="en-US" sz="2000" dirty="0">
              <a:ea typeface="Majalla UI"/>
              <a:cs typeface="Majalla UI"/>
            </a:endParaRPr>
          </a:p>
          <a:p>
            <a:endParaRPr lang="en-US" sz="2000" dirty="0"/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a typeface="Majalla UI"/>
                <a:cs typeface="Majalla UI"/>
              </a:rPr>
              <a:t>Digital fetal scalp stimulation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40436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2000" dirty="0">
                <a:ea typeface="Majalla UI"/>
                <a:cs typeface="Majalla UI"/>
              </a:rPr>
              <a:t>Digital fetal scalp stimulation is recommended in response to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atypical </a:t>
            </a:r>
            <a:r>
              <a:rPr lang="en-US" sz="2000" dirty="0">
                <a:ea typeface="Majalla UI"/>
                <a:cs typeface="Majalla UI"/>
              </a:rPr>
              <a:t>electronic fetal heart tracings.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endParaRPr lang="en-US" sz="2000" dirty="0">
              <a:ea typeface="Majalla UI"/>
              <a:cs typeface="Majalla UI"/>
            </a:endParaRPr>
          </a:p>
          <a:p>
            <a:pPr algn="ctr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2000" dirty="0">
                <a:ea typeface="Majalla UI"/>
                <a:cs typeface="Majalla UI"/>
              </a:rPr>
              <a:t>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In the absence </a:t>
            </a:r>
            <a:r>
              <a:rPr lang="en-US" sz="2000" b="1" dirty="0">
                <a:ea typeface="Majalla UI"/>
                <a:cs typeface="Majalla UI"/>
              </a:rPr>
              <a:t>of a positive acceleratory response </a:t>
            </a:r>
            <a:r>
              <a:rPr lang="en-US" sz="2000" dirty="0">
                <a:ea typeface="Majalla UI"/>
                <a:cs typeface="Majalla UI"/>
              </a:rPr>
              <a:t>with digital fetal scalp stimulation</a:t>
            </a:r>
            <a:r>
              <a:rPr lang="en-US" sz="2000" dirty="0">
                <a:latin typeface="Calibri" pitchFamily="34" charset="0"/>
                <a:ea typeface="Majalla UI"/>
                <a:cs typeface="Majalla UI"/>
              </a:rPr>
              <a:t>→</a:t>
            </a:r>
            <a:r>
              <a:rPr lang="en-US" sz="2000" dirty="0">
                <a:ea typeface="Majalla UI"/>
                <a:cs typeface="Majalla UI"/>
              </a:rPr>
              <a:t> 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Fetal scalp blood </a:t>
            </a:r>
            <a:r>
              <a:rPr lang="en-US" sz="2000" dirty="0">
                <a:solidFill>
                  <a:schemeClr val="tx1"/>
                </a:solidFill>
                <a:ea typeface="Majalla UI"/>
                <a:cs typeface="Majalla UI"/>
              </a:rPr>
              <a:t>sampling is recommended when available. </a:t>
            </a:r>
          </a:p>
          <a:p>
            <a:pPr lvl="1">
              <a:buClr>
                <a:srgbClr val="0033CC"/>
              </a:buClr>
              <a:buFont typeface="Wingdings" pitchFamily="2" charset="2"/>
              <a:buChar char="Ø"/>
            </a:pPr>
            <a:endParaRPr lang="en-US" sz="2000" b="1" dirty="0">
              <a:solidFill>
                <a:schemeClr val="tx1"/>
              </a:solidFill>
              <a:ea typeface="Majalla UI"/>
              <a:cs typeface="Majalla UI"/>
            </a:endParaRPr>
          </a:p>
          <a:p>
            <a:pPr lvl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a typeface="Majalla UI"/>
                <a:cs typeface="Majalla UI"/>
              </a:rPr>
              <a:t>If fetal scalp blood sampling </a:t>
            </a:r>
            <a:r>
              <a:rPr lang="en-US" sz="2000" dirty="0">
                <a:solidFill>
                  <a:schemeClr val="tx1"/>
                </a:solidFill>
                <a:ea typeface="Majalla UI"/>
                <a:cs typeface="Majalla UI"/>
              </a:rPr>
              <a:t>is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not available</a:t>
            </a:r>
            <a:r>
              <a:rPr lang="en-US" sz="2000" dirty="0">
                <a:solidFill>
                  <a:schemeClr val="tx1"/>
                </a:solidFill>
                <a:ea typeface="Majalla UI"/>
                <a:cs typeface="Majalla UI"/>
              </a:rPr>
              <a:t>, consideration should be given to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prompt delivery</a:t>
            </a:r>
            <a:r>
              <a:rPr lang="en-US" sz="2000" dirty="0">
                <a:solidFill>
                  <a:schemeClr val="tx1"/>
                </a:solidFill>
                <a:ea typeface="Majalla UI"/>
                <a:cs typeface="Majalla UI"/>
              </a:rPr>
              <a:t>, depending upon the overall clinical situation.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</a:rPr>
              <a:t>Allis clamp scalp stimulation</a:t>
            </a:r>
            <a:endParaRPr lang="en-US" sz="2800" b="1" dirty="0">
              <a:solidFill>
                <a:srgbClr val="C00000"/>
              </a:solidFill>
              <a:cs typeface="Traditional Arabic" pitchFamily="2" charset="-78"/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9530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33CC"/>
              </a:buClr>
              <a:buNone/>
              <a:defRPr/>
            </a:pPr>
            <a:endParaRPr lang="en-US" sz="1800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1800" dirty="0">
                <a:ea typeface="Majalla UI"/>
                <a:cs typeface="Majalla UI"/>
              </a:rPr>
              <a:t>This proposal was based on the observation that acceleration of the heart rate in response to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pinching</a:t>
            </a:r>
            <a:r>
              <a:rPr lang="en-US" sz="1800" dirty="0">
                <a:ea typeface="Majalla UI"/>
                <a:cs typeface="Majalla UI"/>
              </a:rPr>
              <a:t> of the scalp with an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Allis clamp</a:t>
            </a:r>
            <a:r>
              <a:rPr lang="en-US" sz="1800" dirty="0">
                <a:ea typeface="Majalla UI"/>
                <a:cs typeface="Majalla UI"/>
              </a:rPr>
              <a:t> just prior to obtaining blood was invariably associated with a normal </a:t>
            </a:r>
            <a:r>
              <a:rPr lang="en-US" sz="1800" dirty="0" err="1">
                <a:ea typeface="Majalla UI"/>
                <a:cs typeface="Majalla UI"/>
              </a:rPr>
              <a:t>pH.</a:t>
            </a:r>
            <a:r>
              <a:rPr lang="en-US" sz="1800" dirty="0">
                <a:ea typeface="Majalla UI"/>
                <a:cs typeface="Majalla UI"/>
              </a:rPr>
              <a:t> 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1800" dirty="0"/>
              <a:t>If a FHR acceleration is elicited (</a:t>
            </a:r>
            <a:r>
              <a:rPr lang="en-US" sz="1800" b="1" dirty="0">
                <a:solidFill>
                  <a:srgbClr val="C00000"/>
                </a:solidFill>
              </a:rPr>
              <a:t>rise of ≥15 </a:t>
            </a:r>
            <a:r>
              <a:rPr lang="en-US" sz="1800" b="1" dirty="0" err="1">
                <a:solidFill>
                  <a:srgbClr val="C00000"/>
                </a:solidFill>
              </a:rPr>
              <a:t>bpm</a:t>
            </a:r>
            <a:r>
              <a:rPr lang="en-US" sz="1800" b="1" dirty="0">
                <a:solidFill>
                  <a:srgbClr val="C00000"/>
                </a:solidFill>
              </a:rPr>
              <a:t> above baseline lasting for ≥15 seconds</a:t>
            </a:r>
            <a:r>
              <a:rPr lang="en-US" sz="1800" dirty="0"/>
              <a:t>), absence of acidosis (</a:t>
            </a:r>
            <a:r>
              <a:rPr lang="en-US" sz="1800" dirty="0" err="1"/>
              <a:t>ie</a:t>
            </a:r>
            <a:r>
              <a:rPr lang="en-US" sz="1800" dirty="0"/>
              <a:t>, fetal pH greater than 7.20) is likely. </a:t>
            </a:r>
            <a:endParaRPr lang="en-US" sz="1800" dirty="0">
              <a:ea typeface="Majalla UI"/>
              <a:cs typeface="Majalla UI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1800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1800" dirty="0"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 err="1">
                <a:solidFill>
                  <a:srgbClr val="C00000"/>
                </a:solidFill>
                <a:cs typeface="Traditional Arabic" pitchFamily="2" charset="-78"/>
              </a:rPr>
              <a:t>Vibroacoustic</a:t>
            </a:r>
            <a:r>
              <a:rPr lang="en-US" sz="2800" b="1" dirty="0">
                <a:solidFill>
                  <a:srgbClr val="C00000"/>
                </a:solidFill>
                <a:cs typeface="Traditional Arabic" pitchFamily="2" charset="-78"/>
              </a:rPr>
              <a:t> Stimulation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8862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ea typeface="Majalla UI"/>
                <a:cs typeface="Majalla UI"/>
              </a:rPr>
              <a:t>The technique uses an electronic artificial larynx placed approximately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1 centimeter</a:t>
            </a:r>
            <a:r>
              <a:rPr lang="en-US" sz="1800" b="1" dirty="0">
                <a:ea typeface="Majalla UI"/>
                <a:cs typeface="Majalla UI"/>
              </a:rPr>
              <a:t> from or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directly</a:t>
            </a:r>
            <a:r>
              <a:rPr lang="en-US" sz="1800" b="1" dirty="0">
                <a:ea typeface="Majalla UI"/>
                <a:cs typeface="Majalla UI"/>
              </a:rPr>
              <a:t> onto the maternal abdomen. (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15 sec </a:t>
            </a:r>
            <a:r>
              <a:rPr lang="en-US" sz="1800" b="1" dirty="0">
                <a:ea typeface="Majalla UI"/>
                <a:cs typeface="Majalla UI"/>
              </a:rPr>
              <a:t>)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endParaRPr lang="en-US" sz="18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ea typeface="Majalla UI"/>
                <a:cs typeface="Majalla UI"/>
              </a:rPr>
              <a:t>FHR acceleration of 15 beats with VAS, lasting for at least 15 seconds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excludes </a:t>
            </a:r>
            <a:r>
              <a:rPr lang="en-US" sz="1800" b="1" dirty="0">
                <a:ea typeface="Majalla UI"/>
                <a:cs typeface="Majalla UI"/>
              </a:rPr>
              <a:t>fetal acidosis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with 100% accuracy.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endParaRPr lang="en-US" sz="18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1800" b="1" dirty="0">
                <a:ea typeface="Majalla UI"/>
                <a:cs typeface="Majalla UI"/>
              </a:rPr>
              <a:t>These are simple and useful procedures.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b="1" dirty="0"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>
                <a:solidFill>
                  <a:schemeClr val="tx1"/>
                </a:solidFill>
                <a:cs typeface="Traditional Arabic" pitchFamily="2" charset="-78"/>
              </a:rPr>
              <a:t>Fetal Scalp Blood Sampling</a:t>
            </a:r>
            <a:br>
              <a:rPr lang="en-US" b="1" dirty="0">
                <a:solidFill>
                  <a:schemeClr val="tx1"/>
                </a:solidFill>
                <a:cs typeface="Traditional Arabic" pitchFamily="2" charset="-78"/>
              </a:rPr>
            </a:br>
            <a:endParaRPr lang="en-US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910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2000" b="1" dirty="0">
                <a:ea typeface="Majalla UI"/>
                <a:cs typeface="Majalla UI"/>
              </a:rPr>
              <a:t>Where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 facilities </a:t>
            </a:r>
            <a:r>
              <a:rPr lang="en-US" sz="2000" b="1" dirty="0">
                <a:ea typeface="Majalla UI"/>
                <a:cs typeface="Majalla UI"/>
              </a:rPr>
              <a:t>and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 expertise </a:t>
            </a:r>
            <a:r>
              <a:rPr lang="en-US" sz="2000" b="1" dirty="0">
                <a:ea typeface="Majalla UI"/>
                <a:cs typeface="Majalla UI"/>
              </a:rPr>
              <a:t>exist</a:t>
            </a:r>
            <a:r>
              <a:rPr lang="en-US" sz="2000" dirty="0">
                <a:ea typeface="Majalla UI"/>
                <a:cs typeface="Majalla UI"/>
              </a:rPr>
              <a:t>, fetal scalp blood sampling for assessment of fetal acid–base status is recommended in women with </a:t>
            </a:r>
            <a:r>
              <a:rPr lang="en-US" sz="2000" dirty="0">
                <a:solidFill>
                  <a:srgbClr val="C00000"/>
                </a:solidFill>
                <a:ea typeface="Majalla UI"/>
                <a:cs typeface="Majalla UI"/>
              </a:rPr>
              <a:t>"</a:t>
            </a:r>
            <a:r>
              <a:rPr lang="en-US" sz="2000" dirty="0">
                <a:ea typeface="Majalla UI"/>
                <a:cs typeface="Majalla UI"/>
              </a:rPr>
              <a:t>atypical/abnormal" fetal heart tracings at gestations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&gt; 34 weeks </a:t>
            </a:r>
            <a:r>
              <a:rPr lang="en-US" sz="2000" dirty="0">
                <a:ea typeface="Majalla UI"/>
                <a:cs typeface="Majalla UI"/>
              </a:rPr>
              <a:t>when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delivery is not imminent   </a:t>
            </a:r>
            <a:r>
              <a:rPr lang="en-US" sz="2000" dirty="0">
                <a:ea typeface="Majalla UI"/>
                <a:cs typeface="Majalla UI"/>
              </a:rPr>
              <a:t>Or   if   </a:t>
            </a:r>
            <a:r>
              <a:rPr lang="en-US" sz="2000" b="1" dirty="0">
                <a:solidFill>
                  <a:srgbClr val="C00000"/>
                </a:solidFill>
                <a:ea typeface="Majalla UI"/>
                <a:cs typeface="Majalla UI"/>
              </a:rPr>
              <a:t>digital fetal scalp stimulation </a:t>
            </a:r>
            <a:r>
              <a:rPr lang="en-US" sz="2000" b="1" dirty="0">
                <a:solidFill>
                  <a:srgbClr val="0000CC"/>
                </a:solidFill>
                <a:ea typeface="Majalla UI"/>
                <a:cs typeface="Majalla UI"/>
              </a:rPr>
              <a:t>does not result in an acceleratory</a:t>
            </a:r>
            <a:r>
              <a:rPr lang="en-US" sz="2000" dirty="0">
                <a:ea typeface="Majalla UI"/>
                <a:cs typeface="Majalla UI"/>
              </a:rPr>
              <a:t> fetal heart rate response. 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2000" dirty="0">
              <a:ea typeface="Majalla UI"/>
              <a:cs typeface="Majalla UI"/>
            </a:endParaRPr>
          </a:p>
          <a:p>
            <a:r>
              <a:rPr lang="en-US" sz="2000" b="1" dirty="0"/>
              <a:t>However, the </a:t>
            </a:r>
            <a:r>
              <a:rPr lang="en-US" sz="2000" b="1" dirty="0">
                <a:solidFill>
                  <a:srgbClr val="0000CC"/>
                </a:solidFill>
              </a:rPr>
              <a:t>use</a:t>
            </a:r>
            <a:r>
              <a:rPr lang="en-US" sz="2000" b="1" dirty="0"/>
              <a:t> of scalp pH </a:t>
            </a:r>
            <a:r>
              <a:rPr lang="en-US" sz="2000" b="1" dirty="0">
                <a:solidFill>
                  <a:srgbClr val="0000CC"/>
                </a:solidFill>
              </a:rPr>
              <a:t>has decreased, </a:t>
            </a:r>
            <a:r>
              <a:rPr lang="en-US" sz="2000" dirty="0"/>
              <a:t>and it may </a:t>
            </a:r>
            <a:r>
              <a:rPr lang="en-US" sz="2000" b="1" dirty="0">
                <a:solidFill>
                  <a:srgbClr val="0000CC"/>
                </a:solidFill>
              </a:rPr>
              <a:t>not be available </a:t>
            </a:r>
            <a:r>
              <a:rPr lang="en-US" sz="2000" dirty="0"/>
              <a:t>at some tertiary hospitals.</a:t>
            </a:r>
          </a:p>
          <a:p>
            <a:endParaRPr lang="en-US" sz="2000" dirty="0"/>
          </a:p>
          <a:p>
            <a:r>
              <a:rPr lang="en-US" sz="2000" dirty="0"/>
              <a:t>Furthermore, the </a:t>
            </a:r>
            <a:r>
              <a:rPr lang="en-US" sz="2000" b="1" dirty="0">
                <a:solidFill>
                  <a:srgbClr val="C00000"/>
                </a:solidFill>
              </a:rPr>
              <a:t>positive predictive value </a:t>
            </a:r>
            <a:r>
              <a:rPr lang="en-US" sz="2000" dirty="0"/>
              <a:t>of a </a:t>
            </a:r>
            <a:r>
              <a:rPr lang="en-US" sz="2000" b="1" dirty="0"/>
              <a:t>low scalp pH </a:t>
            </a:r>
            <a:r>
              <a:rPr lang="en-US" sz="2000" dirty="0"/>
              <a:t>to identify a </a:t>
            </a:r>
            <a:r>
              <a:rPr lang="en-US" sz="2000" b="1" dirty="0">
                <a:solidFill>
                  <a:srgbClr val="0000CC"/>
                </a:solidFill>
              </a:rPr>
              <a:t>newborn with HIE </a:t>
            </a:r>
            <a:r>
              <a:rPr lang="en-US" sz="2000" dirty="0"/>
              <a:t>is </a:t>
            </a:r>
            <a:r>
              <a:rPr lang="en-US" sz="2000" b="1" dirty="0">
                <a:solidFill>
                  <a:srgbClr val="C00000"/>
                </a:solidFill>
              </a:rPr>
              <a:t>only 3%.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2000" dirty="0">
              <a:ea typeface="Majalla UI"/>
              <a:cs typeface="Majalla U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5257800" y="43434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754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Neonatal Encephalopathy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3281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/>
          </a:p>
          <a:p>
            <a:r>
              <a:rPr lang="en-US" sz="2000" dirty="0"/>
              <a:t>Neonatal encephalopathy is a</a:t>
            </a:r>
            <a:r>
              <a:rPr lang="en-US" sz="2000" b="1" dirty="0"/>
              <a:t> clinically </a:t>
            </a:r>
            <a:r>
              <a:rPr lang="en-US" sz="2000" dirty="0"/>
              <a:t>defined </a:t>
            </a:r>
            <a:r>
              <a:rPr lang="en-US" sz="2000" b="1" dirty="0">
                <a:solidFill>
                  <a:srgbClr val="C00000"/>
                </a:solidFill>
              </a:rPr>
              <a:t>syndrome of disturbed neurologic function in the earliest days </a:t>
            </a:r>
            <a:r>
              <a:rPr lang="en-US" sz="2000" b="1" dirty="0"/>
              <a:t>of life </a:t>
            </a:r>
            <a:r>
              <a:rPr lang="en-US" sz="2000" dirty="0"/>
              <a:t>in the </a:t>
            </a:r>
            <a:r>
              <a:rPr lang="en-US" sz="2000" b="1" dirty="0">
                <a:solidFill>
                  <a:srgbClr val="C00000"/>
                </a:solidFill>
              </a:rPr>
              <a:t>term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C00000"/>
                </a:solidFill>
              </a:rPr>
              <a:t>near-term</a:t>
            </a:r>
            <a:r>
              <a:rPr lang="en-US" sz="2000" dirty="0"/>
              <a:t> infants , manifested by difficulty with initiating and maintaining </a:t>
            </a:r>
            <a:r>
              <a:rPr lang="en-US" sz="2000" b="1" dirty="0"/>
              <a:t>respiration, depression of tone and reflexes, subnormal level of consciousness, and sometimes seizures. </a:t>
            </a:r>
          </a:p>
          <a:p>
            <a:endParaRPr lang="en-US" sz="2000" b="1" dirty="0"/>
          </a:p>
          <a:p>
            <a:r>
              <a:rPr lang="en-US" sz="2000" b="1" dirty="0"/>
              <a:t>Neonatal encephalopathy </a:t>
            </a:r>
            <a:r>
              <a:rPr lang="en-US" sz="2000" dirty="0"/>
              <a:t>is </a:t>
            </a:r>
            <a:r>
              <a:rPr lang="en-US" sz="2000" b="1" dirty="0">
                <a:solidFill>
                  <a:srgbClr val="C00000"/>
                </a:solidFill>
              </a:rPr>
              <a:t>not always </a:t>
            </a:r>
            <a:r>
              <a:rPr lang="en-US" sz="2000" dirty="0"/>
              <a:t>associated with </a:t>
            </a:r>
            <a:r>
              <a:rPr lang="en-US" sz="2000" b="1" dirty="0">
                <a:solidFill>
                  <a:srgbClr val="C00000"/>
                </a:solidFill>
              </a:rPr>
              <a:t>permanent </a:t>
            </a:r>
            <a:r>
              <a:rPr lang="en-US" sz="2000" b="1" dirty="0"/>
              <a:t>neonatal neurologic impairment.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620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/>
        </p:nvGraphicFramePr>
        <p:xfrm>
          <a:off x="152400" y="304799"/>
          <a:ext cx="8763000" cy="632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0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Fetal scalp pH results and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apropriate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courses of action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246">
                <a:tc>
                  <a:txBody>
                    <a:bodyPr/>
                    <a:lstStyle/>
                    <a:p>
                      <a:r>
                        <a:rPr lang="en-US" b="1" dirty="0"/>
                        <a:t>Fetal blood sample (FBS) result/pH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Subsequent action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1932">
                <a:tc>
                  <a:txBody>
                    <a:bodyPr/>
                    <a:lstStyle/>
                    <a:p>
                      <a:r>
                        <a:rPr lang="en-US" sz="2000" b="1" dirty="0"/>
                        <a:t>≥7.25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Repeat FBS if fetal HR abnormalities persist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1932">
                <a:tc>
                  <a:txBody>
                    <a:bodyPr/>
                    <a:lstStyle/>
                    <a:p>
                      <a:r>
                        <a:rPr lang="en-US" sz="2000" b="1" dirty="0"/>
                        <a:t>7.21–7.24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Repeat FBS within 30 minutes or consider delivery if rapid fall in pH since last sample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0246">
                <a:tc>
                  <a:txBody>
                    <a:bodyPr/>
                    <a:lstStyle/>
                    <a:p>
                      <a:r>
                        <a:rPr lang="en-US" sz="2000" b="1"/>
                        <a:t>≤7.20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Delivery indicated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700" b="1" dirty="0" err="1">
                <a:solidFill>
                  <a:schemeClr val="tx1"/>
                </a:solidFill>
                <a:cs typeface="Traditional Arabic" pitchFamily="2" charset="-78"/>
              </a:rPr>
              <a:t>Intrapartum</a:t>
            </a:r>
            <a:r>
              <a:rPr lang="en-US" sz="2700" b="1" dirty="0">
                <a:solidFill>
                  <a:schemeClr val="tx1"/>
                </a:solidFill>
                <a:cs typeface="Traditional Arabic" pitchFamily="2" charset="-78"/>
              </a:rPr>
              <a:t> Fetal Scalp Lactate Testing</a:t>
            </a:r>
            <a:br>
              <a:rPr lang="en-US" dirty="0">
                <a:solidFill>
                  <a:srgbClr val="0033CC"/>
                </a:solidFill>
                <a:cs typeface="Traditional Arabic" pitchFamily="2" charset="-78"/>
              </a:rPr>
            </a:br>
            <a:endParaRPr lang="en-US" dirty="0">
              <a:solidFill>
                <a:srgbClr val="0033CC"/>
              </a:solidFill>
              <a:cs typeface="Traditional Arabic" pitchFamily="2" charset="-78"/>
            </a:endParaRP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992688"/>
          </a:xfrm>
        </p:spPr>
        <p:txBody>
          <a:bodyPr/>
          <a:lstStyle/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1800" b="1" dirty="0">
                <a:cs typeface="Times New Roman" pitchFamily="18" charset="0"/>
                <a:sym typeface="Symbol" pitchFamily="18" charset="2"/>
              </a:rPr>
              <a:t>If  Lactate </a:t>
            </a:r>
            <a:r>
              <a:rPr lang="en-US" sz="1800" b="1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→ </a:t>
            </a:r>
            <a:r>
              <a:rPr lang="en-US" sz="1800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4.2 - 4.8  </a:t>
            </a:r>
            <a:r>
              <a:rPr lang="en-US" sz="1800" b="1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→  </a:t>
            </a:r>
            <a:r>
              <a:rPr lang="en-US" sz="1800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DELIVER.</a:t>
            </a:r>
            <a:r>
              <a:rPr lang="en-AU" sz="1800" b="1" dirty="0">
                <a:solidFill>
                  <a:srgbClr val="C00000"/>
                </a:solidFill>
                <a:ea typeface="Majalla UI"/>
                <a:cs typeface="Majalla UI"/>
              </a:rPr>
              <a:t> 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AU" sz="18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AU" sz="1800" b="1" dirty="0">
                <a:ea typeface="Majalla UI"/>
                <a:cs typeface="Majalla UI"/>
              </a:rPr>
              <a:t>Lactate increases at approximately 1 </a:t>
            </a:r>
            <a:r>
              <a:rPr lang="en-AU" sz="1800" b="1" dirty="0" err="1">
                <a:ea typeface="Majalla UI"/>
                <a:cs typeface="Majalla UI"/>
              </a:rPr>
              <a:t>mmol</a:t>
            </a:r>
            <a:r>
              <a:rPr lang="en-AU" sz="1800" b="1" dirty="0">
                <a:ea typeface="Majalla UI"/>
                <a:cs typeface="Majalla UI"/>
              </a:rPr>
              <a:t> every 25 minutes.  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AU" sz="18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AU" sz="1800" b="1" dirty="0" err="1">
                <a:ea typeface="Majalla UI"/>
                <a:cs typeface="Majalla UI"/>
              </a:rPr>
              <a:t>Fetal</a:t>
            </a:r>
            <a:r>
              <a:rPr lang="en-AU" sz="1800" b="1" dirty="0">
                <a:ea typeface="Majalla UI"/>
                <a:cs typeface="Majalla UI"/>
              </a:rPr>
              <a:t> </a:t>
            </a:r>
            <a:r>
              <a:rPr lang="en-AU" sz="1800" b="1" dirty="0">
                <a:solidFill>
                  <a:srgbClr val="C00000"/>
                </a:solidFill>
                <a:ea typeface="Majalla UI"/>
                <a:cs typeface="Majalla UI"/>
              </a:rPr>
              <a:t>brain injury</a:t>
            </a:r>
            <a:r>
              <a:rPr lang="en-AU" sz="1800" b="1" dirty="0">
                <a:ea typeface="Majalla UI"/>
                <a:cs typeface="Majalla UI"/>
              </a:rPr>
              <a:t> begins to occur at a lactate level of </a:t>
            </a:r>
            <a:r>
              <a:rPr lang="en-AU" sz="1800" b="1" dirty="0">
                <a:solidFill>
                  <a:srgbClr val="C00000"/>
                </a:solidFill>
                <a:ea typeface="Majalla UI"/>
                <a:cs typeface="Majalla UI"/>
              </a:rPr>
              <a:t>≥ 6mmol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endParaRPr lang="en-US" sz="1800" b="1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Ø"/>
              <a:defRPr/>
            </a:pPr>
            <a:r>
              <a:rPr lang="en-US" sz="1800" b="1" dirty="0">
                <a:ea typeface="Majalla UI"/>
                <a:cs typeface="Majalla UI"/>
              </a:rPr>
              <a:t> </a:t>
            </a:r>
            <a:r>
              <a:rPr lang="en-US" sz="1800" b="1" dirty="0" err="1">
                <a:ea typeface="Majalla UI"/>
                <a:cs typeface="Majalla UI"/>
              </a:rPr>
              <a:t>Intrapartum</a:t>
            </a:r>
            <a:r>
              <a:rPr lang="en-US" sz="1800" b="1" dirty="0">
                <a:ea typeface="Majalla UI"/>
                <a:cs typeface="Majalla UI"/>
              </a:rPr>
              <a:t> scalp lactate testing is </a:t>
            </a:r>
            <a:r>
              <a:rPr lang="en-US" sz="1800" b="1" dirty="0">
                <a:solidFill>
                  <a:srgbClr val="C00000"/>
                </a:solidFill>
                <a:ea typeface="Majalla UI"/>
                <a:cs typeface="Majalla UI"/>
              </a:rPr>
              <a:t>not recommended </a:t>
            </a:r>
            <a:r>
              <a:rPr lang="en-US" sz="1800" b="1" dirty="0">
                <a:ea typeface="Majalla UI"/>
                <a:cs typeface="Majalla UI"/>
              </a:rPr>
              <a:t>for routine use at this time. </a:t>
            </a: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  <a:defRPr/>
            </a:pPr>
            <a:endParaRPr lang="en-US" dirty="0">
              <a:ea typeface="Majalla UI"/>
              <a:cs typeface="Majalla UI"/>
            </a:endParaRPr>
          </a:p>
          <a:p>
            <a:pPr eaLnBrk="1" hangingPunct="1">
              <a:buClr>
                <a:srgbClr val="0033CC"/>
              </a:buClr>
              <a:buFont typeface="Wingdings" pitchFamily="2" charset="2"/>
              <a:buChar char="q"/>
              <a:defRPr/>
            </a:pPr>
            <a:endParaRPr lang="en-US" dirty="0">
              <a:ea typeface="Majalla UI"/>
              <a:cs typeface="Majalla UI"/>
            </a:endParaRPr>
          </a:p>
        </p:txBody>
      </p:sp>
    </p:spTree>
  </p:cSld>
  <p:clrMapOvr>
    <a:masterClrMapping/>
  </p:clrMapOvr>
  <p:transition spd="slow"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Pulse </a:t>
            </a:r>
            <a:r>
              <a:rPr lang="en-US" sz="2800" b="1" dirty="0" err="1">
                <a:solidFill>
                  <a:srgbClr val="C00000"/>
                </a:solidFill>
              </a:rPr>
              <a:t>Oximetry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56760"/>
          </a:xfrm>
        </p:spPr>
        <p:txBody>
          <a:bodyPr>
            <a:normAutofit/>
          </a:bodyPr>
          <a:lstStyle/>
          <a:p>
            <a:r>
              <a:rPr lang="en-US" sz="2000" dirty="0"/>
              <a:t>The use of pulse </a:t>
            </a:r>
            <a:r>
              <a:rPr lang="en-US" sz="2000" dirty="0" err="1"/>
              <a:t>oximetry</a:t>
            </a:r>
            <a:r>
              <a:rPr lang="en-US" sz="2000" dirty="0"/>
              <a:t> has been suggested as a modality to </a:t>
            </a:r>
            <a:r>
              <a:rPr lang="en-US" sz="2000" b="1" dirty="0">
                <a:solidFill>
                  <a:srgbClr val="0000CC"/>
                </a:solidFill>
              </a:rPr>
              <a:t>reduce the false-positive</a:t>
            </a:r>
            <a:r>
              <a:rPr lang="en-US" sz="2000" b="1" dirty="0"/>
              <a:t> </a:t>
            </a:r>
            <a:r>
              <a:rPr lang="en-US" sz="2000" dirty="0"/>
              <a:t>diagnosis of a </a:t>
            </a:r>
            <a:r>
              <a:rPr lang="en-US" sz="2000" b="1" dirty="0" err="1">
                <a:solidFill>
                  <a:srgbClr val="0000CC"/>
                </a:solidFill>
              </a:rPr>
              <a:t>nonreassuring</a:t>
            </a:r>
            <a:r>
              <a:rPr lang="en-US" sz="2000" b="1" dirty="0">
                <a:solidFill>
                  <a:srgbClr val="0000CC"/>
                </a:solidFill>
              </a:rPr>
              <a:t> FHR</a:t>
            </a:r>
            <a:r>
              <a:rPr lang="en-US" sz="2000" dirty="0">
                <a:solidFill>
                  <a:srgbClr val="0000CC"/>
                </a:solidFill>
              </a:rPr>
              <a:t>. </a:t>
            </a:r>
          </a:p>
          <a:p>
            <a:endParaRPr lang="en-US" sz="2000" dirty="0"/>
          </a:p>
          <a:p>
            <a:r>
              <a:rPr lang="en-US" sz="2000" dirty="0"/>
              <a:t>However, research has demonstrated that </a:t>
            </a:r>
            <a:r>
              <a:rPr lang="en-US" sz="2000" b="1" dirty="0">
                <a:solidFill>
                  <a:srgbClr val="C00000"/>
                </a:solidFill>
              </a:rPr>
              <a:t>neither </a:t>
            </a:r>
            <a:r>
              <a:rPr lang="en-US" sz="2000" dirty="0"/>
              <a:t>the overall rate of </a:t>
            </a:r>
            <a:r>
              <a:rPr lang="en-US" sz="2000" b="1" dirty="0">
                <a:solidFill>
                  <a:srgbClr val="0000CC"/>
                </a:solidFill>
              </a:rPr>
              <a:t>cesarean delivery </a:t>
            </a:r>
            <a:r>
              <a:rPr lang="en-US" sz="2000" b="1" dirty="0">
                <a:solidFill>
                  <a:srgbClr val="C00000"/>
                </a:solidFill>
              </a:rPr>
              <a:t>nor </a:t>
            </a:r>
            <a:r>
              <a:rPr lang="en-US" sz="2000" dirty="0"/>
              <a:t>the rate of </a:t>
            </a:r>
            <a:r>
              <a:rPr lang="en-US" sz="2000" b="1" dirty="0">
                <a:solidFill>
                  <a:srgbClr val="0000CC"/>
                </a:solidFill>
              </a:rPr>
              <a:t>umbilical arterial pH less than 7 </a:t>
            </a:r>
            <a:r>
              <a:rPr lang="en-US" sz="2000" b="1" dirty="0">
                <a:solidFill>
                  <a:srgbClr val="C00000"/>
                </a:solidFill>
              </a:rPr>
              <a:t>decreased</a:t>
            </a:r>
            <a:r>
              <a:rPr lang="en-US" sz="2000" dirty="0"/>
              <a:t> when pulse </a:t>
            </a:r>
            <a:r>
              <a:rPr lang="en-US" sz="2000" dirty="0" err="1"/>
              <a:t>oximetry</a:t>
            </a:r>
            <a:r>
              <a:rPr lang="en-US" sz="2000" dirty="0"/>
              <a:t> was used in association with EFM in cases of </a:t>
            </a:r>
            <a:r>
              <a:rPr lang="en-US" sz="2000" dirty="0" err="1"/>
              <a:t>nonreassuring</a:t>
            </a:r>
            <a:r>
              <a:rPr lang="en-US" sz="2000" dirty="0"/>
              <a:t> fetal status.</a:t>
            </a:r>
          </a:p>
          <a:p>
            <a:endParaRPr lang="en-US" sz="2000" dirty="0"/>
          </a:p>
          <a:p>
            <a:r>
              <a:rPr lang="en-US" sz="2000" dirty="0"/>
              <a:t>Because of the </a:t>
            </a:r>
            <a:r>
              <a:rPr lang="en-US" sz="2000" b="1" dirty="0">
                <a:solidFill>
                  <a:srgbClr val="0000CC"/>
                </a:solidFill>
              </a:rPr>
              <a:t>uncertain benefit </a:t>
            </a:r>
            <a:r>
              <a:rPr lang="en-US" sz="2000" dirty="0"/>
              <a:t>of pulse </a:t>
            </a:r>
            <a:r>
              <a:rPr lang="en-US" sz="2000" dirty="0" err="1"/>
              <a:t>oximetry</a:t>
            </a:r>
            <a:r>
              <a:rPr lang="en-US" sz="2000" dirty="0"/>
              <a:t> and concerns about </a:t>
            </a:r>
            <a:r>
              <a:rPr lang="en-US" sz="2000" b="1" dirty="0"/>
              <a:t>falsely reassuring fetal oxygenation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C00000"/>
                </a:solidFill>
              </a:rPr>
              <a:t>use of the fetal pulse </a:t>
            </a:r>
            <a:r>
              <a:rPr lang="en-US" sz="2000" b="1" dirty="0" err="1">
                <a:solidFill>
                  <a:srgbClr val="C00000"/>
                </a:solidFill>
              </a:rPr>
              <a:t>oximeter</a:t>
            </a:r>
            <a:r>
              <a:rPr lang="en-US" sz="2000" dirty="0"/>
              <a:t> in clinical practice </a:t>
            </a:r>
            <a:r>
              <a:rPr lang="en-US" sz="2000" b="1" dirty="0">
                <a:solidFill>
                  <a:srgbClr val="C00000"/>
                </a:solidFill>
              </a:rPr>
              <a:t>cannot be supported </a:t>
            </a:r>
            <a:r>
              <a:rPr lang="en-US" sz="2000" dirty="0"/>
              <a:t>at this time.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2672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838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Category 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404360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Baseline rate: 110-160 beats per minute (</a:t>
            </a:r>
            <a:r>
              <a:rPr lang="en-US" sz="1800" b="1" dirty="0" err="1"/>
              <a:t>bpm</a:t>
            </a:r>
            <a:r>
              <a:rPr lang="en-US" sz="1800" b="1" dirty="0"/>
              <a:t>)</a:t>
            </a:r>
          </a:p>
          <a:p>
            <a:r>
              <a:rPr lang="en-US" sz="1800" b="1" dirty="0"/>
              <a:t>Moderate baseline FHR variability</a:t>
            </a:r>
          </a:p>
          <a:p>
            <a:r>
              <a:rPr lang="en-US" sz="1800" b="1" dirty="0"/>
              <a:t>No late or variable decelerations</a:t>
            </a:r>
          </a:p>
          <a:p>
            <a:r>
              <a:rPr lang="en-US" sz="1800" b="1" dirty="0"/>
              <a:t>Early decelerations may be present or absent</a:t>
            </a:r>
          </a:p>
          <a:p>
            <a:r>
              <a:rPr lang="en-US" sz="1800" b="1" dirty="0"/>
              <a:t>Accelerations may be present or absent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rgbClr val="C00000"/>
                </a:solidFill>
              </a:rPr>
              <a:t>This is a normal tracing.</a:t>
            </a:r>
          </a:p>
          <a:p>
            <a:endParaRPr lang="en-US" sz="1800" b="1" dirty="0">
              <a:solidFill>
                <a:srgbClr val="C00000"/>
              </a:solidFill>
            </a:endParaRPr>
          </a:p>
          <a:p>
            <a:r>
              <a:rPr lang="en-US" sz="1800" b="1" dirty="0">
                <a:solidFill>
                  <a:srgbClr val="C00000"/>
                </a:solidFill>
              </a:rPr>
              <a:t>Intermittent </a:t>
            </a:r>
            <a:r>
              <a:rPr lang="en-US" sz="1800" b="1" dirty="0"/>
              <a:t>or </a:t>
            </a:r>
            <a:r>
              <a:rPr lang="en-US" sz="1800" b="1" dirty="0">
                <a:solidFill>
                  <a:srgbClr val="C00000"/>
                </a:solidFill>
              </a:rPr>
              <a:t>continuous</a:t>
            </a:r>
            <a:r>
              <a:rPr lang="en-US" sz="1800" b="1" dirty="0"/>
              <a:t> fetal monitoring </a:t>
            </a:r>
            <a:r>
              <a:rPr lang="en-US" sz="1800" b="1" dirty="0">
                <a:solidFill>
                  <a:srgbClr val="C00000"/>
                </a:solidFill>
              </a:rPr>
              <a:t>based on clinical status </a:t>
            </a:r>
            <a:r>
              <a:rPr lang="en-US" sz="1800" b="1" dirty="0"/>
              <a:t>and underlying risk factors. </a:t>
            </a:r>
          </a:p>
          <a:p>
            <a:endParaRPr lang="en-US" sz="1800" b="1" dirty="0"/>
          </a:p>
          <a:p>
            <a:r>
              <a:rPr lang="en-US" sz="1800" b="1" dirty="0">
                <a:solidFill>
                  <a:srgbClr val="C00000"/>
                </a:solidFill>
              </a:rPr>
              <a:t>Review</a:t>
            </a:r>
            <a:r>
              <a:rPr lang="en-US" sz="1800" b="1" dirty="0"/>
              <a:t> every </a:t>
            </a:r>
            <a:r>
              <a:rPr lang="en-US" sz="1800" b="1" dirty="0">
                <a:solidFill>
                  <a:srgbClr val="C00000"/>
                </a:solidFill>
              </a:rPr>
              <a:t>30 minutes </a:t>
            </a:r>
            <a:r>
              <a:rPr lang="en-US" sz="1800" b="1" dirty="0"/>
              <a:t>in the </a:t>
            </a:r>
            <a:r>
              <a:rPr lang="en-US" sz="1800" b="1" dirty="0">
                <a:solidFill>
                  <a:srgbClr val="C00000"/>
                </a:solidFill>
              </a:rPr>
              <a:t>first </a:t>
            </a:r>
            <a:r>
              <a:rPr lang="en-US" sz="1800" b="1" dirty="0"/>
              <a:t>stage and every </a:t>
            </a:r>
            <a:r>
              <a:rPr lang="en-US" sz="1800" b="1" dirty="0">
                <a:solidFill>
                  <a:srgbClr val="C00000"/>
                </a:solidFill>
              </a:rPr>
              <a:t>15 minutes </a:t>
            </a:r>
            <a:r>
              <a:rPr lang="en-US" sz="1800" b="1" dirty="0"/>
              <a:t>in the </a:t>
            </a:r>
            <a:r>
              <a:rPr lang="en-US" sz="1800" b="1" dirty="0">
                <a:solidFill>
                  <a:srgbClr val="C00000"/>
                </a:solidFill>
              </a:rPr>
              <a:t>second stage </a:t>
            </a:r>
            <a:r>
              <a:rPr lang="en-US" sz="1800" b="1" dirty="0"/>
              <a:t>of labor</a:t>
            </a:r>
            <a:r>
              <a:rPr lang="en-US" b="1" dirty="0"/>
              <a:t>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477000" y="29718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838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Category III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382000" cy="4404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800" b="1" dirty="0"/>
              <a:t>Patterns believed to be </a:t>
            </a:r>
            <a:r>
              <a:rPr lang="en-US" sz="1800" b="1" dirty="0">
                <a:solidFill>
                  <a:srgbClr val="C00000"/>
                </a:solidFill>
              </a:rPr>
              <a:t>predictive of current or impending fetal asphyxia </a:t>
            </a:r>
            <a:r>
              <a:rPr lang="en-US" sz="1800" b="1" dirty="0"/>
              <a:t> include </a:t>
            </a:r>
            <a:r>
              <a:rPr lang="en-US" sz="1800" b="1" dirty="0">
                <a:solidFill>
                  <a:srgbClr val="C00000"/>
                </a:solidFill>
              </a:rPr>
              <a:t>absence of FHR variability </a:t>
            </a:r>
            <a:r>
              <a:rPr lang="en-US" sz="1800" b="1" dirty="0"/>
              <a:t>and either:</a:t>
            </a:r>
          </a:p>
          <a:p>
            <a:pPr>
              <a:buFont typeface="Wingdings" pitchFamily="2" charset="2"/>
              <a:buChar char="§"/>
            </a:pPr>
            <a:r>
              <a:rPr lang="en-US" sz="1800" b="1" dirty="0"/>
              <a:t> Recurrent late decelerations</a:t>
            </a:r>
          </a:p>
          <a:p>
            <a:pPr>
              <a:buFont typeface="Wingdings" pitchFamily="2" charset="2"/>
              <a:buChar char="§"/>
            </a:pPr>
            <a:r>
              <a:rPr lang="en-US" sz="1800" b="1" dirty="0"/>
              <a:t>Recurrent variable decelerations</a:t>
            </a:r>
          </a:p>
          <a:p>
            <a:pPr>
              <a:buFont typeface="Wingdings" pitchFamily="2" charset="2"/>
              <a:buChar char="§"/>
            </a:pPr>
            <a:r>
              <a:rPr lang="en-US" sz="1800" b="1" dirty="0"/>
              <a:t>sustained </a:t>
            </a:r>
            <a:r>
              <a:rPr lang="en-US" sz="1800" b="1" dirty="0" err="1"/>
              <a:t>Bradycardia</a:t>
            </a:r>
            <a:endParaRPr lang="en-US" sz="1800" b="1" dirty="0"/>
          </a:p>
          <a:p>
            <a:pPr>
              <a:buFont typeface="Wingdings" pitchFamily="2" charset="2"/>
              <a:buChar char="q"/>
            </a:pP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Sinusoidal pattern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sz="1600" b="1" dirty="0"/>
              <a:t>Risk of </a:t>
            </a:r>
            <a:r>
              <a:rPr lang="en-US" sz="1600" b="1" dirty="0" err="1"/>
              <a:t>acidemia</a:t>
            </a:r>
            <a:r>
              <a:rPr lang="en-US" sz="1600" b="1" dirty="0"/>
              <a:t> increased if prolonged or amplitude of 15 beats per minute or more)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1752600" y="5181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>
            <a:noAutofit/>
          </a:bodyPr>
          <a:lstStyle/>
          <a:p>
            <a:pPr algn="ctr"/>
            <a:br>
              <a:rPr lang="en-US" sz="2400" b="1" dirty="0">
                <a:solidFill>
                  <a:srgbClr val="0000CC"/>
                </a:solidFill>
              </a:rPr>
            </a:br>
            <a:r>
              <a:rPr lang="en-US" sz="2400" b="1" dirty="0">
                <a:solidFill>
                  <a:srgbClr val="0000CC"/>
                </a:solidFill>
              </a:rPr>
              <a:t>category II FHR tracings include </a:t>
            </a:r>
            <a:r>
              <a:rPr lang="en-US" sz="2400" b="1" dirty="0">
                <a:solidFill>
                  <a:srgbClr val="C00000"/>
                </a:solidFill>
              </a:rPr>
              <a:t>any</a:t>
            </a:r>
            <a:r>
              <a:rPr lang="en-US" sz="2400" b="1" dirty="0">
                <a:solidFill>
                  <a:srgbClr val="0000CC"/>
                </a:solidFill>
              </a:rPr>
              <a:t> of the following</a:t>
            </a:r>
            <a:br>
              <a:rPr lang="en-US" sz="2400" b="1" dirty="0">
                <a:solidFill>
                  <a:srgbClr val="0000CC"/>
                </a:solidFill>
              </a:rPr>
            </a:b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Baseline Rate</a:t>
            </a:r>
          </a:p>
          <a:p>
            <a:pPr>
              <a:buNone/>
            </a:pPr>
            <a:r>
              <a:rPr lang="en-US" dirty="0"/>
              <a:t>• </a:t>
            </a:r>
            <a:r>
              <a:rPr lang="en-US" dirty="0" err="1"/>
              <a:t>Bradycardia</a:t>
            </a:r>
            <a:r>
              <a:rPr lang="en-US" dirty="0"/>
              <a:t> not accompanied by absent baseline variability</a:t>
            </a:r>
          </a:p>
          <a:p>
            <a:pPr>
              <a:buNone/>
            </a:pPr>
            <a:r>
              <a:rPr lang="en-US" dirty="0"/>
              <a:t>• Tachycardia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Baseline FHR Variability</a:t>
            </a:r>
          </a:p>
          <a:p>
            <a:pPr>
              <a:buNone/>
            </a:pPr>
            <a:r>
              <a:rPr lang="en-US" dirty="0"/>
              <a:t>• Minimal baseline variability</a:t>
            </a:r>
          </a:p>
          <a:p>
            <a:pPr>
              <a:buNone/>
            </a:pPr>
            <a:r>
              <a:rPr lang="en-US" dirty="0"/>
              <a:t>• Absent baseline variability not accompanied by recurrent decelerations</a:t>
            </a:r>
          </a:p>
          <a:p>
            <a:pPr>
              <a:buNone/>
            </a:pPr>
            <a:r>
              <a:rPr lang="en-US" dirty="0"/>
              <a:t>• Marked baseline variability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Accelerations</a:t>
            </a:r>
          </a:p>
          <a:p>
            <a:pPr>
              <a:buNone/>
            </a:pPr>
            <a:r>
              <a:rPr lang="en-US" dirty="0"/>
              <a:t>• Absence of induced accelerations after fetal stimulation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Periodic or Episodic Decelerations</a:t>
            </a:r>
          </a:p>
          <a:p>
            <a:pPr>
              <a:buNone/>
            </a:pPr>
            <a:r>
              <a:rPr lang="en-US" dirty="0"/>
              <a:t>• Recurrent variable decelerations accompanied by minimal or moderate baseline variability</a:t>
            </a:r>
          </a:p>
          <a:p>
            <a:pPr>
              <a:buNone/>
            </a:pPr>
            <a:r>
              <a:rPr lang="en-US" dirty="0"/>
              <a:t>• Prolonged deceleration ≥2 minutes but &lt;10 minutes</a:t>
            </a:r>
          </a:p>
          <a:p>
            <a:pPr>
              <a:buNone/>
            </a:pPr>
            <a:r>
              <a:rPr lang="en-US" dirty="0"/>
              <a:t>• Recurrent late decelerations with moderate baseline variability</a:t>
            </a:r>
          </a:p>
          <a:p>
            <a:pPr>
              <a:buNone/>
            </a:pPr>
            <a:r>
              <a:rPr lang="en-US" dirty="0"/>
              <a:t>• Variable decelerations with other characteristics, such as slow return to baseline, “overshoots,” and “shoulders”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324600" y="3276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Management of a Persistently </a:t>
            </a:r>
            <a:r>
              <a:rPr lang="en-US" sz="2400" b="1" dirty="0" err="1">
                <a:solidFill>
                  <a:srgbClr val="C00000"/>
                </a:solidFill>
              </a:rPr>
              <a:t>Nonreassuring</a:t>
            </a:r>
            <a:r>
              <a:rPr lang="en-US" sz="2400" b="1" dirty="0">
                <a:solidFill>
                  <a:srgbClr val="C00000"/>
                </a:solidFill>
              </a:rPr>
              <a:t> FHR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8229600" cy="4175760"/>
          </a:xfrm>
        </p:spPr>
        <p:txBody>
          <a:bodyPr>
            <a:normAutofit/>
          </a:bodyPr>
          <a:lstStyle/>
          <a:p>
            <a:r>
              <a:rPr lang="en-US" sz="2000" dirty="0"/>
              <a:t>In the presence of an indeterminate </a:t>
            </a:r>
            <a:r>
              <a:rPr lang="en-US" sz="2000" b="1" dirty="0"/>
              <a:t>(category II) </a:t>
            </a:r>
            <a:r>
              <a:rPr lang="en-US" sz="2000" dirty="0"/>
              <a:t>or </a:t>
            </a:r>
            <a:r>
              <a:rPr lang="en-US" sz="2000" dirty="0" err="1"/>
              <a:t>nonreassuring</a:t>
            </a:r>
            <a:r>
              <a:rPr lang="en-US" sz="2000" dirty="0"/>
              <a:t> </a:t>
            </a:r>
            <a:r>
              <a:rPr lang="en-US" sz="2000" b="1" dirty="0"/>
              <a:t>(category III) </a:t>
            </a:r>
            <a:r>
              <a:rPr lang="en-US" sz="2000" dirty="0"/>
              <a:t>FHR pattern, the </a:t>
            </a:r>
            <a:r>
              <a:rPr lang="en-US" sz="2000" b="1" dirty="0">
                <a:solidFill>
                  <a:srgbClr val="C00000"/>
                </a:solidFill>
              </a:rPr>
              <a:t>etiology </a:t>
            </a:r>
            <a:r>
              <a:rPr lang="en-US" sz="2000" dirty="0"/>
              <a:t>should be determined, if possible, and an attempt should be made to correct the pattern by addressing the primary problem.</a:t>
            </a:r>
          </a:p>
        </p:txBody>
      </p:sp>
    </p:spTree>
  </p:cSld>
  <p:clrMapOvr>
    <a:masterClrMapping/>
  </p:clrMapOvr>
  <p:transition spd="slow">
    <p:zo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Management of a Persistently </a:t>
            </a:r>
            <a:r>
              <a:rPr lang="en-US" sz="2400" b="1" dirty="0" err="1">
                <a:solidFill>
                  <a:srgbClr val="C00000"/>
                </a:solidFill>
              </a:rPr>
              <a:t>Nonreassuring</a:t>
            </a:r>
            <a:r>
              <a:rPr lang="en-US" sz="2400" b="1" dirty="0">
                <a:solidFill>
                  <a:srgbClr val="C00000"/>
                </a:solidFill>
              </a:rPr>
              <a:t> FHR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If the pattern persists, initial measures include ;</a:t>
            </a:r>
          </a:p>
          <a:p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Change maternal position (to left or right lateral)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administering  O2 via tight fitting facemask at 8-10L/minute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Correcting maternal hypotension ( Temporarily increase IV rate )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discontinuing </a:t>
            </a:r>
            <a:r>
              <a:rPr lang="en-US" sz="2000" dirty="0" err="1"/>
              <a:t>oxytocin</a:t>
            </a:r>
            <a:endParaRPr lang="en-US" sz="2000" dirty="0"/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Perform vaginal examination to rule out cord </a:t>
            </a:r>
            <a:r>
              <a:rPr lang="en-US" sz="2000" dirty="0" err="1"/>
              <a:t>prolapse</a:t>
            </a:r>
            <a:r>
              <a:rPr lang="en-US" sz="2000" dirty="0"/>
              <a:t> and to relieve pressure from the presenting part on the cord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6705600" y="44958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Management of a Persistently </a:t>
            </a:r>
            <a:r>
              <a:rPr lang="en-US" sz="2400" b="1" dirty="0" err="1">
                <a:solidFill>
                  <a:srgbClr val="C00000"/>
                </a:solidFill>
              </a:rPr>
              <a:t>Nonreassuring</a:t>
            </a:r>
            <a:r>
              <a:rPr lang="en-US" sz="2400" b="1" dirty="0">
                <a:solidFill>
                  <a:srgbClr val="C00000"/>
                </a:solidFill>
              </a:rPr>
              <a:t> FHR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404360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Tocolysis</a:t>
            </a:r>
            <a:r>
              <a:rPr lang="en-US" sz="2000" dirty="0"/>
              <a:t> in the presence of </a:t>
            </a:r>
            <a:r>
              <a:rPr lang="en-US" sz="2000" dirty="0" err="1"/>
              <a:t>tachysystole</a:t>
            </a:r>
            <a:r>
              <a:rPr lang="en-US" sz="2000" dirty="0"/>
              <a:t> (e.g., nitroglycerin, β-adrenergic drugs) .(</a:t>
            </a:r>
            <a:r>
              <a:rPr lang="en-US" sz="2000" dirty="0">
                <a:solidFill>
                  <a:srgbClr val="C00000"/>
                </a:solidFill>
              </a:rPr>
              <a:t>Uterine </a:t>
            </a:r>
            <a:r>
              <a:rPr lang="en-US" sz="2000" dirty="0" err="1">
                <a:solidFill>
                  <a:srgbClr val="C00000"/>
                </a:solidFill>
              </a:rPr>
              <a:t>tachysystole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: more than 5 contractions in 10 minutes, averaged over 30 minutes) </a:t>
            </a:r>
          </a:p>
          <a:p>
            <a:endParaRPr lang="en-US" sz="2000" dirty="0"/>
          </a:p>
          <a:p>
            <a:r>
              <a:rPr lang="en-US" sz="2000" b="1" dirty="0" err="1">
                <a:solidFill>
                  <a:srgbClr val="C00000"/>
                </a:solidFill>
              </a:rPr>
              <a:t>Amnioinfusion</a:t>
            </a:r>
            <a:r>
              <a:rPr lang="en-US" sz="2000" dirty="0"/>
              <a:t> may also be used to prevent umbilical cord compressions.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Modify or pause pushing efforts in the second stage of </a:t>
            </a:r>
            <a:r>
              <a:rPr lang="en-US" sz="2000" dirty="0" err="1"/>
              <a:t>labour</a:t>
            </a:r>
            <a:r>
              <a:rPr lang="en-US" sz="2000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2667000" y="5029200"/>
            <a:ext cx="838200" cy="8382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Management of a Persistently </a:t>
            </a:r>
            <a:r>
              <a:rPr lang="en-US" sz="2400" b="1" dirty="0" err="1">
                <a:solidFill>
                  <a:srgbClr val="C00000"/>
                </a:solidFill>
              </a:rPr>
              <a:t>Nonreassuring</a:t>
            </a:r>
            <a:r>
              <a:rPr lang="en-US" sz="2400" b="1" dirty="0">
                <a:solidFill>
                  <a:srgbClr val="C00000"/>
                </a:solidFill>
              </a:rPr>
              <a:t> FHR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>
            <a:normAutofit/>
          </a:bodyPr>
          <a:lstStyle/>
          <a:p>
            <a:r>
              <a:rPr lang="en-US" sz="2000" dirty="0"/>
              <a:t>Prepare for </a:t>
            </a:r>
            <a:r>
              <a:rPr lang="en-US" sz="2000" b="1" dirty="0">
                <a:solidFill>
                  <a:srgbClr val="0000CC"/>
                </a:solidFill>
              </a:rPr>
              <a:t>rapid delivery </a:t>
            </a:r>
            <a:r>
              <a:rPr lang="en-US" sz="2000" dirty="0"/>
              <a:t>if required </a:t>
            </a:r>
            <a:r>
              <a:rPr lang="en-US" sz="2000" b="1" dirty="0">
                <a:solidFill>
                  <a:srgbClr val="C00000"/>
                </a:solidFill>
              </a:rPr>
              <a:t>OR</a:t>
            </a:r>
            <a:r>
              <a:rPr lang="en-US" sz="2000" dirty="0"/>
              <a:t> determine </a:t>
            </a:r>
            <a:r>
              <a:rPr lang="en-US" sz="2000" b="1" dirty="0">
                <a:solidFill>
                  <a:srgbClr val="0000CC"/>
                </a:solidFill>
              </a:rPr>
              <a:t>fetal well-being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This can be done with </a:t>
            </a:r>
            <a:r>
              <a:rPr lang="en-US" sz="2000" b="1" dirty="0">
                <a:solidFill>
                  <a:srgbClr val="0000CC"/>
                </a:solidFill>
              </a:rPr>
              <a:t>fetal scalp stimulation </a:t>
            </a:r>
            <a:r>
              <a:rPr lang="en-US" sz="2000" dirty="0"/>
              <a:t>- gently rubbing the fetal head to illicit a response, (remember not to do this while the fetus is experiencing a deceleration), </a:t>
            </a:r>
            <a:r>
              <a:rPr lang="en-US" sz="2000" b="1" dirty="0">
                <a:solidFill>
                  <a:srgbClr val="C00000"/>
                </a:solidFill>
              </a:rPr>
              <a:t>or </a:t>
            </a:r>
            <a:r>
              <a:rPr lang="en-US" sz="2000" b="1" dirty="0">
                <a:solidFill>
                  <a:srgbClr val="0000CC"/>
                </a:solidFill>
              </a:rPr>
              <a:t>fetal scalp sampling </a:t>
            </a:r>
            <a:r>
              <a:rPr lang="en-US" sz="2000" dirty="0"/>
              <a:t>for either pH or lactate. </a:t>
            </a:r>
          </a:p>
          <a:p>
            <a:endParaRPr lang="en-US" sz="2000" dirty="0"/>
          </a:p>
          <a:p>
            <a:r>
              <a:rPr lang="en-US" sz="2000" b="1" dirty="0"/>
              <a:t>The current accepted standard is that </a:t>
            </a:r>
            <a:r>
              <a:rPr lang="en-US" sz="2000" b="1" dirty="0">
                <a:solidFill>
                  <a:srgbClr val="C00000"/>
                </a:solidFill>
              </a:rPr>
              <a:t>expedited delivery </a:t>
            </a:r>
            <a:r>
              <a:rPr lang="en-US" sz="2000" b="1" dirty="0"/>
              <a:t>should occur </a:t>
            </a:r>
            <a:r>
              <a:rPr lang="en-US" sz="2000" b="1" dirty="0">
                <a:solidFill>
                  <a:srgbClr val="C00000"/>
                </a:solidFill>
              </a:rPr>
              <a:t>within 30 minutes</a:t>
            </a:r>
            <a:r>
              <a:rPr lang="en-US" sz="2000" dirty="0"/>
              <a:t>. 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572000" y="48768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Hypoxic-ischemic encephalopathy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404360"/>
          </a:xfrm>
        </p:spPr>
        <p:txBody>
          <a:bodyPr>
            <a:normAutofit/>
          </a:bodyPr>
          <a:lstStyle/>
          <a:p>
            <a:r>
              <a:rPr lang="en-US" sz="2000" dirty="0"/>
              <a:t>HIE is a </a:t>
            </a:r>
            <a:r>
              <a:rPr lang="en-US" sz="2000" b="1" dirty="0">
                <a:solidFill>
                  <a:srgbClr val="C00000"/>
                </a:solidFill>
              </a:rPr>
              <a:t>subtype</a:t>
            </a:r>
            <a:r>
              <a:rPr lang="en-US" sz="2000" dirty="0"/>
              <a:t> of neonatal encephalopathy for which the cause is considered to be the </a:t>
            </a:r>
            <a:r>
              <a:rPr lang="en-US" sz="2000" b="1" dirty="0">
                <a:solidFill>
                  <a:srgbClr val="C00000"/>
                </a:solidFill>
              </a:rPr>
              <a:t>limitation of oxygen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C00000"/>
                </a:solidFill>
              </a:rPr>
              <a:t>blood flow </a:t>
            </a:r>
            <a:r>
              <a:rPr lang="en-US" sz="2000" b="1" dirty="0"/>
              <a:t>near the </a:t>
            </a:r>
            <a:r>
              <a:rPr lang="en-US" sz="2000" b="1" dirty="0">
                <a:solidFill>
                  <a:srgbClr val="C00000"/>
                </a:solidFill>
              </a:rPr>
              <a:t>time of birth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b="1" dirty="0"/>
              <a:t>Historically, </a:t>
            </a:r>
            <a:r>
              <a:rPr lang="en-US" sz="2000" dirty="0"/>
              <a:t>it has been assumed that</a:t>
            </a:r>
            <a:r>
              <a:rPr lang="en-US" sz="2000" b="1" dirty="0"/>
              <a:t> most </a:t>
            </a:r>
            <a:r>
              <a:rPr lang="en-US" sz="2000" dirty="0"/>
              <a:t>cases of </a:t>
            </a:r>
            <a:r>
              <a:rPr lang="en-US" sz="2000" b="1" dirty="0"/>
              <a:t>neonatal encephalopathy </a:t>
            </a:r>
            <a:r>
              <a:rPr lang="en-US" sz="2000" dirty="0"/>
              <a:t>were HIE, but </a:t>
            </a:r>
            <a:r>
              <a:rPr lang="en-US" sz="2000" b="1" dirty="0"/>
              <a:t>epidemiologic </a:t>
            </a:r>
            <a:r>
              <a:rPr lang="en-US" sz="2000" dirty="0"/>
              <a:t>studies have established that this assumption is incorrect.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1143000" y="48768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Meconium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>
            <a:normAutofit/>
          </a:bodyPr>
          <a:lstStyle/>
          <a:p>
            <a:r>
              <a:rPr lang="en-US" sz="2000" dirty="0" err="1"/>
              <a:t>Meconium</a:t>
            </a:r>
            <a:r>
              <a:rPr lang="en-US" sz="2000" dirty="0"/>
              <a:t> is a thick, black, tarry substance that is present in the fetal intestinal tract. </a:t>
            </a:r>
          </a:p>
          <a:p>
            <a:endParaRPr lang="en-US" sz="2000" dirty="0"/>
          </a:p>
          <a:p>
            <a:r>
              <a:rPr lang="en-US" sz="2000" b="1" dirty="0"/>
              <a:t>It is composed of amniotic fluid, </a:t>
            </a:r>
            <a:r>
              <a:rPr lang="en-US" sz="2000" b="1" dirty="0" err="1"/>
              <a:t>lanugo</a:t>
            </a:r>
            <a:r>
              <a:rPr lang="en-US" sz="2000" b="1" dirty="0"/>
              <a:t> (the fine hair that covers the fetus), bile, and fetal skin and intestinal cells. </a:t>
            </a:r>
          </a:p>
          <a:p>
            <a:endParaRPr lang="en-US" sz="2000" dirty="0"/>
          </a:p>
          <a:p>
            <a:r>
              <a:rPr lang="en-US" sz="2000" dirty="0"/>
              <a:t>The neonate’s first stool consists of </a:t>
            </a:r>
            <a:r>
              <a:rPr lang="en-US" sz="2000" dirty="0" err="1"/>
              <a:t>meconium</a:t>
            </a:r>
            <a:r>
              <a:rPr lang="en-US" sz="2000" dirty="0"/>
              <a:t>.  However, the fetus may pass the </a:t>
            </a:r>
            <a:r>
              <a:rPr lang="en-US" sz="2000" dirty="0" err="1"/>
              <a:t>meconium</a:t>
            </a:r>
            <a:r>
              <a:rPr lang="en-US" sz="2000" dirty="0"/>
              <a:t> in </a:t>
            </a:r>
            <a:r>
              <a:rPr lang="en-US" sz="2000" dirty="0" err="1"/>
              <a:t>utero</a:t>
            </a:r>
            <a:r>
              <a:rPr lang="en-US" sz="2000" dirty="0"/>
              <a:t>, which is a </a:t>
            </a:r>
            <a:r>
              <a:rPr lang="en-US" sz="2000" b="1" dirty="0">
                <a:solidFill>
                  <a:srgbClr val="0000CC"/>
                </a:solidFill>
              </a:rPr>
              <a:t>sign of fetal stress</a:t>
            </a:r>
            <a:r>
              <a:rPr lang="en-US" sz="2000" b="1" dirty="0"/>
              <a:t>.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  <p:transition spd="slow"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Meconium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404360"/>
          </a:xfrm>
        </p:spPr>
        <p:txBody>
          <a:bodyPr>
            <a:normAutofit/>
          </a:bodyPr>
          <a:lstStyle/>
          <a:p>
            <a:r>
              <a:rPr lang="en-US" sz="2000" dirty="0" err="1"/>
              <a:t>Meconium</a:t>
            </a:r>
            <a:r>
              <a:rPr lang="en-US" sz="2000" dirty="0"/>
              <a:t>-stained amniotic fluid is present in about </a:t>
            </a:r>
            <a:r>
              <a:rPr lang="en-US" sz="2000" b="1" dirty="0">
                <a:solidFill>
                  <a:srgbClr val="C00000"/>
                </a:solidFill>
              </a:rPr>
              <a:t>10% to 20% of births</a:t>
            </a:r>
            <a:r>
              <a:rPr lang="en-US" sz="2000" dirty="0"/>
              <a:t>, and </a:t>
            </a:r>
            <a:r>
              <a:rPr lang="en-US" sz="2000" b="1" dirty="0"/>
              <a:t>most </a:t>
            </a:r>
            <a:r>
              <a:rPr lang="en-US" sz="2000" b="1" dirty="0" err="1"/>
              <a:t>meconium</a:t>
            </a:r>
            <a:r>
              <a:rPr lang="en-US" sz="2000" b="1" dirty="0"/>
              <a:t>-stained neonates do not develop problems.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3200400" y="33528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Meconium</a:t>
            </a:r>
            <a:r>
              <a:rPr lang="en-US" sz="2800" b="1" dirty="0">
                <a:solidFill>
                  <a:srgbClr val="C00000"/>
                </a:solidFill>
              </a:rPr>
              <a:t> aspiration syndrome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534400" cy="4556760"/>
          </a:xfrm>
        </p:spPr>
        <p:txBody>
          <a:bodyPr>
            <a:normAutofit/>
          </a:bodyPr>
          <a:lstStyle/>
          <a:p>
            <a:r>
              <a:rPr lang="en-US" sz="1800" dirty="0" err="1"/>
              <a:t>Meconium</a:t>
            </a:r>
            <a:r>
              <a:rPr lang="en-US" sz="1800" dirty="0"/>
              <a:t> aspiration syndrome, a condition caused by </a:t>
            </a:r>
            <a:r>
              <a:rPr lang="en-US" sz="1800" b="1" dirty="0"/>
              <a:t>inhalation of </a:t>
            </a:r>
            <a:r>
              <a:rPr lang="en-US" sz="1800" b="1" dirty="0" err="1"/>
              <a:t>meconium</a:t>
            </a:r>
            <a:r>
              <a:rPr lang="en-US" sz="1800" b="1" dirty="0"/>
              <a:t>-stained amniotic fluid by the fetus</a:t>
            </a:r>
            <a:r>
              <a:rPr lang="en-US" sz="1800" dirty="0"/>
              <a:t>, occurs in about </a:t>
            </a:r>
            <a:r>
              <a:rPr lang="en-US" sz="1800" b="1" dirty="0">
                <a:solidFill>
                  <a:srgbClr val="C00000"/>
                </a:solidFill>
              </a:rPr>
              <a:t>6%</a:t>
            </a:r>
            <a:r>
              <a:rPr lang="en-US" sz="1800" dirty="0"/>
              <a:t> of births in which </a:t>
            </a:r>
            <a:r>
              <a:rPr lang="en-US" sz="1800" dirty="0" err="1"/>
              <a:t>meconium</a:t>
            </a:r>
            <a:r>
              <a:rPr lang="en-US" sz="1800" dirty="0"/>
              <a:t> is present. </a:t>
            </a:r>
          </a:p>
          <a:p>
            <a:endParaRPr lang="en-US" sz="1800" dirty="0"/>
          </a:p>
          <a:p>
            <a:r>
              <a:rPr lang="en-US" sz="1800" b="1" dirty="0"/>
              <a:t>Severe cases of this syndrome may cause </a:t>
            </a:r>
            <a:r>
              <a:rPr lang="en-US" sz="1800" b="1" dirty="0" err="1">
                <a:solidFill>
                  <a:srgbClr val="C00000"/>
                </a:solidFill>
              </a:rPr>
              <a:t>pneumonitis</a:t>
            </a:r>
            <a:r>
              <a:rPr lang="en-US" sz="1800" b="1" dirty="0">
                <a:solidFill>
                  <a:srgbClr val="C00000"/>
                </a:solidFill>
              </a:rPr>
              <a:t>, </a:t>
            </a:r>
            <a:r>
              <a:rPr lang="en-US" sz="1800" b="1" dirty="0" err="1">
                <a:solidFill>
                  <a:srgbClr val="C00000"/>
                </a:solidFill>
              </a:rPr>
              <a:t>pneumothorax</a:t>
            </a:r>
            <a:r>
              <a:rPr lang="en-US" sz="1800" b="1" dirty="0">
                <a:solidFill>
                  <a:srgbClr val="C00000"/>
                </a:solidFill>
              </a:rPr>
              <a:t>, </a:t>
            </a:r>
            <a:r>
              <a:rPr lang="en-US" sz="1800" b="1" dirty="0"/>
              <a:t>and</a:t>
            </a:r>
            <a:r>
              <a:rPr lang="en-US" sz="1800" b="1" dirty="0">
                <a:solidFill>
                  <a:srgbClr val="C00000"/>
                </a:solidFill>
              </a:rPr>
              <a:t> pulmonary artery hypertension.</a:t>
            </a:r>
          </a:p>
          <a:p>
            <a:endParaRPr lang="en-US" sz="1800" dirty="0"/>
          </a:p>
          <a:p>
            <a:r>
              <a:rPr lang="en-US" sz="1800" dirty="0"/>
              <a:t>When there is thick </a:t>
            </a:r>
            <a:r>
              <a:rPr lang="en-US" sz="1800" dirty="0" err="1"/>
              <a:t>meconium</a:t>
            </a:r>
            <a:r>
              <a:rPr lang="en-US" sz="1800" dirty="0"/>
              <a:t> at delivery, interventions to prevent or decrease </a:t>
            </a:r>
            <a:r>
              <a:rPr lang="en-US" sz="1800" dirty="0" err="1"/>
              <a:t>meconium</a:t>
            </a:r>
            <a:r>
              <a:rPr lang="en-US" sz="1800" dirty="0"/>
              <a:t> aspiration syndrome should be considered.</a:t>
            </a:r>
          </a:p>
        </p:txBody>
      </p:sp>
    </p:spTree>
  </p:cSld>
  <p:clrMapOvr>
    <a:masterClrMapping/>
  </p:clrMapOvr>
  <p:transition spd="slow">
    <p:zo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Meconium</a:t>
            </a:r>
            <a:r>
              <a:rPr lang="en-US" sz="2800" b="1" dirty="0">
                <a:solidFill>
                  <a:srgbClr val="C00000"/>
                </a:solidFill>
              </a:rPr>
              <a:t> aspiration syndrome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404360"/>
          </a:xfrm>
        </p:spPr>
        <p:txBody>
          <a:bodyPr>
            <a:normAutofit/>
          </a:bodyPr>
          <a:lstStyle/>
          <a:p>
            <a:r>
              <a:rPr lang="en-US" sz="2000" i="1" dirty="0"/>
              <a:t>Because </a:t>
            </a:r>
            <a:r>
              <a:rPr lang="en-US" sz="2000" i="1" dirty="0" err="1"/>
              <a:t>meconium</a:t>
            </a:r>
            <a:r>
              <a:rPr lang="en-US" sz="2000" i="1" dirty="0"/>
              <a:t> passage may </a:t>
            </a:r>
            <a:r>
              <a:rPr lang="en-US" sz="2000" b="1" i="1" dirty="0">
                <a:solidFill>
                  <a:srgbClr val="C00000"/>
                </a:solidFill>
              </a:rPr>
              <a:t>predate labor</a:t>
            </a:r>
            <a:r>
              <a:rPr lang="en-US" sz="2000" i="1" dirty="0"/>
              <a:t>, </a:t>
            </a:r>
            <a:r>
              <a:rPr lang="en-US" sz="2000" b="1" i="1" dirty="0" err="1">
                <a:solidFill>
                  <a:srgbClr val="003E1C"/>
                </a:solidFill>
              </a:rPr>
              <a:t>amnioinfusion</a:t>
            </a:r>
            <a:r>
              <a:rPr lang="en-US" sz="2000" i="1" dirty="0"/>
              <a:t> </a:t>
            </a:r>
            <a:r>
              <a:rPr lang="en-US" sz="2000" b="1" i="1" dirty="0">
                <a:solidFill>
                  <a:srgbClr val="C00000"/>
                </a:solidFill>
              </a:rPr>
              <a:t>should not</a:t>
            </a:r>
            <a:r>
              <a:rPr lang="en-US" sz="2000" i="1" dirty="0"/>
              <a:t> be used as a </a:t>
            </a:r>
            <a:r>
              <a:rPr lang="en-US" sz="2000" b="1" i="1" dirty="0">
                <a:solidFill>
                  <a:srgbClr val="C00000"/>
                </a:solidFill>
              </a:rPr>
              <a:t>preventive measure </a:t>
            </a:r>
            <a:r>
              <a:rPr lang="en-US" sz="2000" i="1" dirty="0"/>
              <a:t>for </a:t>
            </a:r>
            <a:r>
              <a:rPr lang="en-US" sz="2000" i="1" dirty="0" err="1"/>
              <a:t>meconium</a:t>
            </a:r>
            <a:r>
              <a:rPr lang="en-US" sz="2000" i="1" dirty="0"/>
              <a:t> aspiration syndrome. </a:t>
            </a:r>
          </a:p>
          <a:p>
            <a:endParaRPr lang="en-US" sz="2000" i="1" dirty="0"/>
          </a:p>
          <a:p>
            <a:r>
              <a:rPr lang="en-US" sz="2000" b="1" i="1" dirty="0">
                <a:solidFill>
                  <a:srgbClr val="C00000"/>
                </a:solidFill>
              </a:rPr>
              <a:t>Suctioning </a:t>
            </a:r>
            <a:r>
              <a:rPr lang="en-US" sz="2000" i="1" dirty="0"/>
              <a:t>of </a:t>
            </a:r>
            <a:r>
              <a:rPr lang="en-US" sz="2000" dirty="0"/>
              <a:t>the upper airway on the </a:t>
            </a:r>
            <a:r>
              <a:rPr lang="en-US" sz="2000" b="1" dirty="0"/>
              <a:t>perineum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does not prevent </a:t>
            </a:r>
            <a:r>
              <a:rPr lang="en-US" sz="2000" dirty="0"/>
              <a:t>or </a:t>
            </a:r>
            <a:r>
              <a:rPr lang="en-US" sz="2000" b="1" dirty="0"/>
              <a:t>alter the course </a:t>
            </a:r>
            <a:r>
              <a:rPr lang="en-US" sz="2000" dirty="0"/>
              <a:t>of </a:t>
            </a:r>
            <a:r>
              <a:rPr lang="en-US" sz="2000" dirty="0" err="1"/>
              <a:t>meconium</a:t>
            </a:r>
            <a:r>
              <a:rPr lang="en-US" sz="2000" dirty="0"/>
              <a:t> aspiration syndrome. </a:t>
            </a:r>
          </a:p>
          <a:p>
            <a:endParaRPr lang="en-US" sz="2000" dirty="0"/>
          </a:p>
          <a:p>
            <a:r>
              <a:rPr lang="en-US" sz="2000" dirty="0"/>
              <a:t>In the presence of </a:t>
            </a:r>
            <a:r>
              <a:rPr lang="en-US" sz="2000" dirty="0" err="1"/>
              <a:t>meconium</a:t>
            </a:r>
            <a:r>
              <a:rPr lang="en-US" sz="2000" dirty="0"/>
              <a:t>-stained amniotic fluid, </a:t>
            </a:r>
            <a:r>
              <a:rPr lang="en-US" sz="2000" b="1" dirty="0">
                <a:solidFill>
                  <a:srgbClr val="C00000"/>
                </a:solidFill>
              </a:rPr>
              <a:t>routine </a:t>
            </a:r>
            <a:r>
              <a:rPr lang="en-US" sz="2000" b="1" dirty="0"/>
              <a:t>suctioning</a:t>
            </a:r>
            <a:r>
              <a:rPr lang="en-US" sz="2000" dirty="0"/>
              <a:t> or </a:t>
            </a:r>
            <a:r>
              <a:rPr lang="en-US" sz="2000" b="1" dirty="0"/>
              <a:t>intubation</a:t>
            </a:r>
            <a:r>
              <a:rPr lang="en-US" sz="2000" dirty="0"/>
              <a:t> is </a:t>
            </a:r>
            <a:r>
              <a:rPr lang="en-US" sz="2000" b="1" dirty="0">
                <a:solidFill>
                  <a:srgbClr val="C00000"/>
                </a:solidFill>
              </a:rPr>
              <a:t>no longer recommended </a:t>
            </a:r>
            <a:r>
              <a:rPr lang="en-US" sz="2000" dirty="0"/>
              <a:t>, however, a </a:t>
            </a:r>
            <a:r>
              <a:rPr lang="en-US" sz="2000" b="1" dirty="0">
                <a:solidFill>
                  <a:srgbClr val="0000CC"/>
                </a:solidFill>
              </a:rPr>
              <a:t>credentialed neonatal resuscitation team </a:t>
            </a:r>
            <a:r>
              <a:rPr lang="en-US" sz="2000" dirty="0"/>
              <a:t>should be available in case </a:t>
            </a:r>
            <a:r>
              <a:rPr lang="en-US" sz="2000" dirty="0" err="1"/>
              <a:t>endotracheal</a:t>
            </a:r>
            <a:r>
              <a:rPr lang="en-US" sz="2000" dirty="0"/>
              <a:t> intubation is needed.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3505200" y="525780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cs typeface="Traditional Arabic" pitchFamily="2" charset="-78"/>
            </a:endParaRPr>
          </a:p>
        </p:txBody>
      </p:sp>
      <p:pic>
        <p:nvPicPr>
          <p:cNvPr id="111619" name="Picture Placeholder 4" descr="BABY0-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9698" b="969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Cloud Callout 6"/>
          <p:cNvSpPr/>
          <p:nvPr/>
        </p:nvSpPr>
        <p:spPr>
          <a:xfrm>
            <a:off x="0" y="228600"/>
            <a:ext cx="3657600" cy="2133600"/>
          </a:xfrm>
          <a:prstGeom prst="cloudCallout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THANK   YOU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1676400" y="26670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1662113"/>
            <a:ext cx="843915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4298</Words>
  <Application>Microsoft Office PowerPoint</Application>
  <PresentationFormat>On-screen Show (4:3)</PresentationFormat>
  <Paragraphs>501</Paragraphs>
  <Slides>95</Slides>
  <Notes>0</Notes>
  <HiddenSlides>1</HiddenSlides>
  <MMClips>54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7" baseType="lpstr">
      <vt:lpstr>Arial</vt:lpstr>
      <vt:lpstr>Arial Black</vt:lpstr>
      <vt:lpstr>Bookman Old Style</vt:lpstr>
      <vt:lpstr>Calibri</vt:lpstr>
      <vt:lpstr>Gill Sans MT</vt:lpstr>
      <vt:lpstr>Times New Roman</vt:lpstr>
      <vt:lpstr>Wingdings</vt:lpstr>
      <vt:lpstr>Wingdings 2</vt:lpstr>
      <vt:lpstr>Wingdings 3</vt:lpstr>
      <vt:lpstr>Theme1</vt:lpstr>
      <vt:lpstr>Origin</vt:lpstr>
      <vt:lpstr>Image</vt:lpstr>
      <vt:lpstr>PowerPoint Presentation</vt:lpstr>
      <vt:lpstr>PowerPoint Presentation</vt:lpstr>
      <vt:lpstr>PowerPoint Presentation</vt:lpstr>
      <vt:lpstr>INTRAPARTUM FETAL SURVEILLANCE</vt:lpstr>
      <vt:lpstr>Pathophysiology </vt:lpstr>
      <vt:lpstr>Pathophysiology </vt:lpstr>
      <vt:lpstr>Fetal responses to hypoxia </vt:lpstr>
      <vt:lpstr>Neonatal Encephalopathy </vt:lpstr>
      <vt:lpstr>Hypoxic-ischemic encephalopathy</vt:lpstr>
      <vt:lpstr>Neonatal Encephalopathy</vt:lpstr>
      <vt:lpstr>Neonatal Encephalopathy</vt:lpstr>
      <vt:lpstr>  Cerebral Palsy </vt:lpstr>
      <vt:lpstr>Cerebral Palsy</vt:lpstr>
      <vt:lpstr>Criteria to Define an Acute Intrapartum Hypoxic Event as Sufficient to Cause Cerebral Palsy</vt:lpstr>
      <vt:lpstr>Criteria nonspecific to asphyxial insult, but suggestive of intrapartum timing (close proximity to labor and delivery, within 48 hours) </vt:lpstr>
      <vt:lpstr>  Why Perform Fetal Monitoring? </vt:lpstr>
      <vt:lpstr> How Do We Monitor? </vt:lpstr>
      <vt:lpstr>Guidelines for Methods of Intrapartum Fetal Heart Rate Monitoring  ( ACOG )</vt:lpstr>
      <vt:lpstr>GUIDELINES FOR INTRAPARTUM FETAL MONITORING</vt:lpstr>
      <vt:lpstr>Intermittent auscultation</vt:lpstr>
      <vt:lpstr>      Electronic fetal heart monitoring ( EFM ) </vt:lpstr>
      <vt:lpstr>Direct monitoring of fetal heart rate and uterine contractions</vt:lpstr>
      <vt:lpstr>External monitoring</vt:lpstr>
      <vt:lpstr>  Equipment </vt:lpstr>
      <vt:lpstr>Equipment </vt:lpstr>
      <vt:lpstr>standard 3 cm/min </vt:lpstr>
      <vt:lpstr>Interpretation of the Fetal Monitor Tracing</vt:lpstr>
      <vt:lpstr>Baseline rate </vt:lpstr>
      <vt:lpstr>Fetal bradycardia</vt:lpstr>
      <vt:lpstr>Fetal bradycardia</vt:lpstr>
      <vt:lpstr>Fetal tachycardia</vt:lpstr>
      <vt:lpstr>Fetal tachycardia</vt:lpstr>
      <vt:lpstr>Interpretation of fetal tachycardia </vt:lpstr>
      <vt:lpstr>Sinusoidal  pattern</vt:lpstr>
      <vt:lpstr>Sinusoidal heart rate pattern</vt:lpstr>
      <vt:lpstr>PowerPoint Presentation</vt:lpstr>
      <vt:lpstr>PowerPoint Presentation</vt:lpstr>
      <vt:lpstr>Baseline variability</vt:lpstr>
      <vt:lpstr>Variability   </vt:lpstr>
      <vt:lpstr>PowerPoint Presentation</vt:lpstr>
      <vt:lpstr>Fetal Heart Rate Variability</vt:lpstr>
      <vt:lpstr>Fetal Heart Rate Variability</vt:lpstr>
      <vt:lpstr>Decreased variability  </vt:lpstr>
      <vt:lpstr>PowerPoint Presentation</vt:lpstr>
      <vt:lpstr>PERIODIC CHANGES </vt:lpstr>
      <vt:lpstr> Acceleration  </vt:lpstr>
      <vt:lpstr>PowerPoint Presentation</vt:lpstr>
      <vt:lpstr>Acceleration </vt:lpstr>
      <vt:lpstr>The frequency and amplitude of accelerations may be diminished by :</vt:lpstr>
      <vt:lpstr>Decelerations </vt:lpstr>
      <vt:lpstr>Early deceleration </vt:lpstr>
      <vt:lpstr>Early deceleration  </vt:lpstr>
      <vt:lpstr>Early deceleration</vt:lpstr>
      <vt:lpstr>Early deceleration</vt:lpstr>
      <vt:lpstr>Late deceleration </vt:lpstr>
      <vt:lpstr>Late deceleration </vt:lpstr>
      <vt:lpstr>Late deceleration </vt:lpstr>
      <vt:lpstr>Late deceleration </vt:lpstr>
      <vt:lpstr> Late deceleration</vt:lpstr>
      <vt:lpstr>PowerPoint Presentation</vt:lpstr>
      <vt:lpstr>PowerPoint Presentation</vt:lpstr>
      <vt:lpstr>Variable decelerations</vt:lpstr>
      <vt:lpstr>Variable deceleration </vt:lpstr>
      <vt:lpstr>Causes of variable deceleration</vt:lpstr>
      <vt:lpstr>Variable decelerations are classified as:</vt:lpstr>
      <vt:lpstr>PowerPoint Presentation</vt:lpstr>
      <vt:lpstr>Variable decelerations</vt:lpstr>
      <vt:lpstr>PowerPoint Presentation</vt:lpstr>
      <vt:lpstr>Prolonged deceleration </vt:lpstr>
      <vt:lpstr>Prolonged  deceleration</vt:lpstr>
      <vt:lpstr> Ancillary Tests </vt:lpstr>
      <vt:lpstr>  Fetal Stimulation </vt:lpstr>
      <vt:lpstr>Fetal Stimulation </vt:lpstr>
      <vt:lpstr>Scalp Stimulation</vt:lpstr>
      <vt:lpstr>Digital fetal scalp stimulation</vt:lpstr>
      <vt:lpstr>Allis clamp scalp stimulation</vt:lpstr>
      <vt:lpstr>Vibroacoustic Stimulation</vt:lpstr>
      <vt:lpstr>Fetal Scalp Blood Sampling </vt:lpstr>
      <vt:lpstr>PowerPoint Presentation</vt:lpstr>
      <vt:lpstr>PowerPoint Presentation</vt:lpstr>
      <vt:lpstr>Intrapartum Fetal Scalp Lactate Testing </vt:lpstr>
      <vt:lpstr>Pulse Oximetry</vt:lpstr>
      <vt:lpstr>Category I</vt:lpstr>
      <vt:lpstr>Category III</vt:lpstr>
      <vt:lpstr> category II FHR tracings include any of the following </vt:lpstr>
      <vt:lpstr>Management of a Persistently Nonreassuring FHR</vt:lpstr>
      <vt:lpstr>Management of a Persistently Nonreassuring FHR</vt:lpstr>
      <vt:lpstr>Management of a Persistently Nonreassuring FHR</vt:lpstr>
      <vt:lpstr>Management of a Persistently Nonreassuring FHR</vt:lpstr>
      <vt:lpstr>Meconium</vt:lpstr>
      <vt:lpstr>Meconium</vt:lpstr>
      <vt:lpstr>Meconium aspiration syndrome</vt:lpstr>
      <vt:lpstr>Meconium aspiration syndrome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Intrapartum fetal heart rate assessment</dc:title>
  <dc:creator>MRT</dc:creator>
  <cp:lastModifiedBy>Maryam</cp:lastModifiedBy>
  <cp:revision>120</cp:revision>
  <dcterms:created xsi:type="dcterms:W3CDTF">2013-12-05T05:48:46Z</dcterms:created>
  <dcterms:modified xsi:type="dcterms:W3CDTF">2020-04-11T07:06:24Z</dcterms:modified>
</cp:coreProperties>
</file>