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63CA-E069-44F3-8C94-501D1AD406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5E45-8DD1-498C-A3C2-989E21CC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52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63CA-E069-44F3-8C94-501D1AD406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5E45-8DD1-498C-A3C2-989E21CC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43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63CA-E069-44F3-8C94-501D1AD406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5E45-8DD1-498C-A3C2-989E21CC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92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63CA-E069-44F3-8C94-501D1AD406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5E45-8DD1-498C-A3C2-989E21CC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20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63CA-E069-44F3-8C94-501D1AD406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5E45-8DD1-498C-A3C2-989E21CC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63CA-E069-44F3-8C94-501D1AD406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5E45-8DD1-498C-A3C2-989E21CC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4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63CA-E069-44F3-8C94-501D1AD406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5E45-8DD1-498C-A3C2-989E21CC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40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63CA-E069-44F3-8C94-501D1AD406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5E45-8DD1-498C-A3C2-989E21CC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7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63CA-E069-44F3-8C94-501D1AD406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5E45-8DD1-498C-A3C2-989E21CC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90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63CA-E069-44F3-8C94-501D1AD406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5E45-8DD1-498C-A3C2-989E21CC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18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63CA-E069-44F3-8C94-501D1AD406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D5E45-8DD1-498C-A3C2-989E21CC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22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163CA-E069-44F3-8C94-501D1AD406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D5E45-8DD1-498C-A3C2-989E21CC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1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MACROSOMIA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 S. Hosseini</a:t>
            </a:r>
          </a:p>
          <a:p>
            <a:r>
              <a:rPr lang="en-US" dirty="0" smtClean="0"/>
              <a:t>Assisstant professor</a:t>
            </a:r>
          </a:p>
          <a:p>
            <a:r>
              <a:rPr lang="en-US" dirty="0" smtClean="0"/>
              <a:t>SBMU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8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 </a:t>
            </a:r>
            <a:r>
              <a:rPr lang="en-US" b="1" dirty="0" smtClean="0">
                <a:solidFill>
                  <a:srgbClr val="0070C0"/>
                </a:solidFill>
              </a:rPr>
              <a:t>Management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evidence does not support early delivery for macrosomia alone</a:t>
            </a:r>
          </a:p>
          <a:p>
            <a:endParaRPr lang="en-US" dirty="0"/>
          </a:p>
          <a:p>
            <a:r>
              <a:rPr lang="en-US" dirty="0" smtClean="0"/>
              <a:t>cesarean delivery should be offered for estimated fetal weights greater than 5,000 g in women without diabetes and greater than 4,500 g in women with diabetes</a:t>
            </a:r>
          </a:p>
          <a:p>
            <a:endParaRPr lang="en-US" dirty="0"/>
          </a:p>
          <a:p>
            <a:r>
              <a:rPr lang="en-US" dirty="0" smtClean="0"/>
              <a:t>A prolonged second stage of labor or arrest of descent in the second stage is an indication for cesarean delivery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1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</a:t>
            </a:r>
            <a:r>
              <a:rPr lang="en-US" b="1" dirty="0" smtClean="0">
                <a:solidFill>
                  <a:srgbClr val="0070C0"/>
                </a:solidFill>
              </a:rPr>
              <a:t>Shoulder dystocia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55320" y="1792224"/>
            <a:ext cx="5181600" cy="436451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172200" y="1690688"/>
            <a:ext cx="5181600" cy="425573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5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</a:t>
            </a:r>
            <a:r>
              <a:rPr lang="en-US" b="1" dirty="0" smtClean="0">
                <a:solidFill>
                  <a:srgbClr val="0070C0"/>
                </a:solidFill>
              </a:rPr>
              <a:t>Shoulder dystocia     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1554480"/>
            <a:ext cx="5181600" cy="4391944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172200" y="1554480"/>
            <a:ext cx="5181600" cy="439194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4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</a:t>
            </a:r>
            <a:r>
              <a:rPr lang="en-US" b="1" dirty="0" smtClean="0">
                <a:solidFill>
                  <a:srgbClr val="0070C0"/>
                </a:solidFill>
              </a:rPr>
              <a:t>Shoulder dystocia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2056164"/>
            <a:ext cx="5181600" cy="389026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4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   </a:t>
            </a:r>
            <a:r>
              <a:rPr lang="en-US" b="1" dirty="0" smtClean="0">
                <a:solidFill>
                  <a:srgbClr val="0070C0"/>
                </a:solidFill>
              </a:rPr>
              <a:t>Definition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4500</a:t>
            </a:r>
            <a:r>
              <a:rPr lang="en-US" dirty="0"/>
              <a:t> </a:t>
            </a:r>
            <a:r>
              <a:rPr lang="en-US" dirty="0" smtClean="0"/>
              <a:t>g is often used as an estimate above which a fetus is considered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b="1" dirty="0" smtClean="0"/>
              <a:t>macrosomic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Large for gestational age (LGA) :</a:t>
            </a:r>
          </a:p>
          <a:p>
            <a:pPr marL="0" indent="0">
              <a:buNone/>
            </a:pPr>
            <a:r>
              <a:rPr lang="en-US" dirty="0" smtClean="0"/>
              <a:t>birth weight of &gt;90% for a given gestational age and is dependent on both weight and gestational age with percentiles generated from population specific norms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u="sng" dirty="0" smtClean="0"/>
              <a:t>Growth potential</a:t>
            </a:r>
            <a:r>
              <a:rPr lang="en-US" dirty="0" smtClean="0"/>
              <a:t>, </a:t>
            </a:r>
            <a:r>
              <a:rPr lang="en-US" u="sng" dirty="0" smtClean="0"/>
              <a:t>growth rate</a:t>
            </a:r>
            <a:r>
              <a:rPr lang="en-US" dirty="0" smtClean="0"/>
              <a:t>, and </a:t>
            </a:r>
            <a:r>
              <a:rPr lang="en-US" u="sng" dirty="0" smtClean="0"/>
              <a:t>gestational age at onset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0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     </a:t>
            </a:r>
            <a:r>
              <a:rPr lang="en-US" b="1" dirty="0" smtClean="0">
                <a:solidFill>
                  <a:srgbClr val="0070C0"/>
                </a:solidFill>
              </a:rPr>
              <a:t>Etiology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Fetal Factors: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Genetic composition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Genetic syndromes such as Beckwith-</a:t>
            </a:r>
            <a:r>
              <a:rPr lang="en-US" dirty="0" err="1" smtClean="0"/>
              <a:t>Wiedemann</a:t>
            </a:r>
            <a:r>
              <a:rPr lang="en-US" dirty="0" smtClean="0"/>
              <a:t> syndrome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Male fetuses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5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66344"/>
            <a:ext cx="10515600" cy="571061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u="sng" dirty="0" smtClean="0"/>
              <a:t>Maternal Factors:</a:t>
            </a:r>
            <a:endParaRPr lang="en-US" b="1" u="sng" dirty="0"/>
          </a:p>
          <a:p>
            <a:pPr marL="0" indent="0">
              <a:buNone/>
            </a:pPr>
            <a:endParaRPr lang="en-US" b="1" u="sng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history of macrosomia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maternal prepregnancy</a:t>
            </a:r>
            <a:r>
              <a:rPr lang="en-US" dirty="0"/>
              <a:t> </a:t>
            </a:r>
            <a:r>
              <a:rPr lang="en-US" dirty="0" smtClean="0"/>
              <a:t>weight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weight gain during pregnancy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Multiparity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male fetus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Gestational age greater than 40 weeks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Ethnicity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maternal birth weight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maternal height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maternal age younger than 17 years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preexisting diabetes, and a positive 50-g glucose screen with a negative result on the 3-hour glucose tolerance test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3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   </a:t>
            </a:r>
            <a:r>
              <a:rPr lang="en-US" b="1" dirty="0" smtClean="0">
                <a:solidFill>
                  <a:srgbClr val="0070C0"/>
                </a:solidFill>
              </a:rPr>
              <a:t>Significance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increased risk of cesarean delivery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Postpartum hemorrhage ↑</a:t>
            </a:r>
            <a:endParaRPr lang="en-US" dirty="0"/>
          </a:p>
          <a:p>
            <a:r>
              <a:rPr lang="en-US" dirty="0" smtClean="0"/>
              <a:t> vaginal lacerations↑</a:t>
            </a:r>
          </a:p>
          <a:p>
            <a:endParaRPr lang="en-US" dirty="0"/>
          </a:p>
          <a:p>
            <a:r>
              <a:rPr lang="en-US" dirty="0" smtClean="0"/>
              <a:t>shoulder dystocia and fracture of the clavicle</a:t>
            </a:r>
          </a:p>
          <a:p>
            <a:r>
              <a:rPr lang="en-US" dirty="0" smtClean="0"/>
              <a:t>brachial plexus nerve injury</a:t>
            </a:r>
          </a:p>
          <a:p>
            <a:r>
              <a:rPr lang="en-US" dirty="0" smtClean="0"/>
              <a:t>lower Apgar scores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4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66344"/>
            <a:ext cx="10515600" cy="5710619"/>
          </a:xfrm>
        </p:spPr>
        <p:txBody>
          <a:bodyPr/>
          <a:lstStyle/>
          <a:p>
            <a:r>
              <a:rPr lang="en-US" dirty="0" smtClean="0"/>
              <a:t>Risks related to maternal obesity or Diabetes:</a:t>
            </a:r>
          </a:p>
          <a:p>
            <a:pPr marL="0" indent="0">
              <a:buNone/>
            </a:pPr>
            <a:r>
              <a:rPr lang="en-US" dirty="0" smtClean="0"/>
              <a:t>  hypothermia, hyperbilirubinemia, hypoglycemia, prematurity,  stillbirth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Macrosomic preterm infants remain at risk for complications of prematurity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Long-term risks include overweight or obesity in later life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 </a:t>
            </a:r>
            <a:r>
              <a:rPr lang="en-US" b="1" dirty="0" smtClean="0">
                <a:solidFill>
                  <a:srgbClr val="0070C0"/>
                </a:solidFill>
              </a:rPr>
              <a:t>classification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4168"/>
            <a:ext cx="10515600" cy="48327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289304" y="1723452"/>
            <a:ext cx="9794748" cy="13489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1. Birth weight of 4,000 to 4,499 g with increased risk of labor</a:t>
            </a:r>
          </a:p>
          <a:p>
            <a:pPr algn="ctr"/>
            <a:r>
              <a:rPr lang="en-US" sz="2400" b="1" dirty="0" smtClean="0"/>
              <a:t>abnormalities and newborn complications</a:t>
            </a:r>
            <a:endParaRPr lang="en-US" sz="2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89304" y="3383280"/>
            <a:ext cx="9902952" cy="11338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2. Birth weight of 4,500 to 4,999 g with additional risk of maternal and</a:t>
            </a:r>
          </a:p>
          <a:p>
            <a:pPr algn="ctr"/>
            <a:r>
              <a:rPr lang="en-US" sz="2400" dirty="0" smtClean="0"/>
              <a:t>newborn morbidity</a:t>
            </a: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016752" y="4123944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 rot="10800000" flipH="1" flipV="1">
            <a:off x="1293873" y="4700016"/>
            <a:ext cx="9989822" cy="12899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3. Birth weight of 5,000 g or greater with additional risk of stillbirth and</a:t>
            </a:r>
          </a:p>
          <a:p>
            <a:pPr algn="ctr"/>
            <a:r>
              <a:rPr lang="en-US" sz="2400" dirty="0" smtClean="0"/>
              <a:t>neonatal mortality</a:t>
            </a:r>
            <a:endParaRPr lang="en-US" sz="2400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1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    </a:t>
            </a:r>
            <a:r>
              <a:rPr lang="en-US" b="1" dirty="0" smtClean="0">
                <a:solidFill>
                  <a:srgbClr val="0070C0"/>
                </a:solidFill>
              </a:rPr>
              <a:t>Diagnosis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b="1" u="sng" dirty="0" smtClean="0"/>
              <a:t>two primary methods for clinical estimation of fetal weight are</a:t>
            </a:r>
            <a:r>
              <a:rPr lang="en-US" dirty="0" smtClean="0"/>
              <a:t>:</a:t>
            </a:r>
          </a:p>
          <a:p>
            <a:r>
              <a:rPr lang="en-US" dirty="0" smtClean="0"/>
              <a:t>Leopold</a:t>
            </a:r>
            <a:r>
              <a:rPr lang="en-US" dirty="0"/>
              <a:t> </a:t>
            </a:r>
            <a:r>
              <a:rPr lang="en-US" dirty="0" smtClean="0"/>
              <a:t> maneuvers (abdominal palpation) </a:t>
            </a:r>
            <a:endParaRPr lang="en-US" dirty="0"/>
          </a:p>
          <a:p>
            <a:r>
              <a:rPr lang="en-US" dirty="0" smtClean="0"/>
              <a:t>measurement of the height of the uterine fundus above the maternal symphysis pubis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   </a:t>
            </a:r>
            <a:r>
              <a:rPr lang="en-US" b="1" u="sng" dirty="0" smtClean="0"/>
              <a:t>ultrasound</a:t>
            </a:r>
          </a:p>
          <a:p>
            <a:pPr marL="0" indent="0">
              <a:buNone/>
            </a:pPr>
            <a:r>
              <a:rPr lang="en-US" dirty="0" smtClean="0"/>
              <a:t>measurements of various fetal body parts, usually including</a:t>
            </a:r>
          </a:p>
          <a:p>
            <a:pPr marL="0" indent="0">
              <a:buNone/>
            </a:pPr>
            <a:r>
              <a:rPr lang="en-US" dirty="0" smtClean="0"/>
              <a:t>the AC</a:t>
            </a:r>
          </a:p>
          <a:p>
            <a:pPr marL="0" indent="0">
              <a:buNone/>
            </a:pPr>
            <a:endParaRPr lang="en-US" b="1" u="sng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3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differential diagnosis of an enlarged uterus: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52" y="1249553"/>
            <a:ext cx="10515600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536192" y="1690688"/>
            <a:ext cx="2688336" cy="1729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multiple gestation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318248" y="1690688"/>
            <a:ext cx="2670048" cy="1618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polyhydramnios</a:t>
            </a:r>
            <a:endParaRPr lang="en-US" sz="2000" dirty="0"/>
          </a:p>
        </p:txBody>
      </p:sp>
      <p:sp>
        <p:nvSpPr>
          <p:cNvPr id="6" name="Oval 5"/>
          <p:cNvSpPr/>
          <p:nvPr/>
        </p:nvSpPr>
        <p:spPr>
          <a:xfrm>
            <a:off x="4882896" y="3309176"/>
            <a:ext cx="1920240" cy="1281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molar pregnancy</a:t>
            </a:r>
            <a:endParaRPr lang="en-US" sz="2000" dirty="0"/>
          </a:p>
        </p:txBody>
      </p:sp>
      <p:sp>
        <p:nvSpPr>
          <p:cNvPr id="7" name="Oval 6"/>
          <p:cNvSpPr/>
          <p:nvPr/>
        </p:nvSpPr>
        <p:spPr>
          <a:xfrm>
            <a:off x="1807464" y="5038344"/>
            <a:ext cx="7808976" cy="16642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uterine leiomyomata, other gynecologic tumor, or uterine anomaly</a:t>
            </a:r>
            <a:endParaRPr lang="en-US" sz="2000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1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407</Words>
  <Application>Microsoft Office PowerPoint</Application>
  <PresentationFormat>Widescreen</PresentationFormat>
  <Paragraphs>79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MACROSOMIA</vt:lpstr>
      <vt:lpstr>                               Definition</vt:lpstr>
      <vt:lpstr>                                 Etiology</vt:lpstr>
      <vt:lpstr>PowerPoint Presentation</vt:lpstr>
      <vt:lpstr>                               Significance</vt:lpstr>
      <vt:lpstr>PowerPoint Presentation</vt:lpstr>
      <vt:lpstr>                             classification</vt:lpstr>
      <vt:lpstr>                                Diagnosis</vt:lpstr>
      <vt:lpstr>The differential diagnosis of an enlarged uterus: </vt:lpstr>
      <vt:lpstr>                             Management</vt:lpstr>
      <vt:lpstr>                         Shoulder dystocia</vt:lpstr>
      <vt:lpstr>                        Shoulder dystocia     </vt:lpstr>
      <vt:lpstr>                        Shoulder dystocia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MACROSOMIA</dc:title>
  <dc:creator>asus</dc:creator>
  <cp:lastModifiedBy>asus</cp:lastModifiedBy>
  <cp:revision>37</cp:revision>
  <dcterms:created xsi:type="dcterms:W3CDTF">2020-04-03T05:30:01Z</dcterms:created>
  <dcterms:modified xsi:type="dcterms:W3CDTF">2020-04-28T06:16:12Z</dcterms:modified>
</cp:coreProperties>
</file>