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D8273-E537-4ABB-800B-7BA02719DBCC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8C72-B7EE-4194-95AB-5397EC4A2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D8273-E537-4ABB-800B-7BA02719DBCC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8C72-B7EE-4194-95AB-5397EC4A2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8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D8273-E537-4ABB-800B-7BA02719DBCC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8C72-B7EE-4194-95AB-5397EC4A2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39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D8273-E537-4ABB-800B-7BA02719DBCC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8C72-B7EE-4194-95AB-5397EC4A2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D8273-E537-4ABB-800B-7BA02719DBCC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8C72-B7EE-4194-95AB-5397EC4A2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3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D8273-E537-4ABB-800B-7BA02719DBCC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8C72-B7EE-4194-95AB-5397EC4A2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73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D8273-E537-4ABB-800B-7BA02719DBCC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8C72-B7EE-4194-95AB-5397EC4A2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20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D8273-E537-4ABB-800B-7BA02719DBCC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8C72-B7EE-4194-95AB-5397EC4A2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29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D8273-E537-4ABB-800B-7BA02719DBCC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8C72-B7EE-4194-95AB-5397EC4A2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4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D8273-E537-4ABB-800B-7BA02719DBCC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8C72-B7EE-4194-95AB-5397EC4A2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D8273-E537-4ABB-800B-7BA02719DBCC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8C72-B7EE-4194-95AB-5397EC4A2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6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D8273-E537-4ABB-800B-7BA02719DBCC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18C72-B7EE-4194-95AB-5397EC4A2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4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 Menopause(chapter41)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Dr.ATEFEH</a:t>
            </a:r>
            <a:r>
              <a:rPr lang="en-US" dirty="0" smtClean="0"/>
              <a:t> MORIDI</a:t>
            </a:r>
          </a:p>
          <a:p>
            <a:r>
              <a:rPr lang="en-US" dirty="0" err="1" smtClean="0"/>
              <a:t>Gyneco</a:t>
            </a:r>
            <a:r>
              <a:rPr lang="en-US" dirty="0" smtClean="0"/>
              <a:t>-oncologist</a:t>
            </a:r>
          </a:p>
          <a:p>
            <a:r>
              <a:rPr lang="en-US" dirty="0" smtClean="0"/>
              <a:t>SBMU</a:t>
            </a:r>
          </a:p>
          <a:p>
            <a:r>
              <a:rPr lang="en-US" dirty="0" err="1" smtClean="0"/>
              <a:t>Mahdiyeh</a:t>
            </a:r>
            <a:r>
              <a:rPr lang="en-US" dirty="0" smtClean="0"/>
              <a:t> hospital</a:t>
            </a:r>
            <a:endParaRPr lang="en-US" dirty="0"/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6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SYMPTOMS AND SIGNS OF MENOPAUSE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Perimenopausal</a:t>
            </a:r>
            <a:r>
              <a:rPr lang="en-US" dirty="0" smtClean="0"/>
              <a:t> and postmenopausal women often complain of mood swings. </a:t>
            </a:r>
          </a:p>
          <a:p>
            <a:r>
              <a:rPr lang="en-US" dirty="0" smtClean="0"/>
              <a:t>Some women experience memory loss, depression, apathy, and “crying spells.”</a:t>
            </a:r>
          </a:p>
          <a:p>
            <a:r>
              <a:rPr lang="en-US" dirty="0" smtClean="0"/>
              <a:t> These may be related to menopause, sleep disturbances, or both.</a:t>
            </a:r>
          </a:p>
          <a:p>
            <a:r>
              <a:rPr lang="en-US" dirty="0" smtClean="0"/>
              <a:t>With declining estrogen production, the skin tends to become thin, less elastic, and eventually more susceptible to abrasion and trauma</a:t>
            </a:r>
            <a:endParaRPr lang="en-US" dirty="0"/>
          </a:p>
        </p:txBody>
      </p:sp>
      <p:pic>
        <p:nvPicPr>
          <p:cNvPr id="4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2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SYMPTOMS AND SIGNS OF MENOPAUSE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Increased testosterone levels may result in increased facial hair</a:t>
            </a:r>
          </a:p>
          <a:p>
            <a:r>
              <a:rPr lang="en-US" dirty="0" smtClean="0"/>
              <a:t>Hair from the scalp is normally lost and replaced in an asynchronous way.</a:t>
            </a:r>
          </a:p>
          <a:p>
            <a:r>
              <a:rPr lang="en-US" dirty="0" smtClean="0"/>
              <a:t> physicians should reassure patients that the process is self-limiting and requires no therapy. </a:t>
            </a:r>
          </a:p>
          <a:p>
            <a:r>
              <a:rPr lang="en-US" dirty="0" smtClean="0"/>
              <a:t>Nails become thin and brittle</a:t>
            </a:r>
            <a:endParaRPr lang="en-US" dirty="0"/>
          </a:p>
        </p:txBody>
      </p:sp>
      <p:pic>
        <p:nvPicPr>
          <p:cNvPr id="4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5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SYMPTOMS AND SIGNS OF MENOPAUSE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Bone demineralization is a natural consequence of aging. </a:t>
            </a:r>
          </a:p>
          <a:p>
            <a:r>
              <a:rPr lang="en-US" dirty="0" smtClean="0"/>
              <a:t>Diminishing bone density occurs in both men and women. </a:t>
            </a:r>
          </a:p>
          <a:p>
            <a:r>
              <a:rPr lang="en-US" dirty="0" smtClean="0"/>
              <a:t>However, the onset of bone demineralization occurs 15 to 20 years earlier in women than in men because of acceleration after ovarian function ceases. </a:t>
            </a:r>
            <a:endParaRPr lang="en-US" dirty="0"/>
          </a:p>
        </p:txBody>
      </p:sp>
      <p:pic>
        <p:nvPicPr>
          <p:cNvPr id="4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 about bone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Weight-bearing activity such as walking for as little as 30 minutes a day increases the mineral content of older women.</a:t>
            </a:r>
          </a:p>
          <a:p>
            <a:r>
              <a:rPr lang="en-US" dirty="0" smtClean="0"/>
              <a:t>Calcium is beneficial to prevent bone loss; women older than 50 years should meet the Recommended Dietary Allowance of 1,200 mg. </a:t>
            </a:r>
          </a:p>
          <a:p>
            <a:r>
              <a:rPr lang="en-US" dirty="0" smtClean="0"/>
              <a:t>supplementation with vitamin D should be considered: 600 IU/day from ages 51 to 70 years and 800 IU/day for ages greater than 70 years. </a:t>
            </a:r>
          </a:p>
          <a:p>
            <a:r>
              <a:rPr lang="en-US" dirty="0" smtClean="0"/>
              <a:t>Several bisphosphonates, such as alendronate, </a:t>
            </a:r>
            <a:r>
              <a:rPr lang="en-US" dirty="0" err="1" smtClean="0"/>
              <a:t>ibandronate</a:t>
            </a:r>
            <a:r>
              <a:rPr lang="en-US" dirty="0" smtClean="0"/>
              <a:t>, and </a:t>
            </a:r>
            <a:r>
              <a:rPr lang="en-US" dirty="0" err="1" smtClean="0"/>
              <a:t>risedronate</a:t>
            </a:r>
            <a:r>
              <a:rPr lang="en-US" dirty="0" smtClean="0"/>
              <a:t>, can be used for the management of menopause-associated bone loss</a:t>
            </a:r>
          </a:p>
          <a:p>
            <a:r>
              <a:rPr lang="en-US" dirty="0"/>
              <a:t>Selective estrogen receptor modulators (SERMs) provide another </a:t>
            </a:r>
            <a:r>
              <a:rPr lang="en-US" dirty="0" err="1"/>
              <a:t>nonhormonal</a:t>
            </a:r>
            <a:r>
              <a:rPr lang="en-US" dirty="0"/>
              <a:t> management option</a:t>
            </a:r>
          </a:p>
        </p:txBody>
      </p:sp>
      <p:pic>
        <p:nvPicPr>
          <p:cNvPr id="4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Screening for bone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Bone density should be screened in postmenopausal women younger than 65 years if any of the following risk factors are noted: </a:t>
            </a:r>
          </a:p>
          <a:p>
            <a:r>
              <a:rPr lang="en-US" dirty="0" smtClean="0"/>
              <a:t> Medical history of a fragility fracture </a:t>
            </a:r>
          </a:p>
          <a:p>
            <a:r>
              <a:rPr lang="en-US" dirty="0" smtClean="0"/>
              <a:t> </a:t>
            </a:r>
            <a:r>
              <a:rPr lang="en-US" dirty="0" smtClean="0"/>
              <a:t>less Body </a:t>
            </a:r>
            <a:r>
              <a:rPr lang="en-US" dirty="0" smtClean="0"/>
              <a:t>weight 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Medical causes of bone loss (medications or diseases) </a:t>
            </a:r>
          </a:p>
          <a:p>
            <a:r>
              <a:rPr lang="en-US" dirty="0" smtClean="0"/>
              <a:t>Parental medical history of hip fracture</a:t>
            </a:r>
          </a:p>
          <a:p>
            <a:r>
              <a:rPr lang="en-US" dirty="0" smtClean="0"/>
              <a:t> Current smoker</a:t>
            </a:r>
          </a:p>
          <a:p>
            <a:r>
              <a:rPr lang="en-US" dirty="0" smtClean="0"/>
              <a:t>Alcoholism</a:t>
            </a:r>
          </a:p>
          <a:p>
            <a:r>
              <a:rPr lang="en-US" dirty="0" smtClean="0"/>
              <a:t>Rheumatoid </a:t>
            </a:r>
            <a:r>
              <a:rPr lang="en-US" dirty="0" smtClean="0"/>
              <a:t>arthritis</a:t>
            </a:r>
          </a:p>
          <a:p>
            <a:r>
              <a:rPr lang="en-US" dirty="0" smtClean="0"/>
              <a:t>their </a:t>
            </a:r>
            <a:r>
              <a:rPr lang="en-US" dirty="0"/>
              <a:t>FRAX </a:t>
            </a:r>
            <a:r>
              <a:rPr lang="en-US" dirty="0" smtClean="0"/>
              <a:t>risk </a:t>
            </a:r>
            <a:r>
              <a:rPr lang="en-US" dirty="0"/>
              <a:t>is 9.3% or greater</a:t>
            </a:r>
          </a:p>
          <a:p>
            <a:endParaRPr lang="en-US" dirty="0"/>
          </a:p>
        </p:txBody>
      </p:sp>
      <p:pic>
        <p:nvPicPr>
          <p:cNvPr id="4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4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SYMPTOMS AND SIGNS OF MENOPAUSE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</a:t>
            </a:r>
            <a:r>
              <a:rPr lang="en-US" dirty="0" err="1"/>
              <a:t>perimenopause</a:t>
            </a:r>
            <a:r>
              <a:rPr lang="en-US" dirty="0"/>
              <a:t>, changes occur in the cardiovascular lipid profile. Total cholesterol increases, </a:t>
            </a:r>
            <a:r>
              <a:rPr lang="en-US" dirty="0" smtClean="0"/>
              <a:t>HDL cholesterol </a:t>
            </a:r>
            <a:r>
              <a:rPr lang="en-US" dirty="0"/>
              <a:t>decreases, and </a:t>
            </a:r>
            <a:r>
              <a:rPr lang="en-US" dirty="0" smtClean="0"/>
              <a:t>LDL cholesterol </a:t>
            </a:r>
            <a:r>
              <a:rPr lang="en-US" dirty="0"/>
              <a:t>increases</a:t>
            </a:r>
          </a:p>
        </p:txBody>
      </p:sp>
      <p:pic>
        <p:nvPicPr>
          <p:cNvPr id="4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1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OVARIAN INSUFFICIENCY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approximately 1% of women who experience menopause before the age of 40 </a:t>
            </a:r>
            <a:r>
              <a:rPr lang="en-US" dirty="0" smtClean="0"/>
              <a:t>years</a:t>
            </a:r>
          </a:p>
          <a:p>
            <a:r>
              <a:rPr lang="en-US" dirty="0"/>
              <a:t>The diagnosis is confirmed by laboratory findings of menopausal FSH levels (&gt;30–40 </a:t>
            </a:r>
            <a:r>
              <a:rPr lang="en-US" dirty="0" err="1"/>
              <a:t>mIU</a:t>
            </a:r>
            <a:r>
              <a:rPr lang="en-US" dirty="0"/>
              <a:t>/mL) on two separate occasions. </a:t>
            </a:r>
            <a:r>
              <a:rPr lang="en-US" dirty="0" smtClean="0"/>
              <a:t>Interestingly</a:t>
            </a:r>
          </a:p>
          <a:p>
            <a:r>
              <a:rPr lang="en-US" dirty="0"/>
              <a:t>primary ovarian insufficiency demands a careful workup in order to identify the underlying cause and permit appropriate management</a:t>
            </a:r>
          </a:p>
        </p:txBody>
      </p:sp>
      <p:pic>
        <p:nvPicPr>
          <p:cNvPr id="4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2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Genetic </a:t>
            </a:r>
            <a:r>
              <a:rPr lang="en-US" dirty="0" smtClean="0"/>
              <a:t>Factors: </a:t>
            </a:r>
            <a:r>
              <a:rPr lang="en-US" dirty="0"/>
              <a:t>Partial deletion of the long arm of one X chromosome, fragile X </a:t>
            </a:r>
            <a:endParaRPr lang="en-US" dirty="0" smtClean="0"/>
          </a:p>
          <a:p>
            <a:r>
              <a:rPr lang="en-US" dirty="0"/>
              <a:t>Autoimmune Disorders: autoantibodies against thyroid, adrenal, and ovarian endocrine </a:t>
            </a:r>
            <a:r>
              <a:rPr lang="en-US" dirty="0" smtClean="0"/>
              <a:t>tissues</a:t>
            </a:r>
          </a:p>
          <a:p>
            <a:r>
              <a:rPr lang="en-US" dirty="0" smtClean="0"/>
              <a:t>Smoking</a:t>
            </a:r>
          </a:p>
          <a:p>
            <a:r>
              <a:rPr lang="en-US" dirty="0"/>
              <a:t>Alkylating Cancer </a:t>
            </a:r>
            <a:r>
              <a:rPr lang="en-US" dirty="0" smtClean="0"/>
              <a:t>Chemotherapy</a:t>
            </a:r>
          </a:p>
          <a:p>
            <a:r>
              <a:rPr lang="en-US" dirty="0"/>
              <a:t>Hysterectomy</a:t>
            </a:r>
          </a:p>
        </p:txBody>
      </p:sp>
      <p:pic>
        <p:nvPicPr>
          <p:cNvPr id="4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2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OF MENOPAUSE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Estrogen Therapy : Several different estrogen preparations are available through various routes of administration, including oral medications, transdermal preparations, and topical preparations, </a:t>
            </a:r>
            <a:r>
              <a:rPr lang="en-US" dirty="0" err="1"/>
              <a:t>transbuccally</a:t>
            </a:r>
            <a:r>
              <a:rPr lang="en-US" dirty="0"/>
              <a:t>, </a:t>
            </a:r>
            <a:r>
              <a:rPr lang="en-US" dirty="0" err="1"/>
              <a:t>transvaginally</a:t>
            </a:r>
            <a:r>
              <a:rPr lang="en-US" dirty="0"/>
              <a:t>, intravenously, or intramuscularly (IM</a:t>
            </a:r>
            <a:r>
              <a:rPr lang="en-US" dirty="0" smtClean="0"/>
              <a:t>).</a:t>
            </a:r>
          </a:p>
          <a:p>
            <a:r>
              <a:rPr lang="en-US" dirty="0"/>
              <a:t>Combined Estrogen and Progestin Therapy  </a:t>
            </a:r>
          </a:p>
        </p:txBody>
      </p:sp>
      <p:pic>
        <p:nvPicPr>
          <p:cNvPr id="4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8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Contraindications to Hormone Therapy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Undiagnosed </a:t>
            </a:r>
            <a:r>
              <a:rPr lang="en-US" dirty="0"/>
              <a:t>abnormal genital bleeding </a:t>
            </a:r>
            <a:endParaRPr lang="en-US" dirty="0" smtClean="0"/>
          </a:p>
          <a:p>
            <a:r>
              <a:rPr lang="en-US" dirty="0" smtClean="0"/>
              <a:t>Known </a:t>
            </a:r>
            <a:r>
              <a:rPr lang="en-US" dirty="0"/>
              <a:t>or suspected estrogen-dependent </a:t>
            </a:r>
            <a:r>
              <a:rPr lang="en-US" dirty="0" err="1"/>
              <a:t>neoplasia</a:t>
            </a:r>
            <a:r>
              <a:rPr lang="en-US" dirty="0"/>
              <a:t> except in appropriately selected patients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Active deep vein thrombosis, pulmonary embolism, or a history of these conditions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Active or recent arterial thromboembolic disease (stroke and myocardial infarction)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Liver dysfunction or liver disease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Known or suspected pregnancy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Hypersensitivity to HT preparations</a:t>
            </a:r>
          </a:p>
        </p:txBody>
      </p:sp>
      <p:pic>
        <p:nvPicPr>
          <p:cNvPr id="4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9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evidenced by 12 consecutive months with no menstrual bleeding</a:t>
            </a:r>
          </a:p>
          <a:p>
            <a:r>
              <a:rPr lang="en-US" dirty="0" err="1" smtClean="0"/>
              <a:t>Perimenopause</a:t>
            </a:r>
            <a:r>
              <a:rPr lang="en-US" dirty="0" smtClean="0"/>
              <a:t> is the period before menopause, that is, the transition from the reproductive to the </a:t>
            </a:r>
            <a:r>
              <a:rPr lang="en-US" dirty="0" err="1" smtClean="0"/>
              <a:t>nonreproductive</a:t>
            </a:r>
            <a:r>
              <a:rPr lang="en-US" dirty="0" smtClean="0"/>
              <a:t> years </a:t>
            </a:r>
          </a:p>
          <a:p>
            <a:r>
              <a:rPr lang="en-US" dirty="0" smtClean="0"/>
              <a:t> At the time of birth, the female infant has approximately 1 to 2 million oocytes; by puberty, she has approximately 400,000 oocytes remaining. By ages 30 to 35 years, the number of oocytes would have decreased to approximately 100,000</a:t>
            </a:r>
            <a:endParaRPr lang="en-US" dirty="0"/>
          </a:p>
        </p:txBody>
      </p:sp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3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OF MENOPAUSE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patients should be advised of the potential relief achieved by lifestyle changes, such as </a:t>
            </a:r>
            <a:endParaRPr lang="en-US" dirty="0" smtClean="0"/>
          </a:p>
          <a:p>
            <a:r>
              <a:rPr lang="en-US" dirty="0" smtClean="0"/>
              <a:t>eating </a:t>
            </a:r>
            <a:r>
              <a:rPr lang="en-US" dirty="0"/>
              <a:t>a healthy diet that is less than 30% fat and rich in calcium, </a:t>
            </a:r>
            <a:endParaRPr lang="en-US" dirty="0" smtClean="0"/>
          </a:p>
          <a:p>
            <a:r>
              <a:rPr lang="en-US" dirty="0" smtClean="0"/>
              <a:t>getting </a:t>
            </a:r>
            <a:r>
              <a:rPr lang="en-US" dirty="0"/>
              <a:t>regular exercise, </a:t>
            </a:r>
            <a:endParaRPr lang="en-US" dirty="0" smtClean="0"/>
          </a:p>
          <a:p>
            <a:r>
              <a:rPr lang="en-US" dirty="0" smtClean="0"/>
              <a:t>maintaining </a:t>
            </a:r>
            <a:r>
              <a:rPr lang="en-US" dirty="0"/>
              <a:t>a healthy weight, </a:t>
            </a:r>
            <a:endParaRPr lang="en-US" dirty="0" smtClean="0"/>
          </a:p>
          <a:p>
            <a:r>
              <a:rPr lang="en-US" dirty="0" smtClean="0"/>
              <a:t>avoiding </a:t>
            </a:r>
            <a:r>
              <a:rPr lang="en-US" dirty="0"/>
              <a:t>smoking, </a:t>
            </a:r>
            <a:endParaRPr lang="en-US" dirty="0" smtClean="0"/>
          </a:p>
          <a:p>
            <a:r>
              <a:rPr lang="en-US" dirty="0" smtClean="0"/>
              <a:t>limiting </a:t>
            </a:r>
            <a:r>
              <a:rPr lang="en-US" dirty="0"/>
              <a:t>alcohol and caffeine intake, </a:t>
            </a:r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/>
              <a:t>getting regular health care. </a:t>
            </a:r>
          </a:p>
        </p:txBody>
      </p:sp>
      <p:pic>
        <p:nvPicPr>
          <p:cNvPr id="4" name="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6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77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Alternative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7618"/>
            <a:ext cx="10515600" cy="500934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Patients need to be informed that “natural” does not necessarily mean safe. </a:t>
            </a:r>
            <a:endParaRPr lang="en-US" dirty="0" smtClean="0"/>
          </a:p>
          <a:p>
            <a:r>
              <a:rPr lang="en-US" dirty="0"/>
              <a:t>Alternative therapies for the short-term treatment of common symptoms of menopause with mixed results include the following</a:t>
            </a:r>
            <a:r>
              <a:rPr lang="en-US" dirty="0" smtClean="0"/>
              <a:t>:</a:t>
            </a:r>
          </a:p>
          <a:p>
            <a:r>
              <a:rPr lang="en-US" dirty="0" smtClean="0"/>
              <a:t>Phytoestrogens </a:t>
            </a:r>
          </a:p>
          <a:p>
            <a:r>
              <a:rPr lang="en-US" dirty="0" smtClean="0"/>
              <a:t> </a:t>
            </a:r>
            <a:r>
              <a:rPr lang="en-US" dirty="0"/>
              <a:t>Acupuncture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Black cohosh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Exercise </a:t>
            </a:r>
            <a:endParaRPr lang="en-US" dirty="0" smtClean="0"/>
          </a:p>
          <a:p>
            <a:r>
              <a:rPr lang="en-US" dirty="0" smtClean="0"/>
              <a:t>Therapies </a:t>
            </a:r>
            <a:r>
              <a:rPr lang="en-US" dirty="0"/>
              <a:t>showing no convincing benefit include: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Relaxation techniques </a:t>
            </a:r>
            <a:endParaRPr lang="en-US" dirty="0" smtClean="0"/>
          </a:p>
          <a:p>
            <a:r>
              <a:rPr lang="en-US" dirty="0" smtClean="0"/>
              <a:t>Chinese </a:t>
            </a:r>
            <a:r>
              <a:rPr lang="en-US" dirty="0"/>
              <a:t>herbal medicines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Evening primrose oil </a:t>
            </a:r>
          </a:p>
        </p:txBody>
      </p:sp>
      <p:pic>
        <p:nvPicPr>
          <p:cNvPr id="5" name="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3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3949"/>
            <a:ext cx="10515600" cy="468301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FSH binds to its receptors in the follicular membrane of the oocyte and stimulates follicular maturation, providing estradiol (E2). </a:t>
            </a:r>
          </a:p>
          <a:p>
            <a:r>
              <a:rPr lang="en-US" dirty="0" smtClean="0"/>
              <a:t>LH stimulates the theca luteal cells surrounding the oocyte to produce androgens </a:t>
            </a:r>
          </a:p>
          <a:p>
            <a:r>
              <a:rPr lang="en-US" dirty="0" smtClean="0"/>
              <a:t>With advancing reproductive age, the remaining oocytes become increasingly resistant to FSH</a:t>
            </a:r>
          </a:p>
          <a:p>
            <a:r>
              <a:rPr lang="en-US" dirty="0" smtClean="0"/>
              <a:t> Beginning in the late thirties and early forties, the concentration of FSH begins to increase from normal cyclic ranges (6–10 </a:t>
            </a:r>
            <a:r>
              <a:rPr lang="en-US" dirty="0" err="1" smtClean="0"/>
              <a:t>mIU</a:t>
            </a:r>
            <a:r>
              <a:rPr lang="en-US" dirty="0" smtClean="0"/>
              <a:t>/mL) to </a:t>
            </a:r>
            <a:r>
              <a:rPr lang="en-US" dirty="0" err="1" smtClean="0"/>
              <a:t>perimenopausal</a:t>
            </a:r>
            <a:r>
              <a:rPr lang="en-US" dirty="0" smtClean="0"/>
              <a:t> levels (14–24 </a:t>
            </a:r>
            <a:r>
              <a:rPr lang="en-US" dirty="0" err="1" smtClean="0"/>
              <a:t>mIU</a:t>
            </a:r>
            <a:r>
              <a:rPr lang="en-US" dirty="0" smtClean="0"/>
              <a:t>/mL).</a:t>
            </a:r>
          </a:p>
          <a:p>
            <a:r>
              <a:rPr lang="en-US" dirty="0" smtClean="0"/>
              <a:t> actual menopause, when the FSH is generally found to be &gt;30 </a:t>
            </a:r>
            <a:r>
              <a:rPr lang="en-US" dirty="0" err="1" smtClean="0"/>
              <a:t>mIU</a:t>
            </a:r>
            <a:r>
              <a:rPr lang="en-US" dirty="0" smtClean="0"/>
              <a:t>/mL </a:t>
            </a:r>
          </a:p>
          <a:p>
            <a:r>
              <a:rPr lang="en-US" dirty="0" smtClean="0"/>
              <a:t> The average age for menopause in the United States is between 50 and 52 years </a:t>
            </a:r>
            <a:endParaRPr lang="en-US" dirty="0"/>
          </a:p>
        </p:txBody>
      </p:sp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3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 age of menopause is not influenced by </a:t>
            </a:r>
          </a:p>
          <a:p>
            <a:r>
              <a:rPr lang="en-US" dirty="0" smtClean="0"/>
              <a:t>the age of menarche, </a:t>
            </a:r>
          </a:p>
          <a:p>
            <a:r>
              <a:rPr lang="en-US" dirty="0" smtClean="0"/>
              <a:t>number of ovulations or pregnancies, </a:t>
            </a:r>
          </a:p>
          <a:p>
            <a:r>
              <a:rPr lang="en-US" dirty="0" smtClean="0"/>
              <a:t>lactation, </a:t>
            </a:r>
          </a:p>
          <a:p>
            <a:r>
              <a:rPr lang="en-US" dirty="0" smtClean="0"/>
              <a:t>or the use of oral contraceptives, </a:t>
            </a:r>
          </a:p>
          <a:p>
            <a:r>
              <a:rPr lang="en-US" dirty="0" smtClean="0"/>
              <a:t>Race, </a:t>
            </a:r>
          </a:p>
          <a:p>
            <a:r>
              <a:rPr lang="en-US" dirty="0" smtClean="0"/>
              <a:t>socioeconomic status, </a:t>
            </a:r>
          </a:p>
          <a:p>
            <a:r>
              <a:rPr lang="en-US" dirty="0" smtClean="0"/>
              <a:t>education, </a:t>
            </a:r>
          </a:p>
          <a:p>
            <a:r>
              <a:rPr lang="en-US" dirty="0" smtClean="0"/>
              <a:t>and height.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Genetics and lifestyle, however, can affect the age of menopause.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8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ovaries of postmenopausal women are not quiescent.</a:t>
            </a:r>
          </a:p>
          <a:p>
            <a:r>
              <a:rPr lang="en-US" dirty="0" smtClean="0"/>
              <a:t>Under the stimulation of LH, theca cell islands in the ovarian </a:t>
            </a:r>
            <a:r>
              <a:rPr lang="en-US" dirty="0" err="1" smtClean="0"/>
              <a:t>stroma</a:t>
            </a:r>
            <a:r>
              <a:rPr lang="en-US" dirty="0" smtClean="0"/>
              <a:t> produce hormones, primarily the androgens testosterone and </a:t>
            </a:r>
            <a:r>
              <a:rPr lang="en-US" dirty="0" err="1" smtClean="0"/>
              <a:t>androstenedione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Testosterone appears to be the major product of the postmenopausal ovary</a:t>
            </a:r>
          </a:p>
          <a:p>
            <a:r>
              <a:rPr lang="en-US" dirty="0" err="1" smtClean="0"/>
              <a:t>Estrone</a:t>
            </a:r>
            <a:r>
              <a:rPr lang="en-US" dirty="0" smtClean="0"/>
              <a:t> (E1) is the predominant endogenous estrogen in postmenopausal women</a:t>
            </a:r>
            <a:endParaRPr lang="en-US" dirty="0"/>
          </a:p>
        </p:txBody>
      </p:sp>
      <p:pic>
        <p:nvPicPr>
          <p:cNvPr id="4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4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SYMPTOMS AND SIGNS OF MENOPAUSE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hot flush is the most common symptom of decreased estrogen production and is considered one of the hallmark signs of </a:t>
            </a:r>
            <a:r>
              <a:rPr lang="en-US" dirty="0" err="1" smtClean="0"/>
              <a:t>perimenopause</a:t>
            </a:r>
            <a:r>
              <a:rPr lang="en-US" dirty="0" smtClean="0"/>
              <a:t>.</a:t>
            </a:r>
          </a:p>
          <a:p>
            <a:r>
              <a:rPr lang="en-US" dirty="0" smtClean="0"/>
              <a:t> Hot flushes are recurrent, a rapid onset and resolution, transient episodes of flushing, perspiration, and a sensation ranging from warmth to intense heat on the upper body and face, sometimes followed by chills</a:t>
            </a:r>
          </a:p>
          <a:p>
            <a:r>
              <a:rPr lang="en-US" dirty="0" smtClean="0"/>
              <a:t>The entire phenomenon lasts less than 3 minutes.</a:t>
            </a:r>
          </a:p>
          <a:p>
            <a:r>
              <a:rPr lang="en-US" dirty="0" smtClean="0"/>
              <a:t>As a woman approaches menopause, the frequency and intensity of hot flushes increase. </a:t>
            </a:r>
          </a:p>
        </p:txBody>
      </p:sp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6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SYMPTOMS AND SIGNS OF MENOPAUSE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Hot flushes may be disabling during the day and even more so at night </a:t>
            </a:r>
          </a:p>
          <a:p>
            <a:r>
              <a:rPr lang="en-US" dirty="0" smtClean="0"/>
              <a:t> If a menopausal woman received HT, hot flushes usually resolve in 3 to 6 weeks</a:t>
            </a:r>
          </a:p>
          <a:p>
            <a:r>
              <a:rPr lang="en-US" dirty="0" smtClean="0"/>
              <a:t> If a menopausal woman does not receive HT, hot flushes usually resolve spontaneously within 2 to 3 years</a:t>
            </a:r>
            <a:endParaRPr lang="en-US" dirty="0"/>
          </a:p>
        </p:txBody>
      </p:sp>
      <p:pic>
        <p:nvPicPr>
          <p:cNvPr id="4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5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SYMPTOMS AND SIGNS OF MENOPAUSE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Sleep disturbances are one of the most common and disabling effects of menopause</a:t>
            </a:r>
          </a:p>
          <a:p>
            <a:r>
              <a:rPr lang="en-US" dirty="0" err="1" smtClean="0"/>
              <a:t>perimenopausal</a:t>
            </a:r>
            <a:r>
              <a:rPr lang="en-US" dirty="0" smtClean="0"/>
              <a:t> and postmenopausal women complain of having difficulty falling asleep and of waking up soon after going to sleep. </a:t>
            </a:r>
          </a:p>
          <a:p>
            <a:r>
              <a:rPr lang="en-US" dirty="0" smtClean="0"/>
              <a:t>Women with marked sleep aberration are understandably often tense</a:t>
            </a:r>
            <a:r>
              <a:rPr lang="en-US" dirty="0"/>
              <a:t> </a:t>
            </a:r>
            <a:r>
              <a:rPr lang="en-US" dirty="0" smtClean="0"/>
              <a:t>and irritable </a:t>
            </a:r>
            <a:endParaRPr lang="en-US" dirty="0"/>
          </a:p>
        </p:txBody>
      </p:sp>
      <p:pic>
        <p:nvPicPr>
          <p:cNvPr id="4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3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SYMPTOMS AND SIGNS OF MENOPAUSE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vaginal epithelium, cervix, </a:t>
            </a:r>
            <a:r>
              <a:rPr lang="en-US" dirty="0" err="1" smtClean="0"/>
              <a:t>endocervix</a:t>
            </a:r>
            <a:r>
              <a:rPr lang="en-US" dirty="0" smtClean="0"/>
              <a:t>, endometrium, myometrium, and </a:t>
            </a:r>
            <a:r>
              <a:rPr lang="en-US" dirty="0" err="1" smtClean="0"/>
              <a:t>uroepithelium</a:t>
            </a:r>
            <a:r>
              <a:rPr lang="en-US" dirty="0" smtClean="0"/>
              <a:t> are estrogen-dependent tissues. With decreasing estrogen production, these tissues become atrophic, resulting in various symptoms.</a:t>
            </a:r>
          </a:p>
          <a:p>
            <a:r>
              <a:rPr lang="en-US" dirty="0" smtClean="0"/>
              <a:t> The thinned epithelium is also more susceptible to becoming irritated by common skin irritants or infected by local flora. </a:t>
            </a:r>
          </a:p>
          <a:p>
            <a:r>
              <a:rPr lang="en-US" dirty="0" smtClean="0"/>
              <a:t> The paravaginal tissues that support the bladder and rectum become atrophic</a:t>
            </a:r>
          </a:p>
          <a:p>
            <a:r>
              <a:rPr lang="en-US" dirty="0" smtClean="0"/>
              <a:t> atrophy of the lining of the urinary tract, due to symptoms of dysuria and urinary frequency</a:t>
            </a:r>
            <a:endParaRPr lang="en-US" dirty="0"/>
          </a:p>
        </p:txBody>
      </p:sp>
      <p:pic>
        <p:nvPicPr>
          <p:cNvPr id="4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0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1949</TotalTime>
  <Words>1278</Words>
  <Application>Microsoft Office PowerPoint</Application>
  <PresentationFormat>Widescreen</PresentationFormat>
  <Paragraphs>122</Paragraphs>
  <Slides>21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 Menopause(chapter41) </vt:lpstr>
      <vt:lpstr>INTRODUCTION</vt:lpstr>
      <vt:lpstr>INTRODUCTION</vt:lpstr>
      <vt:lpstr>INTRODUCTION</vt:lpstr>
      <vt:lpstr>INTRODUCTION</vt:lpstr>
      <vt:lpstr>SYMPTOMS AND SIGNS OF MENOPAUSE</vt:lpstr>
      <vt:lpstr>SYMPTOMS AND SIGNS OF MENOPAUSE</vt:lpstr>
      <vt:lpstr>SYMPTOMS AND SIGNS OF MENOPAUSE</vt:lpstr>
      <vt:lpstr>SYMPTOMS AND SIGNS OF MENOPAUSE</vt:lpstr>
      <vt:lpstr>SYMPTOMS AND SIGNS OF MENOPAUSE</vt:lpstr>
      <vt:lpstr>SYMPTOMS AND SIGNS OF MENOPAUSE</vt:lpstr>
      <vt:lpstr>SYMPTOMS AND SIGNS OF MENOPAUSE</vt:lpstr>
      <vt:lpstr>Recommendation about bone loss</vt:lpstr>
      <vt:lpstr>Screening for bone loss</vt:lpstr>
      <vt:lpstr>SYMPTOMS AND SIGNS OF MENOPAUSE</vt:lpstr>
      <vt:lpstr>PRIMARY OVARIAN INSUFFICIENCY</vt:lpstr>
      <vt:lpstr>RISK FACTORS</vt:lpstr>
      <vt:lpstr>MANAGEMENT OF MENOPAUSE </vt:lpstr>
      <vt:lpstr>Contraindications to Hormone Therapy </vt:lpstr>
      <vt:lpstr>MANAGEMENT OF MENOPAUSE </vt:lpstr>
      <vt:lpstr>Alternative treatment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Menopause </dc:title>
  <dc:creator>Windows User</dc:creator>
  <cp:lastModifiedBy>moridi</cp:lastModifiedBy>
  <cp:revision>67</cp:revision>
  <dcterms:created xsi:type="dcterms:W3CDTF">2020-04-05T05:19:45Z</dcterms:created>
  <dcterms:modified xsi:type="dcterms:W3CDTF">2020-05-01T09:06:35Z</dcterms:modified>
</cp:coreProperties>
</file>