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317" r:id="rId2"/>
    <p:sldId id="314" r:id="rId3"/>
    <p:sldId id="315" r:id="rId4"/>
    <p:sldId id="257" r:id="rId5"/>
    <p:sldId id="316" r:id="rId6"/>
    <p:sldId id="305" r:id="rId7"/>
    <p:sldId id="276" r:id="rId8"/>
    <p:sldId id="260" r:id="rId9"/>
    <p:sldId id="261" r:id="rId10"/>
    <p:sldId id="262" r:id="rId11"/>
    <p:sldId id="263" r:id="rId12"/>
    <p:sldId id="318" r:id="rId13"/>
    <p:sldId id="311" r:id="rId14"/>
    <p:sldId id="264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4" r:id="rId23"/>
    <p:sldId id="272" r:id="rId24"/>
    <p:sldId id="275" r:id="rId25"/>
    <p:sldId id="277" r:id="rId26"/>
    <p:sldId id="279" r:id="rId27"/>
    <p:sldId id="278" r:id="rId28"/>
    <p:sldId id="280" r:id="rId29"/>
    <p:sldId id="281" r:id="rId30"/>
    <p:sldId id="282" r:id="rId31"/>
    <p:sldId id="283" r:id="rId32"/>
    <p:sldId id="284" r:id="rId33"/>
    <p:sldId id="288" r:id="rId34"/>
    <p:sldId id="285" r:id="rId35"/>
    <p:sldId id="286" r:id="rId36"/>
    <p:sldId id="287" r:id="rId37"/>
    <p:sldId id="289" r:id="rId38"/>
    <p:sldId id="290" r:id="rId39"/>
    <p:sldId id="291" r:id="rId40"/>
    <p:sldId id="292" r:id="rId41"/>
    <p:sldId id="312" r:id="rId42"/>
    <p:sldId id="295" r:id="rId43"/>
    <p:sldId id="296" r:id="rId44"/>
    <p:sldId id="299" r:id="rId45"/>
    <p:sldId id="313" r:id="rId46"/>
    <p:sldId id="298" r:id="rId47"/>
    <p:sldId id="306" r:id="rId48"/>
    <p:sldId id="300" r:id="rId49"/>
    <p:sldId id="301" r:id="rId50"/>
    <p:sldId id="302" r:id="rId51"/>
    <p:sldId id="303" r:id="rId52"/>
    <p:sldId id="304" r:id="rId53"/>
    <p:sldId id="307" r:id="rId54"/>
    <p:sldId id="308" r:id="rId55"/>
    <p:sldId id="309" r:id="rId56"/>
    <p:sldId id="31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0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5" autoAdjust="0"/>
    <p:restoredTop sz="92937" autoAdjust="0"/>
  </p:normalViewPr>
  <p:slideViewPr>
    <p:cSldViewPr>
      <p:cViewPr varScale="1">
        <p:scale>
          <a:sx n="89" d="100"/>
          <a:sy n="89" d="100"/>
        </p:scale>
        <p:origin x="1243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83229-2B06-4C48-AE06-AB71A9A89B6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586E7-6FB2-4A4D-9F46-CC2B794F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52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586E7-6FB2-4A4D-9F46-CC2B794FA4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0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52FB-2339-4BD3-A812-559B97DB8339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9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F4D33-2346-42A7-8153-0321F7E40E25}" type="datetime1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4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AE4F4-A350-487A-8CFE-8036B14DF0C2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6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9C05-0AB2-4802-9D97-77F6AE96BE50}" type="datetime1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94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A94B-C458-4B86-8FF0-808E67CCDB26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4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5B16-18F6-4319-9258-41097DAFFB70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1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7849-BF6F-4A55-8B85-304AE6264A92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8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EEAB-2BA9-4446-AC42-0F1CFBB5243D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1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3FAD-CE3B-4F71-BF75-DB7D7440AE7F}" type="datetime1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2AAA-4037-4379-BB19-BF372985A79C}" type="datetime1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84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3DDB-9AEF-4653-9953-01F6CB179BFA}" type="datetime1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3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1D51-A37A-4B45-9911-6045A0150B05}" type="datetime1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4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757E-DE17-4714-BC8C-824A67890592}" type="datetime1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2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7EA4AB73-839C-4392-BBD4-4E9E82CC49B6}" type="datetime1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2DB0657-E590-476E-A08D-F8228C7F730C}" type="datetime1">
              <a:rPr lang="en-US" smtClean="0"/>
              <a:t>5/1/2020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73A7720-EA5B-49BC-B0C3-A0F858E24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49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502459"/>
            <a:ext cx="4420380" cy="1883912"/>
          </a:xfrm>
        </p:spPr>
        <p:txBody>
          <a:bodyPr/>
          <a:lstStyle/>
          <a:p>
            <a:r>
              <a:rPr lang="en-US" sz="4800" dirty="0">
                <a:solidFill>
                  <a:srgbClr val="002060"/>
                </a:solidFill>
              </a:rPr>
              <a:t>Neurological Disorders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00702"/>
            <a:ext cx="6781800" cy="1395298"/>
          </a:xfrm>
        </p:spPr>
        <p:txBody>
          <a:bodyPr/>
          <a:lstStyle/>
          <a:p>
            <a:pPr lvl="0">
              <a:lnSpc>
                <a:spcPct val="12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Jahed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Shahid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Beheshti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Medical Sciences, Tehran, Iran</a:t>
            </a:r>
          </a:p>
          <a:p>
            <a:pPr lvl="0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28689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5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Migraine in Pregnancy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7524003" cy="363651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prevalence of migraine headaches in the first trimester </a:t>
            </a:r>
            <a:r>
              <a:rPr lang="en-US" sz="2800" dirty="0" smtClean="0"/>
              <a:t>is 2 percent.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Most </a:t>
            </a:r>
            <a:r>
              <a:rPr lang="en-US" sz="2800" dirty="0" err="1"/>
              <a:t>migraineurs</a:t>
            </a:r>
            <a:r>
              <a:rPr lang="en-US" sz="2800" dirty="0"/>
              <a:t> have improvement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7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Migraine in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001000" cy="3657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/>
              <a:t>Still, </a:t>
            </a:r>
            <a:r>
              <a:rPr lang="en-US" sz="2400" dirty="0" smtClean="0"/>
              <a:t>migraines-usually those </a:t>
            </a:r>
            <a:r>
              <a:rPr lang="en-US" sz="2400" dirty="0"/>
              <a:t>with an </a:t>
            </a:r>
            <a:r>
              <a:rPr lang="en-US" sz="2400" dirty="0" smtClean="0"/>
              <a:t>aura occasionally </a:t>
            </a:r>
            <a:r>
              <a:rPr lang="en-US" sz="2400" dirty="0"/>
              <a:t>appear for the first time during</a:t>
            </a:r>
          </a:p>
          <a:p>
            <a:pPr marL="0" indent="0">
              <a:buNone/>
            </a:pPr>
            <a:r>
              <a:rPr lang="en-US" sz="2400" dirty="0"/>
              <a:t>pregnancy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- </a:t>
            </a:r>
            <a:r>
              <a:rPr lang="en-US" sz="2400" dirty="0"/>
              <a:t>Pregnant women with </a:t>
            </a:r>
            <a:r>
              <a:rPr lang="en-US" sz="2400" dirty="0">
                <a:solidFill>
                  <a:srgbClr val="FF0000"/>
                </a:solidFill>
              </a:rPr>
              <a:t>preexisting </a:t>
            </a:r>
            <a:r>
              <a:rPr lang="en-US" sz="2400" dirty="0" smtClean="0">
                <a:solidFill>
                  <a:srgbClr val="FF0000"/>
                </a:solidFill>
              </a:rPr>
              <a:t>migraine symptoms </a:t>
            </a:r>
            <a:r>
              <a:rPr lang="en-US" sz="2400" dirty="0">
                <a:solidFill>
                  <a:srgbClr val="FF0000"/>
                </a:solidFill>
              </a:rPr>
              <a:t>may have other symptoms suggestive of a more </a:t>
            </a:r>
            <a:r>
              <a:rPr lang="en-US" sz="2400" dirty="0" smtClean="0">
                <a:solidFill>
                  <a:srgbClr val="FF0000"/>
                </a:solidFill>
              </a:rPr>
              <a:t>serious disorder</a:t>
            </a:r>
            <a:r>
              <a:rPr lang="en-US" sz="2400" dirty="0">
                <a:solidFill>
                  <a:srgbClr val="FF0000"/>
                </a:solidFill>
              </a:rPr>
              <a:t>, and new neurological symptoms should prompt </a:t>
            </a:r>
            <a:r>
              <a:rPr lang="en-US" sz="2400" dirty="0" smtClean="0">
                <a:solidFill>
                  <a:srgbClr val="FF0000"/>
                </a:solidFill>
              </a:rPr>
              <a:t>a complete </a:t>
            </a:r>
            <a:r>
              <a:rPr lang="en-US" sz="2400" dirty="0">
                <a:solidFill>
                  <a:srgbClr val="FF0000"/>
                </a:solidFill>
              </a:rPr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3200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3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Imaging Evaluation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New onset of significant headaches 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 smtClean="0"/>
              <a:t>Worsening of symptoms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Central Nervous system imaging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524003" cy="4419600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 smtClean="0"/>
              <a:t>Ct scanning;</a:t>
            </a:r>
          </a:p>
          <a:p>
            <a:pPr>
              <a:buFontTx/>
              <a:buChar char="-"/>
            </a:pPr>
            <a:r>
              <a:rPr lang="en-US" sz="2400" dirty="0" smtClean="0"/>
              <a:t>When rapid diagnosis is necessary</a:t>
            </a:r>
          </a:p>
          <a:p>
            <a:pPr>
              <a:buFontTx/>
              <a:buChar char="-"/>
            </a:pPr>
            <a:r>
              <a:rPr lang="en-US" sz="2400" dirty="0" smtClean="0"/>
              <a:t>excellent for detecting recent hemorrhage</a:t>
            </a:r>
          </a:p>
          <a:p>
            <a:r>
              <a:rPr lang="en-US" sz="2600" b="1" dirty="0" smtClean="0"/>
              <a:t>MRI</a:t>
            </a:r>
            <a:r>
              <a:rPr lang="en-US" sz="2600" dirty="0" smtClean="0"/>
              <a:t> </a:t>
            </a:r>
            <a:r>
              <a:rPr lang="en-US" sz="2400" dirty="0" smtClean="0"/>
              <a:t>is preferred: </a:t>
            </a:r>
          </a:p>
          <a:p>
            <a:pPr marL="0" indent="0">
              <a:buNone/>
            </a:pPr>
            <a:r>
              <a:rPr lang="en-US" sz="2400" dirty="0" smtClean="0"/>
              <a:t>- Demyelinating diseases</a:t>
            </a:r>
          </a:p>
          <a:p>
            <a:pPr marL="0" indent="0">
              <a:buNone/>
            </a:pPr>
            <a:r>
              <a:rPr lang="en-US" sz="2400" dirty="0" smtClean="0"/>
              <a:t>- Arteriovenous malformation</a:t>
            </a:r>
          </a:p>
          <a:p>
            <a:pPr marL="0" indent="0">
              <a:buNone/>
            </a:pPr>
            <a:r>
              <a:rPr lang="en-US" sz="2400" dirty="0" smtClean="0"/>
              <a:t>- Congenital and developmental nervous system abnormalities</a:t>
            </a:r>
          </a:p>
          <a:p>
            <a:pPr marL="0" indent="0">
              <a:buNone/>
            </a:pPr>
            <a:r>
              <a:rPr lang="en-US" sz="2400" dirty="0" smtClean="0"/>
              <a:t>- Posterior fossa lesions ,spinal cord diseases (left lateral position)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13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Migraine in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Rates of :- Preeclampsia</a:t>
            </a:r>
          </a:p>
          <a:p>
            <a:pPr marL="0" indent="0">
              <a:buNone/>
            </a:pPr>
            <a:r>
              <a:rPr lang="en-US" sz="2400" dirty="0" smtClean="0"/>
              <a:t> - Gestational hypertension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 </a:t>
            </a:r>
            <a:r>
              <a:rPr lang="en-US" sz="2400" dirty="0" smtClean="0"/>
              <a:t>- Preterm </a:t>
            </a:r>
            <a:r>
              <a:rPr lang="en-US" sz="2400" dirty="0"/>
              <a:t>birth, </a:t>
            </a:r>
            <a:r>
              <a:rPr lang="en-US" sz="2400" dirty="0" smtClean="0"/>
              <a:t>and </a:t>
            </a:r>
          </a:p>
          <a:p>
            <a:pPr marL="0" indent="0">
              <a:buNone/>
            </a:pPr>
            <a:r>
              <a:rPr lang="en-US" sz="2400" dirty="0" smtClean="0"/>
              <a:t>  - Cardiovascular </a:t>
            </a:r>
            <a:r>
              <a:rPr lang="en-US" sz="2400" dirty="0"/>
              <a:t>morbidities,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- Ischemic stroke</a:t>
            </a:r>
            <a:r>
              <a:rPr lang="en-US" sz="2400" dirty="0"/>
              <a:t>, </a:t>
            </a:r>
            <a:r>
              <a:rPr lang="en-US" sz="2400" b="1" dirty="0" smtClean="0"/>
              <a:t>were </a:t>
            </a:r>
            <a:r>
              <a:rPr lang="en-US" sz="2400" b="1" dirty="0"/>
              <a:t>increased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Effective medications:</a:t>
            </a:r>
          </a:p>
          <a:p>
            <a:pPr marL="0" indent="0">
              <a:buNone/>
            </a:pPr>
            <a:r>
              <a:rPr lang="en-US" sz="2400" dirty="0" smtClean="0"/>
              <a:t> - </a:t>
            </a:r>
            <a:r>
              <a:rPr lang="en-US" sz="2400" dirty="0"/>
              <a:t>N</a:t>
            </a:r>
            <a:r>
              <a:rPr lang="en-US" sz="2400" dirty="0" smtClean="0"/>
              <a:t>onsteroidal anti-inflammatory drugs </a:t>
            </a:r>
            <a:r>
              <a:rPr lang="en-US" sz="2400" dirty="0"/>
              <a:t>(NSAIDs) 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and </a:t>
            </a:r>
            <a:r>
              <a:rPr lang="en-US" sz="2400" dirty="0"/>
              <a:t>most migraine headaches </a:t>
            </a:r>
            <a:r>
              <a:rPr lang="en-US" sz="2400" dirty="0" smtClean="0"/>
              <a:t>respond to </a:t>
            </a:r>
            <a:r>
              <a:rPr lang="en-US" sz="2400" dirty="0"/>
              <a:t>simple analgesics such as ibuprofen, acetaminophen, or </a:t>
            </a:r>
            <a:r>
              <a:rPr lang="en-US" sz="2400" dirty="0" err="1" smtClean="0"/>
              <a:t>Midrin</a:t>
            </a:r>
            <a:r>
              <a:rPr lang="en-US" sz="2400" dirty="0" smtClean="0"/>
              <a:t>, especially </a:t>
            </a:r>
            <a:r>
              <a:rPr lang="en-US" sz="2400" dirty="0"/>
              <a:t>if given 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0" i="0" u="none" strike="noStrike" baseline="0" dirty="0" smtClean="0">
                <a:latin typeface="Fd5318078-Identity-H"/>
              </a:rPr>
              <a:t>Headaches are</a:t>
            </a:r>
            <a:r>
              <a:rPr lang="en-US" sz="2400" b="0" i="0" u="none" strike="noStrike" dirty="0" smtClean="0">
                <a:latin typeface="Fd5318078-Identity-H"/>
              </a:rPr>
              <a:t> </a:t>
            </a:r>
            <a:r>
              <a:rPr lang="en-US" sz="2400" b="0" i="0" u="none" strike="noStrike" baseline="0" dirty="0" smtClean="0">
                <a:latin typeface="Fd5318078-Identity-H"/>
              </a:rPr>
              <a:t>treated aggressively with intravenous hydration and parenteral</a:t>
            </a:r>
            <a:r>
              <a:rPr lang="en-US" sz="2400" b="0" i="0" u="none" strike="noStrike" dirty="0" smtClean="0">
                <a:latin typeface="Fd5318078-Identity-H"/>
              </a:rPr>
              <a:t> </a:t>
            </a:r>
            <a:r>
              <a:rPr lang="en-US" sz="2400" b="0" i="0" u="none" strike="noStrike" baseline="0" dirty="0" err="1" smtClean="0">
                <a:latin typeface="Fd5318078-Identity-H"/>
              </a:rPr>
              <a:t>antiemetics</a:t>
            </a:r>
            <a:r>
              <a:rPr lang="en-US" sz="2400" b="0" i="0" u="none" strike="noStrike" baseline="0" dirty="0" smtClean="0">
                <a:latin typeface="Fd5318078-Identity-H"/>
              </a:rPr>
              <a:t> and opioids for immediate pain relief.</a:t>
            </a:r>
          </a:p>
          <a:p>
            <a:r>
              <a:rPr lang="en-US" sz="2400" b="0" i="0" u="none" strike="noStrike" baseline="0" dirty="0" smtClean="0">
                <a:latin typeface="Fd5318078-Identity-H"/>
              </a:rPr>
              <a:t> Although a</a:t>
            </a:r>
            <a:r>
              <a:rPr lang="en-US" sz="2400" b="0" i="0" u="none" strike="noStrike" dirty="0" smtClean="0">
                <a:latin typeface="Fd5318078-Identity-H"/>
              </a:rPr>
              <a:t> </a:t>
            </a:r>
            <a:r>
              <a:rPr lang="en-US" sz="2400" b="0" i="0" u="none" strike="noStrike" baseline="0" dirty="0" smtClean="0">
                <a:latin typeface="Fd5318078-Identity-H"/>
              </a:rPr>
              <a:t>2-g infusion of magnesium sulfate has gained favor in the past</a:t>
            </a:r>
            <a:r>
              <a:rPr lang="en-US" sz="2400" b="0" i="0" u="none" strike="noStrike" dirty="0" smtClean="0">
                <a:latin typeface="Fd5318078-Identity-H"/>
              </a:rPr>
              <a:t> </a:t>
            </a:r>
            <a:r>
              <a:rPr lang="en-US" sz="2400" b="0" i="0" u="none" strike="noStrike" baseline="0" dirty="0" smtClean="0">
                <a:latin typeface="Fd5318078-Identity-H"/>
              </a:rPr>
              <a:t>few years, a </a:t>
            </a:r>
            <a:r>
              <a:rPr lang="en-US" sz="2400" b="0" i="0" u="none" strike="noStrike" baseline="0" dirty="0" err="1" smtClean="0">
                <a:latin typeface="Fd5318078-Identity-H"/>
              </a:rPr>
              <a:t>metaanalysis</a:t>
            </a:r>
            <a:r>
              <a:rPr lang="en-US" sz="2400" b="0" i="0" u="none" strike="noStrike" baseline="0" dirty="0" smtClean="0">
                <a:latin typeface="Fd5318078-Identity-H"/>
              </a:rPr>
              <a:t> reported no benefits.</a:t>
            </a:r>
          </a:p>
          <a:p>
            <a:r>
              <a:rPr lang="en-US" sz="2400" b="0" i="0" u="none" strike="noStrike" baseline="0" dirty="0" smtClean="0">
                <a:latin typeface="Fd5318078-Identity-H"/>
              </a:rPr>
              <a:t> </a:t>
            </a:r>
            <a:r>
              <a:rPr lang="en-US" sz="2400" b="0" i="0" u="none" strike="noStrike" baseline="0" dirty="0" smtClean="0">
                <a:solidFill>
                  <a:srgbClr val="FF0000"/>
                </a:solidFill>
                <a:latin typeface="Fd5318078-Identity-H"/>
              </a:rPr>
              <a:t>Ergotamine</a:t>
            </a:r>
            <a:r>
              <a:rPr lang="en-US" sz="2400" b="0" i="0" u="none" strike="noStrike" baseline="0" dirty="0" smtClean="0">
                <a:latin typeface="Fd5318078-Identity-H"/>
              </a:rPr>
              <a:t> </a:t>
            </a:r>
            <a:r>
              <a:rPr lang="en-US" sz="2400" b="0" i="0" u="none" strike="noStrike" baseline="0" dirty="0" smtClean="0">
                <a:solidFill>
                  <a:srgbClr val="FF0000"/>
                </a:solidFill>
                <a:latin typeface="Fd5318078-Identity-H"/>
              </a:rPr>
              <a:t>derivatives</a:t>
            </a:r>
            <a:r>
              <a:rPr lang="en-US" sz="2400" b="0" i="0" u="none" strike="noStrike" baseline="0" dirty="0" smtClean="0">
                <a:latin typeface="Fd5318078-Identity-H"/>
              </a:rPr>
              <a:t> are potent vasoconstrictors and are</a:t>
            </a:r>
            <a:r>
              <a:rPr lang="en-US" sz="2400" b="0" i="0" u="none" strike="noStrike" dirty="0" smtClean="0">
                <a:latin typeface="Fd5318078-Identity-H"/>
              </a:rPr>
              <a:t> </a:t>
            </a:r>
            <a:r>
              <a:rPr lang="en-US" sz="2400" b="0" i="0" u="none" strike="noStrike" baseline="0" dirty="0" smtClean="0">
                <a:solidFill>
                  <a:srgbClr val="FF0000"/>
                </a:solidFill>
                <a:latin typeface="Fd5318078-Identity-H"/>
              </a:rPr>
              <a:t>avoided</a:t>
            </a:r>
            <a:r>
              <a:rPr lang="en-US" sz="2400" b="0" i="0" u="none" strike="noStrike" baseline="0" dirty="0" smtClean="0">
                <a:latin typeface="Fd5318078-Identity-H"/>
              </a:rPr>
              <a:t> </a:t>
            </a:r>
            <a:r>
              <a:rPr lang="en-US" sz="2400" b="0" i="0" u="none" strike="noStrike" baseline="0" dirty="0" smtClean="0">
                <a:solidFill>
                  <a:srgbClr val="FF0000"/>
                </a:solidFill>
                <a:latin typeface="Fd5318078-Identity-H"/>
              </a:rPr>
              <a:t>in</a:t>
            </a:r>
            <a:r>
              <a:rPr lang="en-US" sz="2400" b="0" i="0" u="none" strike="noStrike" baseline="0" dirty="0" smtClean="0">
                <a:latin typeface="Fd5318078-Identity-H"/>
              </a:rPr>
              <a:t> </a:t>
            </a:r>
            <a:r>
              <a:rPr lang="en-US" sz="2400" b="0" i="0" u="none" strike="noStrike" baseline="0" dirty="0" smtClean="0">
                <a:solidFill>
                  <a:srgbClr val="FF0000"/>
                </a:solidFill>
                <a:latin typeface="Fd5318078-Identity-H"/>
              </a:rPr>
              <a:t>pregnancy</a:t>
            </a:r>
            <a:r>
              <a:rPr lang="en-US" sz="2400" b="0" i="0" u="none" strike="noStrike" baseline="0" dirty="0" smtClean="0">
                <a:latin typeface="Fd5318078-Identity-H"/>
              </a:rPr>
              <a:t> because of their </a:t>
            </a:r>
            <a:r>
              <a:rPr lang="en-US" sz="2400" b="0" i="0" u="none" strike="noStrike" baseline="0" dirty="0" err="1" smtClean="0">
                <a:latin typeface="Fd5318078-Identity-H"/>
              </a:rPr>
              <a:t>uterotonic</a:t>
            </a:r>
            <a:r>
              <a:rPr lang="en-US" sz="2400" b="0" i="0" u="none" strike="noStrike" baseline="0" dirty="0" smtClean="0">
                <a:latin typeface="Fd5318078-Identity-H"/>
              </a:rPr>
              <a:t> </a:t>
            </a:r>
            <a:r>
              <a:rPr lang="en-US" sz="2400" b="0" i="0" u="none" strike="noStrike" baseline="0" dirty="0" err="1" smtClean="0">
                <a:latin typeface="Fd5318078-Identity-H"/>
              </a:rPr>
              <a:t>efects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16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3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 err="1"/>
              <a:t>Triptans</a:t>
            </a:r>
            <a:r>
              <a:rPr lang="en-US" sz="2400" dirty="0"/>
              <a:t> are serotonin 5-HT </a:t>
            </a:r>
            <a:r>
              <a:rPr lang="en-US" sz="2400" dirty="0" smtClean="0"/>
              <a:t>receptor agonists that effectively relieve:</a:t>
            </a:r>
          </a:p>
          <a:p>
            <a:pPr marL="0" indent="0">
              <a:buNone/>
            </a:pPr>
            <a:r>
              <a:rPr lang="en-US" sz="2400" dirty="0" smtClean="0"/>
              <a:t>-  </a:t>
            </a:r>
            <a:r>
              <a:rPr lang="en-US" sz="2400" dirty="0"/>
              <a:t>H</a:t>
            </a:r>
            <a:r>
              <a:rPr lang="en-US" sz="2400" dirty="0" smtClean="0"/>
              <a:t>eadaches by: intracranial </a:t>
            </a:r>
            <a:r>
              <a:rPr lang="en-US" sz="2400" dirty="0"/>
              <a:t>vasoconstriction</a:t>
            </a:r>
          </a:p>
          <a:p>
            <a:pPr marL="0" indent="0">
              <a:buNone/>
            </a:pPr>
            <a:r>
              <a:rPr lang="en-US" sz="2400" dirty="0" smtClean="0"/>
              <a:t>-  Nausea </a:t>
            </a:r>
            <a:r>
              <a:rPr lang="en-US" sz="2400" dirty="0"/>
              <a:t>and vomiting</a:t>
            </a:r>
          </a:p>
          <a:p>
            <a:r>
              <a:rPr lang="en-US" sz="2400" dirty="0" err="1" smtClean="0"/>
              <a:t>Triptans</a:t>
            </a:r>
            <a:r>
              <a:rPr lang="en-US" sz="2400" dirty="0" smtClean="0"/>
              <a:t> </a:t>
            </a:r>
            <a:r>
              <a:rPr lang="en-US" sz="2400" dirty="0"/>
              <a:t>can </a:t>
            </a:r>
            <a:r>
              <a:rPr lang="en-US" sz="2400" dirty="0" smtClean="0"/>
              <a:t>be given </a:t>
            </a:r>
            <a:r>
              <a:rPr lang="en-US" sz="2400" dirty="0"/>
              <a:t>as an oral tablet, injection, rectal suppository, or </a:t>
            </a:r>
            <a:r>
              <a:rPr lang="en-US" sz="2400" dirty="0" smtClean="0"/>
              <a:t>intranasal spray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They </a:t>
            </a:r>
            <a:r>
              <a:rPr lang="en-US" sz="2400" dirty="0"/>
              <a:t>are best used in combination with NSAIDs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17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7524003" cy="36365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However, </a:t>
            </a:r>
            <a:r>
              <a:rPr lang="en-US" sz="2400" dirty="0" smtClean="0"/>
              <a:t>in </a:t>
            </a:r>
            <a:r>
              <a:rPr lang="en-US" sz="2400" dirty="0"/>
              <a:t>one follow-up study </a:t>
            </a:r>
            <a:r>
              <a:rPr lang="en-US" sz="2400" dirty="0" smtClean="0"/>
              <a:t>at 36 </a:t>
            </a:r>
            <a:r>
              <a:rPr lang="en-US" sz="2400" dirty="0"/>
              <a:t>months </a:t>
            </a:r>
            <a:r>
              <a:rPr lang="en-US" sz="2400" dirty="0" smtClean="0"/>
              <a:t>of children exposed </a:t>
            </a:r>
            <a:r>
              <a:rPr lang="en-US" sz="2400" dirty="0"/>
              <a:t>to </a:t>
            </a:r>
            <a:r>
              <a:rPr lang="en-US" sz="2400" dirty="0" err="1"/>
              <a:t>triptans</a:t>
            </a:r>
            <a:r>
              <a:rPr lang="en-US" sz="2400" dirty="0"/>
              <a:t> in pregnancy, </a:t>
            </a:r>
            <a:r>
              <a:rPr lang="en-US" sz="2400" dirty="0" smtClean="0"/>
              <a:t>found </a:t>
            </a:r>
            <a:r>
              <a:rPr lang="en-US" sz="2400" dirty="0"/>
              <a:t>neurodevelopment </a:t>
            </a:r>
            <a:r>
              <a:rPr lang="en-US" sz="2400" dirty="0" smtClean="0"/>
              <a:t>differences</a:t>
            </a:r>
            <a:r>
              <a:rPr lang="en-US" sz="2400" dirty="0"/>
              <a:t>, including </a:t>
            </a:r>
            <a:r>
              <a:rPr lang="en-US" sz="2400" dirty="0" smtClean="0"/>
              <a:t>emotionality and </a:t>
            </a:r>
            <a:r>
              <a:rPr lang="en-US" sz="2400" dirty="0"/>
              <a:t>activity problems.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Some </a:t>
            </a:r>
            <a:r>
              <a:rPr lang="en-US" sz="2400" dirty="0"/>
              <a:t>women will benefit from peripheral nerve </a:t>
            </a:r>
            <a:r>
              <a:rPr lang="en-US" sz="2400" dirty="0" smtClean="0"/>
              <a:t>blocks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18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Oral prophylactic therapy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Amitriptyline , 10 </a:t>
            </a:r>
            <a:r>
              <a:rPr lang="en-US" sz="2400" dirty="0"/>
              <a:t>to </a:t>
            </a:r>
            <a:r>
              <a:rPr lang="en-US" sz="2400" dirty="0" smtClean="0"/>
              <a:t>175 </a:t>
            </a:r>
            <a:r>
              <a:rPr lang="en-US" sz="2400" dirty="0"/>
              <a:t>mg daily; </a:t>
            </a:r>
            <a:r>
              <a:rPr lang="en-US" sz="2400" dirty="0" smtClean="0"/>
              <a:t>    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Propranolol, </a:t>
            </a:r>
            <a:r>
              <a:rPr lang="en-US" sz="2400" dirty="0"/>
              <a:t>40 to 1 20 mg daily; or </a:t>
            </a:r>
            <a:endParaRPr lang="en-US" sz="24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Metoprolol , </a:t>
            </a:r>
            <a:r>
              <a:rPr lang="en-US" sz="2400" dirty="0"/>
              <a:t>25 to 1 00 mg daily, have been used with </a:t>
            </a:r>
            <a:r>
              <a:rPr lang="en-US" sz="2400" dirty="0" smtClean="0"/>
              <a:t>success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19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7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rgbClr val="002060"/>
                </a:solidFill>
              </a:rPr>
              <a:t>اهداف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382000" cy="4648200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/>
              <a:t>انواع سردرد را بشناسد</a:t>
            </a:r>
          </a:p>
          <a:p>
            <a:pPr algn="r" rtl="1"/>
            <a:r>
              <a:rPr lang="fa-IR" sz="2400" dirty="0" smtClean="0"/>
              <a:t>بر اساس توصیف نوع سردرد بتواند شایع ترین علل سردرد را تشخیص دهد</a:t>
            </a:r>
            <a:endParaRPr lang="fa-IR" sz="2400" dirty="0"/>
          </a:p>
          <a:p>
            <a:pPr algn="r" rtl="1"/>
            <a:r>
              <a:rPr lang="fa-IR" sz="2400" dirty="0" smtClean="0"/>
              <a:t>تشخیص افتراقی مهم سردرد را در زمان حاملگی توضیح دهد</a:t>
            </a:r>
          </a:p>
          <a:p>
            <a:pPr algn="r" rtl="1"/>
            <a:r>
              <a:rPr lang="fa-IR" sz="2400" dirty="0" smtClean="0"/>
              <a:t>موارد درخواست انجام </a:t>
            </a:r>
            <a:r>
              <a:rPr lang="en-US" sz="2400" dirty="0" smtClean="0"/>
              <a:t>CT</a:t>
            </a:r>
            <a:r>
              <a:rPr lang="fa-IR" sz="2400" dirty="0" smtClean="0"/>
              <a:t> برای سردرد در زمان حاملگی را بداند</a:t>
            </a:r>
          </a:p>
          <a:p>
            <a:pPr algn="r" rtl="1"/>
            <a:r>
              <a:rPr lang="fa-IR" sz="2400" dirty="0" smtClean="0"/>
              <a:t>اثرات</a:t>
            </a:r>
            <a:r>
              <a:rPr lang="en-US" sz="2400" dirty="0" smtClean="0"/>
              <a:t> </a:t>
            </a:r>
            <a:r>
              <a:rPr lang="fa-IR" sz="2400" dirty="0" smtClean="0"/>
              <a:t>اپی لپسی را روی حاملگی نام ببرد</a:t>
            </a:r>
          </a:p>
          <a:p>
            <a:pPr algn="r" rtl="1"/>
            <a:endParaRPr lang="fa-IR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SEIZURE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After headaches, seizures are the next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most prevalent neurological condition encountered in </a:t>
            </a:r>
            <a:r>
              <a:rPr lang="en-US" sz="2400" dirty="0" smtClean="0"/>
              <a:t>pregnancy, and </a:t>
            </a:r>
            <a:r>
              <a:rPr lang="en-US" sz="2400" dirty="0"/>
              <a:t>they complicate 1 in 200 births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20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SEIZURE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7524003" cy="363651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A seizure is </a:t>
            </a:r>
            <a:r>
              <a:rPr lang="en-US" sz="2400" dirty="0" smtClean="0"/>
              <a:t>defined </a:t>
            </a:r>
            <a:r>
              <a:rPr lang="en-US" sz="2400" dirty="0"/>
              <a:t>as a paroxysmal disorder of the central </a:t>
            </a:r>
            <a:r>
              <a:rPr lang="en-US" sz="2400" dirty="0" smtClean="0"/>
              <a:t>nervous system </a:t>
            </a:r>
            <a:r>
              <a:rPr lang="en-US" sz="2400" dirty="0"/>
              <a:t>characterized by an abnormal neuronal </a:t>
            </a:r>
            <a:r>
              <a:rPr lang="en-US" sz="2400" dirty="0" smtClean="0"/>
              <a:t>discharge with </a:t>
            </a:r>
            <a:r>
              <a:rPr lang="en-US" sz="2400" dirty="0"/>
              <a:t>or without loss of consciousness.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8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Focal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Seizures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7524003" cy="3636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</a:t>
            </a:r>
            <a:r>
              <a:rPr lang="en-US" sz="2400" dirty="0" smtClean="0"/>
              <a:t>ithout </a:t>
            </a:r>
            <a:r>
              <a:rPr lang="en-US" sz="2400" dirty="0"/>
              <a:t>dyscognitive </a:t>
            </a:r>
            <a:r>
              <a:rPr lang="en-US" sz="2400" dirty="0" smtClean="0"/>
              <a:t>features </a:t>
            </a:r>
            <a:r>
              <a:rPr lang="en-US" sz="2400" dirty="0"/>
              <a:t>start in one region of the </a:t>
            </a:r>
            <a:r>
              <a:rPr lang="en-US" sz="2400" dirty="0" smtClean="0"/>
              <a:t>body and </a:t>
            </a:r>
            <a:r>
              <a:rPr lang="en-US" sz="2400" dirty="0"/>
              <a:t>progress toward other ipsilateral areas of the body, </a:t>
            </a:r>
            <a:r>
              <a:rPr lang="en-US" sz="2400" dirty="0" smtClean="0"/>
              <a:t>producing tonic </a:t>
            </a:r>
            <a:r>
              <a:rPr lang="en-US" sz="2400" dirty="0"/>
              <a:t>and then </a:t>
            </a:r>
            <a:r>
              <a:rPr lang="en-US" sz="2400" dirty="0" err="1"/>
              <a:t>clonic</a:t>
            </a:r>
            <a:r>
              <a:rPr lang="en-US" sz="2400" dirty="0"/>
              <a:t> movements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Simple seizures can </a:t>
            </a:r>
            <a:r>
              <a:rPr lang="en-US" sz="2400" dirty="0" smtClean="0"/>
              <a:t>affect sensory function </a:t>
            </a:r>
            <a:r>
              <a:rPr lang="en-US" sz="2400" dirty="0"/>
              <a:t>or produce autonomic dysfunction or </a:t>
            </a:r>
            <a:r>
              <a:rPr lang="en-US" sz="2400" dirty="0" smtClean="0"/>
              <a:t>psychological changes</a:t>
            </a:r>
            <a:r>
              <a:rPr lang="en-US" sz="2400" dirty="0"/>
              <a:t>. Cognitive function is not impaired, and recovery </a:t>
            </a:r>
            <a:r>
              <a:rPr lang="en-US" sz="2400" dirty="0" smtClean="0"/>
              <a:t>is rapid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9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Seizures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Focal seizures with dyscognitive </a:t>
            </a:r>
            <a:r>
              <a:rPr lang="en-US" sz="2400" dirty="0" smtClean="0"/>
              <a:t>features </a:t>
            </a:r>
            <a:r>
              <a:rPr lang="en-US" sz="2400" dirty="0"/>
              <a:t>are </a:t>
            </a:r>
            <a:r>
              <a:rPr lang="en-US" sz="2400" dirty="0" smtClean="0"/>
              <a:t>often preceded by </a:t>
            </a:r>
            <a:r>
              <a:rPr lang="en-US" sz="2400" dirty="0"/>
              <a:t>an aura and followed by impaired awareness manifested </a:t>
            </a:r>
            <a:r>
              <a:rPr lang="en-US" sz="2400" dirty="0" smtClean="0"/>
              <a:t>by sudden </a:t>
            </a:r>
            <a:r>
              <a:rPr lang="en-US" sz="2400" dirty="0"/>
              <a:t>behavioral arrest or motionless </a:t>
            </a:r>
            <a:r>
              <a:rPr lang="en-US" sz="2400" dirty="0" smtClean="0"/>
              <a:t>stare.</a:t>
            </a:r>
          </a:p>
          <a:p>
            <a:r>
              <a:rPr lang="en-US" sz="2400" dirty="0" smtClean="0"/>
              <a:t>Involuntary movements such </a:t>
            </a:r>
            <a:r>
              <a:rPr lang="en-US" sz="2400" dirty="0"/>
              <a:t>as picking motions or lip smacking are common.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23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2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Generalized Seizures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/>
              <a:t>These involve both brain hemispheres and may be preceded </a:t>
            </a:r>
            <a:r>
              <a:rPr lang="en-US" sz="2400" dirty="0" smtClean="0"/>
              <a:t>by an </a:t>
            </a:r>
            <a:r>
              <a:rPr lang="en-US" sz="2400" dirty="0"/>
              <a:t>aura before an abrupt loss of consciousness. There is a </a:t>
            </a:r>
            <a:r>
              <a:rPr lang="en-US" sz="2400" dirty="0" smtClean="0"/>
              <a:t>strong hereditary </a:t>
            </a:r>
            <a:r>
              <a:rPr lang="en-US" sz="2400" dirty="0"/>
              <a:t>component</a:t>
            </a:r>
            <a:r>
              <a:rPr lang="en-US" sz="2400" dirty="0" smtClean="0"/>
              <a:t>.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generalized tonic-</a:t>
            </a:r>
            <a:r>
              <a:rPr lang="en-US" sz="2400" dirty="0" err="1"/>
              <a:t>clonic</a:t>
            </a:r>
            <a:r>
              <a:rPr lang="en-US" sz="2400" dirty="0"/>
              <a:t> seizures, </a:t>
            </a:r>
            <a:r>
              <a:rPr lang="en-US" sz="2400" dirty="0" smtClean="0"/>
              <a:t>loss of </a:t>
            </a:r>
            <a:r>
              <a:rPr lang="en-US" sz="2400" dirty="0"/>
              <a:t>consciousness is followed by tonic contraction of the </a:t>
            </a:r>
            <a:r>
              <a:rPr lang="en-US" sz="2400" dirty="0" smtClean="0"/>
              <a:t>muscles and </a:t>
            </a:r>
            <a:r>
              <a:rPr lang="en-US" sz="2400" dirty="0"/>
              <a:t>rigid posturing, and then by </a:t>
            </a:r>
            <a:r>
              <a:rPr lang="en-US" sz="2400" dirty="0" err="1"/>
              <a:t>clonic</a:t>
            </a:r>
            <a:r>
              <a:rPr lang="en-US" sz="2400" dirty="0"/>
              <a:t> contractions of </a:t>
            </a:r>
            <a:r>
              <a:rPr lang="en-US" sz="2400" dirty="0" smtClean="0"/>
              <a:t>all extremities </a:t>
            </a:r>
            <a:r>
              <a:rPr lang="en-US" sz="2400" dirty="0"/>
              <a:t>while the muscles gradually relax.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8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8839200" cy="83820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Absence 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seizures (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petitmal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seizures )</a:t>
            </a: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Are a </a:t>
            </a:r>
            <a:r>
              <a:rPr lang="en-US" sz="2400" dirty="0"/>
              <a:t>form of generalized epilepsy that involve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a brief loss of consciousness without muscle activity and </a:t>
            </a:r>
            <a:r>
              <a:rPr lang="en-US" sz="2400" dirty="0" smtClean="0"/>
              <a:t>are characterized </a:t>
            </a:r>
            <a:r>
              <a:rPr lang="en-US" sz="2400" dirty="0"/>
              <a:t>by immediate recovery of consciousness and orientation.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2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7188"/>
            <a:ext cx="7800600" cy="97045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Preconceptional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Counseling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22860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/>
              <a:t>Goal 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- Medication </a:t>
            </a:r>
            <a:r>
              <a:rPr lang="en-US" sz="2400" dirty="0"/>
              <a:t>withdrawal should be considered</a:t>
            </a:r>
          </a:p>
          <a:p>
            <a:pPr marL="0" indent="0">
              <a:buNone/>
            </a:pPr>
            <a:r>
              <a:rPr lang="en-US" sz="2400" dirty="0"/>
              <a:t> if a woman is seizure free for 2 years or </a:t>
            </a:r>
            <a:r>
              <a:rPr lang="en-US" sz="2400" dirty="0" smtClean="0"/>
              <a:t>more</a:t>
            </a:r>
          </a:p>
          <a:p>
            <a:pPr marL="0" indent="0">
              <a:buNone/>
            </a:pPr>
            <a:r>
              <a:rPr lang="en-US" sz="2400" dirty="0" smtClean="0"/>
              <a:t>- Mono </a:t>
            </a:r>
            <a:r>
              <a:rPr lang="en-US" sz="2400" dirty="0"/>
              <a:t>therapy using the least teratogenic medication.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- If this </a:t>
            </a:r>
            <a:r>
              <a:rPr lang="en-US" sz="2400" dirty="0"/>
              <a:t>is not feasible, then attempts are made to reduce the </a:t>
            </a:r>
            <a:r>
              <a:rPr lang="en-US" sz="2400" dirty="0" smtClean="0"/>
              <a:t>number of </a:t>
            </a:r>
            <a:r>
              <a:rPr lang="en-US" sz="2400" dirty="0"/>
              <a:t>medications used and to use them at the lowest </a:t>
            </a:r>
            <a:r>
              <a:rPr lang="en-US" sz="2400" dirty="0" smtClean="0"/>
              <a:t>effective</a:t>
            </a:r>
            <a:r>
              <a:rPr lang="en-US" sz="2400" dirty="0"/>
              <a:t> </a:t>
            </a:r>
            <a:r>
              <a:rPr lang="en-US" sz="2400" dirty="0" smtClean="0"/>
              <a:t>dose.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9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Preconceptional</a:t>
            </a:r>
            <a:r>
              <a:rPr lang="en-US" dirty="0"/>
              <a:t> Counseling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Folic </a:t>
            </a:r>
            <a:r>
              <a:rPr lang="en-US" sz="2400" dirty="0"/>
              <a:t>acid supplementation with 0.4 mg per day is begun </a:t>
            </a:r>
            <a:r>
              <a:rPr lang="en-US" sz="2400" dirty="0" smtClean="0"/>
              <a:t>at least </a:t>
            </a:r>
            <a:r>
              <a:rPr lang="en-US" sz="2400" dirty="0"/>
              <a:t>1 month before conception.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dose is increased to 4 </a:t>
            </a:r>
            <a:r>
              <a:rPr lang="en-US" sz="2400" dirty="0" smtClean="0"/>
              <a:t>mg/d</a:t>
            </a:r>
            <a:r>
              <a:rPr lang="en-US" sz="2400" dirty="0"/>
              <a:t> </a:t>
            </a:r>
            <a:r>
              <a:rPr lang="en-US" sz="2400" dirty="0" smtClean="0"/>
              <a:t>when </a:t>
            </a:r>
            <a:r>
              <a:rPr lang="en-US" sz="2400" dirty="0"/>
              <a:t>the woman taking antiepileptic medication </a:t>
            </a:r>
            <a:r>
              <a:rPr lang="en-US" sz="2400" dirty="0" smtClean="0"/>
              <a:t>becomes pregnant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27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Epilepsy During Pregnancy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/>
              <a:t>The major pregnancy-related risks </a:t>
            </a:r>
            <a:r>
              <a:rPr lang="en-US" sz="2400" dirty="0" smtClean="0"/>
              <a:t>:</a:t>
            </a:r>
          </a:p>
          <a:p>
            <a:pPr>
              <a:buFontTx/>
              <a:buChar char="-"/>
            </a:pPr>
            <a:r>
              <a:rPr lang="en-US" sz="2400" dirty="0" smtClean="0"/>
              <a:t>Fetal </a:t>
            </a:r>
            <a:r>
              <a:rPr lang="en-US" sz="2400" dirty="0"/>
              <a:t>malformations 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/>
              <a:t>I</a:t>
            </a:r>
            <a:r>
              <a:rPr lang="en-US" sz="2400" dirty="0" smtClean="0"/>
              <a:t>ncreased </a:t>
            </a:r>
            <a:r>
              <a:rPr lang="en-US" sz="2400" dirty="0"/>
              <a:t>seizure </a:t>
            </a:r>
            <a:r>
              <a:rPr lang="en-US" sz="2400" dirty="0" smtClean="0"/>
              <a:t>rates (only </a:t>
            </a:r>
            <a:r>
              <a:rPr lang="en-US" sz="2400" dirty="0"/>
              <a:t>20 to 30 </a:t>
            </a:r>
            <a:r>
              <a:rPr lang="en-US" sz="2400" dirty="0" smtClean="0"/>
              <a:t>percent)</a:t>
            </a:r>
          </a:p>
          <a:p>
            <a:pPr marL="0" indent="0">
              <a:buNone/>
            </a:pPr>
            <a:r>
              <a:rPr lang="en-US" sz="2400" dirty="0" smtClean="0"/>
              <a:t>    </a:t>
            </a:r>
            <a:r>
              <a:rPr lang="en-US" sz="2400" dirty="0"/>
              <a:t>Women who are seizure free </a:t>
            </a:r>
            <a:r>
              <a:rPr lang="en-US" sz="2400" dirty="0" smtClean="0"/>
              <a:t>for at </a:t>
            </a:r>
            <a:r>
              <a:rPr lang="en-US" sz="2400" dirty="0"/>
              <a:t>least 9 months before conception will likely remain so </a:t>
            </a:r>
            <a:r>
              <a:rPr lang="en-US" sz="2400" dirty="0" smtClean="0"/>
              <a:t>during pregnancy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28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Greater seizure frequency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2222286"/>
            <a:ext cx="7953000" cy="410231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</a:t>
            </a:r>
            <a:r>
              <a:rPr lang="en-US" sz="2000" dirty="0"/>
              <a:t>N</a:t>
            </a:r>
            <a:r>
              <a:rPr lang="en-US" sz="2000" dirty="0" smtClean="0"/>
              <a:t>ausea </a:t>
            </a:r>
            <a:r>
              <a:rPr lang="en-US" sz="2000" dirty="0"/>
              <a:t>and </a:t>
            </a:r>
            <a:r>
              <a:rPr lang="en-US" sz="2000" dirty="0" smtClean="0"/>
              <a:t>vomitin</a:t>
            </a:r>
            <a:r>
              <a:rPr lang="en-US" sz="2000" dirty="0"/>
              <a:t>g</a:t>
            </a:r>
          </a:p>
          <a:p>
            <a:r>
              <a:rPr lang="en-US" sz="2000" dirty="0"/>
              <a:t>pregnancy hypervolemia </a:t>
            </a:r>
            <a:r>
              <a:rPr lang="en-US" sz="2000" dirty="0" smtClean="0"/>
              <a:t>offset </a:t>
            </a:r>
            <a:r>
              <a:rPr lang="en-US" sz="2000" dirty="0"/>
              <a:t>by protein </a:t>
            </a:r>
            <a:r>
              <a:rPr lang="en-US" sz="2000" dirty="0" smtClean="0"/>
              <a:t>binding,</a:t>
            </a:r>
            <a:endParaRPr lang="en-US" sz="2000" dirty="0"/>
          </a:p>
          <a:p>
            <a:r>
              <a:rPr lang="en-US" sz="2000" dirty="0" smtClean="0"/>
              <a:t>Induction of </a:t>
            </a:r>
            <a:r>
              <a:rPr lang="en-US" sz="2000" dirty="0"/>
              <a:t>hepatic </a:t>
            </a:r>
            <a:r>
              <a:rPr lang="en-US" sz="2000" dirty="0" smtClean="0"/>
              <a:t>enzymes( </a:t>
            </a:r>
            <a:r>
              <a:rPr lang="en-US" sz="2000" dirty="0"/>
              <a:t>cytochrome </a:t>
            </a:r>
            <a:r>
              <a:rPr lang="en-US" sz="2000" dirty="0" smtClean="0"/>
              <a:t>oxidases) </a:t>
            </a:r>
          </a:p>
          <a:p>
            <a:r>
              <a:rPr lang="en-US" sz="2000" dirty="0" smtClean="0"/>
              <a:t>Placental enzymes </a:t>
            </a:r>
            <a:r>
              <a:rPr lang="en-US" sz="2000" dirty="0"/>
              <a:t>that metabolize </a:t>
            </a:r>
            <a:r>
              <a:rPr lang="en-US" sz="2000" dirty="0" smtClean="0"/>
              <a:t>drugs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I</a:t>
            </a:r>
            <a:r>
              <a:rPr lang="en-US" sz="2000" dirty="0" smtClean="0"/>
              <a:t>ncreased glomerular filtration</a:t>
            </a:r>
            <a:endParaRPr lang="en-US" sz="2000" dirty="0"/>
          </a:p>
          <a:p>
            <a:r>
              <a:rPr lang="en-US" sz="2000" dirty="0" smtClean="0"/>
              <a:t> </a:t>
            </a:r>
            <a:r>
              <a:rPr lang="en-US" sz="2000" dirty="0"/>
              <a:t>Importantly, some </a:t>
            </a:r>
            <a:r>
              <a:rPr lang="en-US" sz="2000" dirty="0" smtClean="0"/>
              <a:t>women </a:t>
            </a:r>
            <a:r>
              <a:rPr lang="en-US" sz="2000" dirty="0"/>
              <a:t> </a:t>
            </a:r>
            <a:r>
              <a:rPr lang="en-US" sz="2000" dirty="0" smtClean="0"/>
              <a:t>discontinue medication</a:t>
            </a:r>
            <a:endParaRPr lang="en-US" sz="2000" dirty="0"/>
          </a:p>
          <a:p>
            <a:r>
              <a:rPr lang="en-US" sz="2000" dirty="0"/>
              <a:t>Finally, the seizure threshold can be </a:t>
            </a:r>
            <a:r>
              <a:rPr lang="en-US" sz="2000" dirty="0" smtClean="0"/>
              <a:t>affected </a:t>
            </a:r>
            <a:r>
              <a:rPr lang="en-US" sz="2000" dirty="0"/>
              <a:t>by P</a:t>
            </a:r>
            <a:r>
              <a:rPr lang="en-US" sz="2000" dirty="0" smtClean="0"/>
              <a:t>regnancy related</a:t>
            </a:r>
            <a:r>
              <a:rPr lang="en-US" sz="2000" dirty="0"/>
              <a:t> </a:t>
            </a:r>
            <a:r>
              <a:rPr lang="en-US" sz="2000" dirty="0" smtClean="0"/>
              <a:t>sleep </a:t>
            </a:r>
            <a:r>
              <a:rPr lang="en-US" sz="2000" dirty="0"/>
              <a:t>deprivation and by hyperventilation and </a:t>
            </a:r>
            <a:r>
              <a:rPr lang="en-US" sz="2000" dirty="0" smtClean="0"/>
              <a:t>pain during </a:t>
            </a:r>
            <a:r>
              <a:rPr lang="en-US" sz="2000" dirty="0"/>
              <a:t>labor.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29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rgbClr val="002060"/>
                </a:solidFill>
              </a:rPr>
              <a:t>ادامه ی اهداف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222286"/>
            <a:ext cx="7724400" cy="4026113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>
                <a:latin typeface="Arial Rounded MT Bold" panose="020F0704030504030204" pitchFamily="34" charset="0"/>
              </a:rPr>
              <a:t>شایع ترین داروهای تراتوژن دراپی لپسی را نام ببرد</a:t>
            </a:r>
          </a:p>
          <a:p>
            <a:pPr algn="r" rtl="1"/>
            <a:r>
              <a:rPr lang="fa-IR" sz="2400" dirty="0">
                <a:latin typeface="Arial Rounded MT Bold" panose="020F0704030504030204" pitchFamily="34" charset="0"/>
              </a:rPr>
              <a:t>مشاوره ی قبل از بارداری را در اپی لپسی توضیح </a:t>
            </a:r>
            <a:r>
              <a:rPr lang="fa-IR" sz="2400" dirty="0" smtClean="0">
                <a:latin typeface="Arial Rounded MT Bold" panose="020F0704030504030204" pitchFamily="34" charset="0"/>
              </a:rPr>
              <a:t>دهد</a:t>
            </a:r>
          </a:p>
          <a:p>
            <a:pPr algn="r" rtl="1"/>
            <a:r>
              <a:rPr lang="fa-IR" sz="2400" dirty="0" smtClean="0">
                <a:latin typeface="Arial Rounded MT Bold" panose="020F0704030504030204" pitchFamily="34" charset="0"/>
              </a:rPr>
              <a:t>داروهایی که منع تجویز در </a:t>
            </a:r>
            <a:r>
              <a:rPr lang="en-US" sz="2400" dirty="0" smtClean="0">
                <a:latin typeface="Arial Rounded MT Bold" panose="020F0704030504030204" pitchFamily="34" charset="0"/>
              </a:rPr>
              <a:t> MS</a:t>
            </a:r>
            <a:r>
              <a:rPr lang="fa-IR" sz="2400" dirty="0" smtClean="0">
                <a:latin typeface="Arial Rounded MT Bold" panose="020F0704030504030204" pitchFamily="34" charset="0"/>
              </a:rPr>
              <a:t>دارد را بشناسد</a:t>
            </a:r>
            <a:endParaRPr lang="en-US" sz="2400" dirty="0" smtClean="0">
              <a:latin typeface="Arial Rounded MT Bold" panose="020F0704030504030204" pitchFamily="34" charset="0"/>
            </a:endParaRPr>
          </a:p>
          <a:p>
            <a:pPr algn="r" rtl="1"/>
            <a:r>
              <a:rPr lang="fa-IR" sz="2400" dirty="0" smtClean="0">
                <a:latin typeface="Arial Rounded MT Bold" panose="020F0704030504030204" pitchFamily="34" charset="0"/>
              </a:rPr>
              <a:t>گرفتاری نوع عصب در </a:t>
            </a:r>
            <a:r>
              <a:rPr lang="en-US" sz="2400" dirty="0" smtClean="0">
                <a:latin typeface="Arial Rounded MT Bold" panose="020F0704030504030204" pitchFamily="34" charset="0"/>
              </a:rPr>
              <a:t>BELL’S PALSY</a:t>
            </a:r>
            <a:r>
              <a:rPr lang="fa-IR" sz="2400" dirty="0">
                <a:latin typeface="Arial Rounded MT Bold" panose="020F0704030504030204" pitchFamily="34" charset="0"/>
              </a:rPr>
              <a:t> </a:t>
            </a:r>
            <a:r>
              <a:rPr lang="fa-IR" sz="2400" dirty="0" smtClean="0">
                <a:latin typeface="Arial Rounded MT Bold" panose="020F0704030504030204" pitchFamily="34" charset="0"/>
              </a:rPr>
              <a:t>و سندرم کارپال تونل را بشناسد</a:t>
            </a:r>
          </a:p>
          <a:p>
            <a:pPr algn="r" rtl="1"/>
            <a:r>
              <a:rPr lang="fa-IR" sz="2400" dirty="0" smtClean="0">
                <a:latin typeface="Arial Rounded MT Bold" panose="020F0704030504030204" pitchFamily="34" charset="0"/>
              </a:rPr>
              <a:t>علا</a:t>
            </a:r>
            <a:r>
              <a:rPr lang="fa-IR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ئم</a:t>
            </a:r>
            <a:r>
              <a:rPr lang="fa-IR" sz="2400" dirty="0" smtClean="0">
                <a:latin typeface="Arial Rounded MT Bold" panose="020F0704030504030204" pitchFamily="34" charset="0"/>
                <a:cs typeface="Arabic Typesetting" panose="03020402040406030203" pitchFamily="66" charset="-78"/>
              </a:rPr>
              <a:t> </a:t>
            </a:r>
            <a:r>
              <a:rPr lang="fa-I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درگیری عصب در </a:t>
            </a:r>
            <a:r>
              <a:rPr lang="en-US" sz="2400" dirty="0" smtClean="0">
                <a:latin typeface="Arial Rounded MT Bold" panose="020F0704030504030204" pitchFamily="34" charset="0"/>
                <a:cs typeface="Arabic Typesetting" panose="03020402040406030203" pitchFamily="66" charset="-78"/>
              </a:rPr>
              <a:t>BELL’S PALSY </a:t>
            </a:r>
            <a:r>
              <a:rPr lang="fa-IR" sz="2400" dirty="0" smtClean="0">
                <a:latin typeface="Arial Rounded MT Bold" panose="020F0704030504030204" pitchFamily="34" charset="0"/>
                <a:cs typeface="Arabic Typesetting" panose="03020402040406030203" pitchFamily="66" charset="-78"/>
              </a:rPr>
              <a:t> و </a:t>
            </a:r>
            <a:r>
              <a:rPr lang="fa-I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سندرم کارپال را تشخیص دهد</a:t>
            </a:r>
          </a:p>
          <a:p>
            <a:pPr marL="0" indent="0" algn="r" rtl="1">
              <a:buNone/>
            </a:pP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Pregnancy Complications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7524003" cy="3636510"/>
          </a:xfrm>
        </p:spPr>
        <p:txBody>
          <a:bodyPr>
            <a:noAutofit/>
          </a:bodyPr>
          <a:lstStyle/>
          <a:p>
            <a:r>
              <a:rPr lang="en-US" sz="2400" dirty="0" smtClean="0"/>
              <a:t> </a:t>
            </a:r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/>
              <a:t>small increased risk of </a:t>
            </a:r>
            <a:r>
              <a:rPr lang="en-US" sz="2400" dirty="0" smtClean="0"/>
              <a:t>pregnancy complications </a:t>
            </a:r>
            <a:r>
              <a:rPr lang="en-US" sz="2400" dirty="0"/>
              <a:t>that </a:t>
            </a:r>
            <a:r>
              <a:rPr lang="en-US" sz="2400" dirty="0" smtClean="0"/>
              <a:t>include:</a:t>
            </a:r>
          </a:p>
          <a:p>
            <a:pPr marL="0" indent="0">
              <a:buNone/>
            </a:pPr>
            <a:r>
              <a:rPr lang="en-US" sz="2400" dirty="0" smtClean="0"/>
              <a:t>- Spontaneous </a:t>
            </a:r>
            <a:r>
              <a:rPr lang="en-US" sz="2400" dirty="0"/>
              <a:t>abortion,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- Hemorrhage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 smtClean="0"/>
              <a:t>- Hypertensive </a:t>
            </a:r>
            <a:r>
              <a:rPr lang="en-US" sz="2400" dirty="0"/>
              <a:t>disorders,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- Preterm </a:t>
            </a:r>
            <a:r>
              <a:rPr lang="en-US" sz="2400" dirty="0"/>
              <a:t>birth,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- Fetal-growth </a:t>
            </a:r>
            <a:r>
              <a:rPr lang="en-US" sz="2400" dirty="0"/>
              <a:t>restriction,</a:t>
            </a:r>
          </a:p>
          <a:p>
            <a:pPr marL="0" indent="0">
              <a:buNone/>
            </a:pPr>
            <a:r>
              <a:rPr lang="en-US" sz="2400" dirty="0" smtClean="0"/>
              <a:t>- Cesarean </a:t>
            </a:r>
            <a:r>
              <a:rPr lang="en-US" sz="2400" dirty="0"/>
              <a:t>delivery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Pregnancy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524003" cy="363651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H</a:t>
            </a:r>
            <a:r>
              <a:rPr lang="en-US" sz="2400" dirty="0" smtClean="0"/>
              <a:t>igher maternal death rate (for </a:t>
            </a:r>
            <a:r>
              <a:rPr lang="en-US" sz="2400" dirty="0"/>
              <a:t>5 percent </a:t>
            </a:r>
            <a:r>
              <a:rPr lang="en-US" sz="2400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Postpartum depression 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Finally</a:t>
            </a:r>
            <a:r>
              <a:rPr lang="en-US" sz="2400" dirty="0"/>
              <a:t>, children of </a:t>
            </a:r>
            <a:r>
              <a:rPr lang="en-US" sz="2400" dirty="0" smtClean="0"/>
              <a:t>epileptic mothers </a:t>
            </a:r>
            <a:r>
              <a:rPr lang="en-US" sz="2400" dirty="0"/>
              <a:t>have a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 smtClean="0"/>
              <a:t> 10-percent </a:t>
            </a:r>
            <a:r>
              <a:rPr lang="en-US" sz="2400" dirty="0"/>
              <a:t>risk of developing a seizure disorder.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Embryofetal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Malformations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7524003" cy="36365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</a:t>
            </a:r>
            <a:r>
              <a:rPr lang="en-US" sz="2400" dirty="0" smtClean="0"/>
              <a:t>t </a:t>
            </a:r>
            <a:r>
              <a:rPr lang="en-US" sz="2400" dirty="0"/>
              <a:t>is now </a:t>
            </a:r>
            <a:r>
              <a:rPr lang="en-US" sz="2400" dirty="0" smtClean="0"/>
              <a:t>believed</a:t>
            </a:r>
            <a:r>
              <a:rPr lang="en-US" sz="2400" dirty="0"/>
              <a:t> </a:t>
            </a:r>
            <a:r>
              <a:rPr lang="en-US" sz="2400" dirty="0" smtClean="0"/>
              <a:t>that </a:t>
            </a:r>
            <a:r>
              <a:rPr lang="en-US" sz="2400" dirty="0"/>
              <a:t>untreated epilepsy is not associated with an elevated </a:t>
            </a:r>
            <a:r>
              <a:rPr lang="en-US" sz="2400" dirty="0" smtClean="0"/>
              <a:t>fetal malformation </a:t>
            </a:r>
            <a:r>
              <a:rPr lang="en-US" sz="2400" dirty="0"/>
              <a:t>rate </a:t>
            </a:r>
            <a:r>
              <a:rPr lang="en-US" sz="2400" dirty="0" smtClean="0"/>
              <a:t>the </a:t>
            </a:r>
            <a:r>
              <a:rPr lang="en-US" sz="2400" dirty="0"/>
              <a:t>fetus of </a:t>
            </a:r>
            <a:r>
              <a:rPr lang="en-US" sz="2400" dirty="0" smtClean="0"/>
              <a:t>an epileptic </a:t>
            </a:r>
            <a:r>
              <a:rPr lang="en-US" sz="2400" dirty="0"/>
              <a:t>mother who takes certain anticonvulsant </a:t>
            </a:r>
            <a:r>
              <a:rPr lang="en-US" sz="2400" dirty="0" smtClean="0"/>
              <a:t>medications has </a:t>
            </a:r>
            <a:r>
              <a:rPr lang="en-US" sz="2400" dirty="0"/>
              <a:t>an indisputably greater risk for congenital malformations.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1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nticonvulsant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524003" cy="3636510"/>
          </a:xfrm>
        </p:spPr>
        <p:txBody>
          <a:bodyPr>
            <a:noAutofit/>
          </a:bodyPr>
          <a:lstStyle/>
          <a:p>
            <a:r>
              <a:rPr lang="en-US" sz="2400" dirty="0" smtClean="0"/>
              <a:t>Valproate </a:t>
            </a:r>
            <a:r>
              <a:rPr lang="en-US" sz="2400" dirty="0"/>
              <a:t>is a particularly potent </a:t>
            </a:r>
            <a:r>
              <a:rPr lang="en-US" sz="2400" dirty="0" smtClean="0"/>
              <a:t>teratogen</a:t>
            </a:r>
            <a:r>
              <a:rPr lang="en-US" sz="2400" dirty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- Raises </a:t>
            </a:r>
            <a:r>
              <a:rPr lang="en-US" sz="2400" dirty="0"/>
              <a:t>the malformation risk four- </a:t>
            </a:r>
            <a:r>
              <a:rPr lang="en-US" sz="2400" dirty="0" smtClean="0"/>
              <a:t>to eightfold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- </a:t>
            </a:r>
            <a:r>
              <a:rPr lang="en-US" sz="2400" dirty="0"/>
              <a:t>L</a:t>
            </a:r>
            <a:r>
              <a:rPr lang="en-US" sz="2400" dirty="0" smtClean="0"/>
              <a:t>ower   cognitive </a:t>
            </a:r>
            <a:r>
              <a:rPr lang="en-US" sz="2400" dirty="0"/>
              <a:t>performance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Phenytoin </a:t>
            </a:r>
            <a:r>
              <a:rPr lang="en-US" sz="2400" dirty="0"/>
              <a:t>and phenobarbital increase the major </a:t>
            </a:r>
            <a:r>
              <a:rPr lang="en-US" sz="2400" dirty="0" smtClean="0"/>
              <a:t>malformation rate </a:t>
            </a:r>
            <a:r>
              <a:rPr lang="en-US" sz="2400" dirty="0"/>
              <a:t>two- to threefold above baseline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33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1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Anticonvulsant </a:t>
            </a:r>
            <a:r>
              <a:rPr lang="en-US" dirty="0"/>
              <a:t>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general, with poly therapy, the risk rises </a:t>
            </a:r>
            <a:r>
              <a:rPr lang="en-US" sz="2400" dirty="0" smtClean="0"/>
              <a:t>with each </a:t>
            </a:r>
            <a:r>
              <a:rPr lang="en-US" sz="2400" dirty="0"/>
              <a:t>drug added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A </a:t>
            </a:r>
            <a:r>
              <a:rPr lang="en-US" sz="2400" dirty="0" err="1"/>
              <a:t>metaanalysis</a:t>
            </a:r>
            <a:r>
              <a:rPr lang="en-US" sz="2400" dirty="0"/>
              <a:t> of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   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amotrigine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    - </a:t>
            </a:r>
            <a:r>
              <a:rPr lang="en-US" sz="2400" dirty="0" err="1">
                <a:solidFill>
                  <a:srgbClr val="FF0000"/>
                </a:solidFill>
              </a:rPr>
              <a:t>L</a:t>
            </a:r>
            <a:r>
              <a:rPr lang="en-US" sz="2400" dirty="0" err="1" smtClean="0">
                <a:solidFill>
                  <a:srgbClr val="FF0000"/>
                </a:solidFill>
              </a:rPr>
              <a:t>evetiracetam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to carry the lowest risk of </a:t>
            </a:r>
            <a:r>
              <a:rPr lang="en-US" sz="2400" dirty="0" smtClean="0">
                <a:solidFill>
                  <a:srgbClr val="FF0000"/>
                </a:solidFill>
              </a:rPr>
              <a:t>malformation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Management in Pregnancy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2222286"/>
            <a:ext cx="7800600" cy="4026113"/>
          </a:xfrm>
        </p:spPr>
        <p:txBody>
          <a:bodyPr>
            <a:noAutofit/>
          </a:bodyPr>
          <a:lstStyle/>
          <a:p>
            <a:r>
              <a:rPr lang="en-US" sz="2400" b="0" i="0" u="none" strike="noStrike" baseline="0" dirty="0" smtClean="0">
                <a:latin typeface="Fd5318078-Identity-H"/>
              </a:rPr>
              <a:t>The major goal is:</a:t>
            </a:r>
          </a:p>
          <a:p>
            <a:pPr marL="0" indent="0">
              <a:buNone/>
            </a:pPr>
            <a:r>
              <a:rPr lang="en-US" sz="2400" dirty="0" smtClean="0">
                <a:latin typeface="Fd5318078-Identity-H"/>
              </a:rPr>
              <a:t>- </a:t>
            </a:r>
            <a:r>
              <a:rPr lang="en-US" sz="2400" b="0" i="0" u="none" strike="noStrike" baseline="0" dirty="0" smtClean="0">
                <a:latin typeface="Fd5318078-Identity-H"/>
              </a:rPr>
              <a:t> </a:t>
            </a:r>
            <a:r>
              <a:rPr lang="en-US" sz="2400" dirty="0">
                <a:latin typeface="Fd5318078-Identity-H"/>
              </a:rPr>
              <a:t>S</a:t>
            </a:r>
            <a:r>
              <a:rPr lang="en-US" sz="2400" b="0" i="0" u="none" strike="noStrike" baseline="0" dirty="0" smtClean="0">
                <a:latin typeface="Fd5318078-Identity-H"/>
              </a:rPr>
              <a:t>eizure prevention.</a:t>
            </a:r>
          </a:p>
          <a:p>
            <a:pPr marL="0" indent="0">
              <a:buNone/>
            </a:pPr>
            <a:r>
              <a:rPr lang="en-US" sz="2400" dirty="0" smtClean="0">
                <a:latin typeface="Fd5318078-Identity-H"/>
              </a:rPr>
              <a:t>-  T</a:t>
            </a:r>
            <a:r>
              <a:rPr lang="en-US" sz="2400" b="0" i="0" u="none" strike="noStrike" baseline="0" dirty="0" smtClean="0">
                <a:latin typeface="Fd5318078-Identity-H"/>
              </a:rPr>
              <a:t>reatment for nausea and vomiting</a:t>
            </a:r>
            <a:r>
              <a:rPr lang="en-US" sz="2400" b="0" i="0" u="none" strike="noStrike" dirty="0" smtClean="0">
                <a:latin typeface="Fd5318078-Identity-H"/>
              </a:rPr>
              <a:t> </a:t>
            </a:r>
            <a:endParaRPr lang="en-US" sz="2400" b="0" i="0" u="none" strike="noStrike" baseline="0" dirty="0" smtClean="0">
              <a:latin typeface="Fd5318078-Identity-H"/>
            </a:endParaRPr>
          </a:p>
          <a:p>
            <a:pPr marL="0" indent="0">
              <a:buNone/>
            </a:pPr>
            <a:r>
              <a:rPr lang="en-US" sz="2400" b="0" i="0" u="none" strike="noStrike" baseline="0" dirty="0" smtClean="0">
                <a:latin typeface="Fd5318078-Identity-H"/>
              </a:rPr>
              <a:t>-  </a:t>
            </a:r>
            <a:r>
              <a:rPr lang="en-US" sz="2400" dirty="0">
                <a:latin typeface="Fd5318078-Identity-H"/>
              </a:rPr>
              <a:t>S</a:t>
            </a:r>
            <a:r>
              <a:rPr lang="en-US" sz="2400" b="0" i="0" u="none" strike="noStrike" baseline="0" dirty="0" smtClean="0">
                <a:latin typeface="Fd5318078-Identity-H"/>
              </a:rPr>
              <a:t>eizure-provoking stimuli are avoided,</a:t>
            </a:r>
          </a:p>
          <a:p>
            <a:pPr marL="0" indent="0">
              <a:buNone/>
            </a:pPr>
            <a:r>
              <a:rPr lang="en-US" sz="2400" dirty="0" smtClean="0">
                <a:latin typeface="Fd5318078-Identity-H"/>
              </a:rPr>
              <a:t>-  M</a:t>
            </a:r>
            <a:r>
              <a:rPr lang="en-US" sz="2400" b="0" i="0" u="none" strike="noStrike" baseline="0" dirty="0" smtClean="0">
                <a:latin typeface="Fd5318078-Identity-H"/>
              </a:rPr>
              <a:t>edication</a:t>
            </a:r>
            <a:r>
              <a:rPr lang="en-US" sz="2400" b="0" i="0" u="none" strike="noStrike" dirty="0" smtClean="0">
                <a:latin typeface="Fd5318078-Identity-H"/>
              </a:rPr>
              <a:t> </a:t>
            </a:r>
            <a:r>
              <a:rPr lang="en-US" sz="2400" b="0" i="0" u="none" strike="noStrike" baseline="0" dirty="0" smtClean="0">
                <a:latin typeface="Fd5318078-Identity-H"/>
              </a:rPr>
              <a:t>compliance is emphasized.</a:t>
            </a:r>
            <a:r>
              <a:rPr lang="en-US" sz="2400" dirty="0"/>
              <a:t> 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these reasons, drug levels may be most</a:t>
            </a:r>
          </a:p>
          <a:p>
            <a:pPr marL="0" indent="0">
              <a:buNone/>
            </a:pPr>
            <a:r>
              <a:rPr lang="en-US" sz="2400" dirty="0" smtClean="0"/>
              <a:t>  informative </a:t>
            </a:r>
            <a:r>
              <a:rPr lang="en-US" sz="2400" dirty="0"/>
              <a:t>if measured following seizures or if </a:t>
            </a:r>
            <a:r>
              <a:rPr lang="en-US" sz="2400" dirty="0" smtClean="0"/>
              <a:t>    noncompliance is </a:t>
            </a:r>
            <a:r>
              <a:rPr lang="en-US" sz="2400" dirty="0"/>
              <a:t>suspected.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3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Management in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women taking anticonvulsant drugs, a targeted </a:t>
            </a:r>
            <a:r>
              <a:rPr lang="en-US" sz="2400" dirty="0" smtClean="0"/>
              <a:t>sonographic examination </a:t>
            </a:r>
            <a:r>
              <a:rPr lang="en-US" sz="2400" dirty="0"/>
              <a:t>at </a:t>
            </a:r>
            <a:r>
              <a:rPr lang="en-US" sz="2400" dirty="0" err="1"/>
              <a:t>midpregnancy</a:t>
            </a:r>
            <a:r>
              <a:rPr lang="en-US" sz="2400" dirty="0"/>
              <a:t> is recommended </a:t>
            </a:r>
            <a:r>
              <a:rPr lang="en-US" sz="2400" dirty="0" smtClean="0"/>
              <a:t>by some </a:t>
            </a:r>
            <a:r>
              <a:rPr lang="en-US" sz="2400" dirty="0"/>
              <a:t>to search for anomalies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Testing to assess fetal </a:t>
            </a:r>
            <a:r>
              <a:rPr lang="en-US" sz="2400" dirty="0" smtClean="0"/>
              <a:t>well-being is </a:t>
            </a:r>
            <a:r>
              <a:rPr lang="en-US" sz="2400" dirty="0"/>
              <a:t>generally not indicated for women with uncomplicated epilepsy.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246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Breastfeeding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524003" cy="3200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/>
              <a:t>N</a:t>
            </a:r>
            <a:r>
              <a:rPr lang="en-US" sz="2400" dirty="0" smtClean="0"/>
              <a:t>o </a:t>
            </a:r>
            <a:r>
              <a:rPr lang="en-US" sz="2400" dirty="0"/>
              <a:t>obvious deleterious </a:t>
            </a:r>
            <a:r>
              <a:rPr lang="en-US" sz="2400" dirty="0" smtClean="0"/>
              <a:t>effects</a:t>
            </a:r>
            <a:r>
              <a:rPr lang="en-US" sz="2400" dirty="0"/>
              <a:t>, such as long-term </a:t>
            </a:r>
            <a:r>
              <a:rPr lang="en-US" sz="2400" dirty="0" smtClean="0"/>
              <a:t>cognitive issues</a:t>
            </a:r>
            <a:r>
              <a:rPr lang="en-US" sz="2400" dirty="0"/>
              <a:t>, have been reported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37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Contraceptive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7524003" cy="36365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Of birth control methods, oral contraceptive pill failure </a:t>
            </a:r>
            <a:r>
              <a:rPr lang="en-US" sz="2400" dirty="0" smtClean="0"/>
              <a:t>rates are </a:t>
            </a:r>
            <a:r>
              <a:rPr lang="en-US" sz="2400" dirty="0"/>
              <a:t>higher with some of the anticonvulsant agents, </a:t>
            </a:r>
            <a:r>
              <a:rPr lang="en-US" sz="2400" dirty="0" smtClean="0"/>
              <a:t>especially lamotrigine</a:t>
            </a:r>
            <a:r>
              <a:rPr lang="en-US" sz="2400" dirty="0"/>
              <a:t>. Thus, other more reliable methods should be considered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38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2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199" cy="1295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Demyelinating or Degenerative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Diseases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/>
              <a:t>The demyelinating diseases are neurological disorders </a:t>
            </a:r>
            <a:r>
              <a:rPr lang="en-US" sz="2400" dirty="0" smtClean="0"/>
              <a:t>characterized by </a:t>
            </a:r>
            <a:r>
              <a:rPr lang="en-US" sz="2400" dirty="0"/>
              <a:t>immune-mediated focal or patchy destruction </a:t>
            </a:r>
            <a:r>
              <a:rPr lang="en-US" sz="2400" dirty="0" smtClean="0"/>
              <a:t>of myelin </a:t>
            </a:r>
            <a:r>
              <a:rPr lang="en-US" sz="2400" dirty="0"/>
              <a:t>sheaths accompanied by an inflammatory response.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 degenerative </a:t>
            </a:r>
            <a:r>
              <a:rPr lang="en-US" sz="2400" dirty="0"/>
              <a:t>diseases are multifactorial and are characterized </a:t>
            </a:r>
            <a:r>
              <a:rPr lang="en-US" sz="2400" dirty="0" smtClean="0"/>
              <a:t>by progressive </a:t>
            </a:r>
            <a:r>
              <a:rPr lang="en-US" sz="2400" dirty="0"/>
              <a:t>neuronal death.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39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0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Neurological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222286"/>
            <a:ext cx="8029200" cy="4330913"/>
          </a:xfrm>
        </p:spPr>
        <p:txBody>
          <a:bodyPr>
            <a:no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everal </a:t>
            </a:r>
            <a:r>
              <a:rPr lang="en-US" sz="2800" dirty="0"/>
              <a:t>neurological diseases are relatively common </a:t>
            </a:r>
            <a:r>
              <a:rPr lang="en-US" sz="2800" dirty="0" smtClean="0"/>
              <a:t>in women </a:t>
            </a:r>
            <a:r>
              <a:rPr lang="en-US" sz="2800" dirty="0"/>
              <a:t>of childbearing </a:t>
            </a:r>
            <a:r>
              <a:rPr lang="en-US" sz="2800" dirty="0" smtClean="0"/>
              <a:t>age </a:t>
            </a:r>
          </a:p>
          <a:p>
            <a:r>
              <a:rPr lang="en-US" sz="2800" dirty="0"/>
              <a:t>Neurovascular </a:t>
            </a:r>
            <a:r>
              <a:rPr lang="en-US" sz="2800" dirty="0" smtClean="0"/>
              <a:t>disorders are </a:t>
            </a:r>
            <a:r>
              <a:rPr lang="en-US" sz="2800" dirty="0"/>
              <a:t>an important cause of maternal mortality and accounted for</a:t>
            </a:r>
          </a:p>
          <a:p>
            <a:pPr marL="0" indent="0">
              <a:buNone/>
            </a:pPr>
            <a:r>
              <a:rPr lang="en-US" sz="2800" dirty="0"/>
              <a:t>nearly 7 percent of maternal deaths in the United States </a:t>
            </a:r>
            <a:r>
              <a:rPr lang="en-US" sz="2800" dirty="0" smtClean="0"/>
              <a:t>from 2011 </a:t>
            </a:r>
            <a:r>
              <a:rPr lang="en-US" sz="2800" dirty="0"/>
              <a:t>through </a:t>
            </a:r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Multiple Sclerosis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disease </a:t>
            </a:r>
            <a:r>
              <a:rPr lang="en-US" sz="2400" dirty="0" smtClean="0"/>
              <a:t>affects 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Women </a:t>
            </a:r>
            <a:r>
              <a:rPr lang="en-US" sz="2400" dirty="0"/>
              <a:t>twice as often </a:t>
            </a:r>
            <a:r>
              <a:rPr lang="en-US" sz="2400" dirty="0" smtClean="0"/>
              <a:t>as men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Usually </a:t>
            </a:r>
            <a:r>
              <a:rPr lang="en-US" sz="2400" dirty="0"/>
              <a:t>begins in the 20s and </a:t>
            </a:r>
            <a:r>
              <a:rPr lang="en-US" sz="2400" dirty="0" smtClean="0"/>
              <a:t>30s.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The familial recurrence </a:t>
            </a:r>
            <a:r>
              <a:rPr lang="en-US" sz="2400" dirty="0"/>
              <a:t>rate of MS </a:t>
            </a:r>
            <a:r>
              <a:rPr lang="en-US" sz="2400" dirty="0" smtClean="0"/>
              <a:t>is 15%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-   </a:t>
            </a: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incidence in </a:t>
            </a:r>
            <a:r>
              <a:rPr lang="en-US" sz="2400" dirty="0" smtClean="0"/>
              <a:t>offspring</a:t>
            </a:r>
            <a:r>
              <a:rPr lang="en-US" sz="2400" dirty="0"/>
              <a:t> </a:t>
            </a:r>
            <a:r>
              <a:rPr lang="en-US" sz="2400" dirty="0" smtClean="0"/>
              <a:t>is </a:t>
            </a:r>
            <a:r>
              <a:rPr lang="en-US" sz="2400" dirty="0"/>
              <a:t>increased </a:t>
            </a:r>
            <a:r>
              <a:rPr lang="en-US" sz="2400" dirty="0" smtClean="0"/>
              <a:t>15-fold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7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Classic findings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of MS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 smtClean="0"/>
              <a:t>Sensory loss </a:t>
            </a:r>
          </a:p>
          <a:p>
            <a:pPr>
              <a:buFontTx/>
              <a:buChar char="-"/>
            </a:pPr>
            <a:r>
              <a:rPr lang="en-US" sz="2400" dirty="0"/>
              <a:t>V</a:t>
            </a:r>
            <a:r>
              <a:rPr lang="en-US" sz="2400" dirty="0" smtClean="0"/>
              <a:t>isual symptoms from </a:t>
            </a:r>
            <a:r>
              <a:rPr lang="en-US" sz="2400" dirty="0"/>
              <a:t>optic </a:t>
            </a:r>
            <a:r>
              <a:rPr lang="en-US" sz="2400" dirty="0" smtClean="0"/>
              <a:t>neuritis</a:t>
            </a:r>
          </a:p>
          <a:p>
            <a:pPr>
              <a:buFontTx/>
              <a:buChar char="-"/>
            </a:pPr>
            <a:r>
              <a:rPr lang="en-US" sz="2400" dirty="0" smtClean="0"/>
              <a:t>Weakness </a:t>
            </a:r>
          </a:p>
          <a:p>
            <a:pPr>
              <a:buFontTx/>
              <a:buChar char="-"/>
            </a:pPr>
            <a:r>
              <a:rPr lang="en-US" sz="2400" dirty="0" err="1" smtClean="0"/>
              <a:t>Paresthesias</a:t>
            </a:r>
            <a:endParaRPr lang="en-US" sz="2400" dirty="0"/>
          </a:p>
          <a:p>
            <a:pPr>
              <a:buFontTx/>
              <a:buChar char="-"/>
            </a:pPr>
            <a:r>
              <a:rPr lang="en-US" sz="2400" dirty="0" smtClean="0"/>
              <a:t>  </a:t>
            </a:r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/>
              <a:t>host </a:t>
            </a:r>
            <a:r>
              <a:rPr lang="en-US" sz="2400" dirty="0" smtClean="0"/>
              <a:t>of other </a:t>
            </a:r>
            <a:r>
              <a:rPr lang="en-US" sz="2400" dirty="0"/>
              <a:t>neurological symptoms. </a:t>
            </a:r>
            <a:endParaRPr lang="en-US" sz="2400" dirty="0" smtClean="0"/>
          </a:p>
          <a:p>
            <a:r>
              <a:rPr lang="en-US" sz="2400" dirty="0" smtClean="0"/>
              <a:t>Almost </a:t>
            </a:r>
            <a:r>
              <a:rPr lang="en-US" sz="2400" dirty="0"/>
              <a:t>75 percent of </a:t>
            </a:r>
            <a:r>
              <a:rPr lang="en-US" sz="2400" dirty="0" smtClean="0"/>
              <a:t>women with </a:t>
            </a:r>
            <a:r>
              <a:rPr lang="en-US" sz="2400" dirty="0"/>
              <a:t>isolated optic neuritis develop MS within </a:t>
            </a:r>
            <a:r>
              <a:rPr lang="en-US" sz="2400" dirty="0" smtClean="0"/>
              <a:t>15 </a:t>
            </a:r>
            <a:r>
              <a:rPr lang="en-US" sz="2400" dirty="0"/>
              <a:t>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Multiple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Sclerosis (diagnosis)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524003" cy="363651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MR imaging:</a:t>
            </a:r>
          </a:p>
          <a:p>
            <a:pPr marL="0" indent="0">
              <a:buNone/>
            </a:pPr>
            <a:r>
              <a:rPr lang="en-US" sz="2400" dirty="0" smtClean="0"/>
              <a:t> - Multifocal </a:t>
            </a:r>
            <a:r>
              <a:rPr lang="en-US" sz="2400" dirty="0"/>
              <a:t>white matter plaques that represent discrete areas of </a:t>
            </a:r>
            <a:r>
              <a:rPr lang="en-US" sz="2400" dirty="0" smtClean="0"/>
              <a:t>demyelination(95%) </a:t>
            </a:r>
          </a:p>
          <a:p>
            <a:pPr marL="0" indent="0">
              <a:buNone/>
            </a:pPr>
            <a:r>
              <a:rPr lang="en-US" sz="2400" dirty="0" smtClean="0"/>
              <a:t>- Their appearance </a:t>
            </a:r>
            <a:r>
              <a:rPr lang="en-US" sz="2400" dirty="0"/>
              <a:t>and extent are less helpful for predicting </a:t>
            </a:r>
            <a:r>
              <a:rPr lang="en-US" sz="2400" dirty="0" smtClean="0"/>
              <a:t>treatment </a:t>
            </a:r>
            <a:r>
              <a:rPr lang="en-US" sz="2400" dirty="0"/>
              <a:t>response.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2.  </a:t>
            </a:r>
            <a:r>
              <a:rPr lang="en-US" sz="2400" dirty="0"/>
              <a:t>C</a:t>
            </a:r>
            <a:r>
              <a:rPr lang="en-US" sz="2400" dirty="0" smtClean="0"/>
              <a:t>erebrospinal </a:t>
            </a:r>
            <a:r>
              <a:rPr lang="en-US" sz="2400" dirty="0"/>
              <a:t>fluid </a:t>
            </a:r>
            <a:r>
              <a:rPr lang="en-US" sz="2400" dirty="0" smtClean="0"/>
              <a:t>analysis 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baseline="0" dirty="0" smtClean="0">
                <a:solidFill>
                  <a:schemeClr val="accent6">
                    <a:lumMod val="75000"/>
                  </a:schemeClr>
                </a:solidFill>
                <a:latin typeface="Fd3410945-Identity-H"/>
              </a:rPr>
              <a:t>Effects</a:t>
            </a:r>
            <a:r>
              <a:rPr lang="en-US" b="0" i="0" u="none" strike="noStrike" dirty="0" smtClean="0">
                <a:solidFill>
                  <a:schemeClr val="accent6">
                    <a:lumMod val="75000"/>
                  </a:schemeClr>
                </a:solidFill>
                <a:latin typeface="Fd3410945-Identity-H"/>
              </a:rPr>
              <a:t> </a:t>
            </a:r>
            <a:r>
              <a:rPr lang="en-US" b="0" i="0" u="none" strike="noStrike" baseline="0" dirty="0" smtClean="0">
                <a:solidFill>
                  <a:schemeClr val="accent6">
                    <a:lumMod val="75000"/>
                  </a:schemeClr>
                </a:solidFill>
                <a:latin typeface="Fd3410945-Identity-H"/>
              </a:rPr>
              <a:t>of Pregnancy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524003" cy="36365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 </a:t>
            </a:r>
            <a:r>
              <a:rPr lang="en-US" sz="2400" dirty="0"/>
              <a:t>Relapse risk </a:t>
            </a:r>
            <a:r>
              <a:rPr lang="en-US" sz="2400" dirty="0" smtClean="0"/>
              <a:t>was reduced </a:t>
            </a:r>
            <a:r>
              <a:rPr lang="en-US" sz="2400" dirty="0"/>
              <a:t>70 percent during pregnancy, but with a </a:t>
            </a:r>
            <a:r>
              <a:rPr lang="en-US" sz="2400" dirty="0" smtClean="0"/>
              <a:t>significantly greater </a:t>
            </a:r>
            <a:r>
              <a:rPr lang="en-US" sz="2400" dirty="0"/>
              <a:t>relapse rate postpartum.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This </a:t>
            </a:r>
            <a:r>
              <a:rPr lang="en-US" sz="2400" dirty="0"/>
              <a:t>may be related to </a:t>
            </a:r>
            <a:r>
              <a:rPr lang="en-US" sz="2400" dirty="0" smtClean="0"/>
              <a:t>higher pregnancy-induced </a:t>
            </a:r>
            <a:r>
              <a:rPr lang="en-US" sz="2400" dirty="0"/>
              <a:t>numbers of T-helper lymphocytes </a:t>
            </a:r>
            <a:r>
              <a:rPr lang="en-US" sz="2400" dirty="0" smtClean="0"/>
              <a:t>and an </a:t>
            </a:r>
            <a:r>
              <a:rPr lang="en-US" sz="2400" dirty="0"/>
              <a:t>increased </a:t>
            </a:r>
            <a:r>
              <a:rPr lang="en-US" sz="2400" dirty="0" smtClean="0"/>
              <a:t>T2/T1 </a:t>
            </a:r>
            <a:r>
              <a:rPr lang="en-US" sz="2400" dirty="0"/>
              <a:t>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43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7188"/>
            <a:ext cx="8762999" cy="970450"/>
          </a:xfrm>
        </p:spPr>
        <p:txBody>
          <a:bodyPr>
            <a:normAutofit fontScale="90000"/>
          </a:bodyPr>
          <a:lstStyle/>
          <a:p>
            <a:r>
              <a:rPr lang="pt-BR" sz="3600" dirty="0" smtClean="0">
                <a:solidFill>
                  <a:schemeClr val="accent6">
                    <a:lumMod val="75000"/>
                  </a:schemeClr>
                </a:solidFill>
              </a:rPr>
              <a:t>Effects of Multiple </a:t>
            </a:r>
            <a:r>
              <a:rPr lang="pt-BR" sz="3600" dirty="0">
                <a:solidFill>
                  <a:schemeClr val="accent6">
                    <a:lumMod val="75000"/>
                  </a:schemeClr>
                </a:solidFill>
              </a:rPr>
              <a:t>Sclerosis on </a:t>
            </a:r>
            <a:r>
              <a:rPr lang="pt-BR" sz="3600" dirty="0" smtClean="0">
                <a:solidFill>
                  <a:schemeClr val="accent6">
                    <a:lumMod val="75000"/>
                  </a:schemeClr>
                </a:solidFill>
              </a:rPr>
              <a:t>Pregnancy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/>
              <a:t>With uncomplicated </a:t>
            </a:r>
            <a:r>
              <a:rPr lang="en-US" sz="2400" dirty="0" smtClean="0"/>
              <a:t>disease: </a:t>
            </a:r>
            <a:r>
              <a:rPr lang="en-US" sz="2400" dirty="0"/>
              <a:t>usually no </a:t>
            </a:r>
            <a:r>
              <a:rPr lang="en-US" sz="2400" dirty="0" smtClean="0"/>
              <a:t>adverse effects </a:t>
            </a:r>
            <a:r>
              <a:rPr lang="en-US" sz="2400" dirty="0"/>
              <a:t>on pregnancy </a:t>
            </a:r>
            <a:r>
              <a:rPr lang="en-US" sz="2400" dirty="0" smtClean="0"/>
              <a:t>outcome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- Fatigued </a:t>
            </a:r>
            <a:r>
              <a:rPr lang="en-US" sz="2400" dirty="0"/>
              <a:t>more </a:t>
            </a:r>
            <a:r>
              <a:rPr lang="en-US" sz="2400" dirty="0" smtClean="0"/>
              <a:t>easily</a:t>
            </a:r>
          </a:p>
          <a:p>
            <a:pPr marL="0" indent="0">
              <a:buNone/>
            </a:pPr>
            <a:r>
              <a:rPr lang="en-US" sz="2400" dirty="0" smtClean="0"/>
              <a:t>- Bladder dysfunction:</a:t>
            </a:r>
            <a:r>
              <a:rPr lang="en-US" sz="2400" dirty="0"/>
              <a:t> </a:t>
            </a:r>
            <a:r>
              <a:rPr lang="en-US" sz="2400" dirty="0" smtClean="0"/>
              <a:t>are </a:t>
            </a:r>
            <a:r>
              <a:rPr lang="en-US" sz="2400" dirty="0"/>
              <a:t>predisposed to urinary </a:t>
            </a:r>
            <a:r>
              <a:rPr lang="en-US" sz="2400" dirty="0" smtClean="0"/>
              <a:t>infection</a:t>
            </a:r>
          </a:p>
          <a:p>
            <a:pPr marL="0" indent="0">
              <a:buNone/>
            </a:pPr>
            <a:r>
              <a:rPr lang="en-US" sz="2400" dirty="0" smtClean="0"/>
              <a:t>- Women </a:t>
            </a:r>
            <a:r>
              <a:rPr lang="en-US" sz="2400" dirty="0"/>
              <a:t>with </a:t>
            </a:r>
            <a:r>
              <a:rPr lang="en-US" sz="2400" dirty="0" smtClean="0"/>
              <a:t>spinal lesions </a:t>
            </a:r>
            <a:r>
              <a:rPr lang="en-US" sz="2400" dirty="0"/>
              <a:t>at or above T 6 are at risk for autonomic </a:t>
            </a:r>
            <a:r>
              <a:rPr lang="en-US" sz="2400" dirty="0" err="1" smtClean="0"/>
              <a:t>dysreflexia</a:t>
            </a:r>
            <a:r>
              <a:rPr lang="en-US" sz="240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3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8" y="457200"/>
            <a:ext cx="8915400" cy="970450"/>
          </a:xfrm>
        </p:spPr>
        <p:txBody>
          <a:bodyPr>
            <a:normAutofit fontScale="90000"/>
          </a:bodyPr>
          <a:lstStyle/>
          <a:p>
            <a:r>
              <a:rPr lang="pt-BR" dirty="0"/>
              <a:t>Effects of Multiple </a:t>
            </a:r>
            <a:r>
              <a:rPr lang="pt-BR" dirty="0" smtClean="0"/>
              <a:t>Sclerosis on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- The labor induction </a:t>
            </a:r>
            <a:r>
              <a:rPr lang="en-US" sz="2400" dirty="0"/>
              <a:t>rate was higher, and second-stage labor was longer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 - The </a:t>
            </a:r>
            <a:r>
              <a:rPr lang="en-US" sz="2400" dirty="0"/>
              <a:t>overall higher cesarean delivery rate</a:t>
            </a:r>
            <a:r>
              <a:rPr lang="en-US" sz="24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-  The </a:t>
            </a:r>
            <a:r>
              <a:rPr lang="en-US" sz="2400" dirty="0"/>
              <a:t>mean </a:t>
            </a:r>
            <a:r>
              <a:rPr lang="en-US" sz="2400" dirty="0" smtClean="0"/>
              <a:t>birthweight was </a:t>
            </a:r>
            <a:r>
              <a:rPr lang="en-US" sz="2400" dirty="0"/>
              <a:t>lower but the perinatal mortality rate was similar compared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with that of controls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Breastfeeding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/>
              <a:t>H</a:t>
            </a:r>
            <a:r>
              <a:rPr lang="en-US" sz="2400" dirty="0" smtClean="0"/>
              <a:t>as </a:t>
            </a:r>
            <a:r>
              <a:rPr lang="en-US" sz="2400" dirty="0"/>
              <a:t>no apparent </a:t>
            </a:r>
            <a:r>
              <a:rPr lang="en-US" sz="2400" dirty="0" smtClean="0"/>
              <a:t>effect </a:t>
            </a:r>
            <a:r>
              <a:rPr lang="en-US" sz="2400" dirty="0"/>
              <a:t>on postpartum relapses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Management in Pregnancy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524003" cy="3636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Goals </a:t>
            </a:r>
            <a:r>
              <a:rPr lang="en-US" sz="2400" dirty="0"/>
              <a:t>are </a:t>
            </a:r>
            <a:r>
              <a:rPr lang="en-US" sz="2400" dirty="0" smtClean="0"/>
              <a:t>to:</a:t>
            </a:r>
          </a:p>
          <a:p>
            <a:pPr marL="0" indent="0">
              <a:buNone/>
            </a:pPr>
            <a:r>
              <a:rPr lang="en-US" sz="2400" dirty="0" smtClean="0"/>
              <a:t>1-  </a:t>
            </a:r>
            <a:r>
              <a:rPr lang="en-US" sz="2400" dirty="0"/>
              <a:t>A</a:t>
            </a:r>
            <a:r>
              <a:rPr lang="en-US" sz="2400" dirty="0" smtClean="0"/>
              <a:t>rrest </a:t>
            </a:r>
            <a:r>
              <a:rPr lang="en-US" sz="2400" dirty="0"/>
              <a:t>acute or initial </a:t>
            </a:r>
            <a:r>
              <a:rPr lang="en-US" sz="2400" dirty="0" smtClean="0"/>
              <a:t>attacks</a:t>
            </a:r>
            <a:endParaRPr lang="en-US" sz="2400" dirty="0"/>
          </a:p>
          <a:p>
            <a:r>
              <a:rPr lang="en-US" sz="2400" dirty="0" smtClean="0"/>
              <a:t>Corticosteroid </a:t>
            </a:r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400" dirty="0"/>
              <a:t>Plasma exchange </a:t>
            </a:r>
            <a:endParaRPr lang="en-US" sz="2400" dirty="0" smtClean="0"/>
          </a:p>
          <a:p>
            <a:r>
              <a:rPr lang="en-US" sz="2400" dirty="0"/>
              <a:t>I</a:t>
            </a:r>
            <a:r>
              <a:rPr lang="en-US" sz="2400" dirty="0" smtClean="0"/>
              <a:t>mmune-modulating drugs</a:t>
            </a:r>
            <a:endParaRPr lang="en-US" sz="2400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 smtClean="0"/>
              <a:t>2- Provide </a:t>
            </a:r>
            <a:r>
              <a:rPr lang="en-US" sz="2400" dirty="0"/>
              <a:t>symptomatic </a:t>
            </a:r>
            <a:r>
              <a:rPr lang="en-US" sz="2400" dirty="0" smtClean="0"/>
              <a:t>relief : By analgesics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47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1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Management in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7524003" cy="3636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Some</a:t>
            </a:r>
            <a:r>
              <a:rPr lang="en-US" sz="2200" dirty="0"/>
              <a:t> immune-modulating </a:t>
            </a:r>
            <a:r>
              <a:rPr lang="en-US" sz="2200" dirty="0" smtClean="0"/>
              <a:t>drug</a:t>
            </a:r>
            <a:r>
              <a:rPr lang="en-US" sz="2200" dirty="0"/>
              <a:t>s</a:t>
            </a:r>
            <a:r>
              <a:rPr lang="en-US" sz="2200" dirty="0" smtClean="0"/>
              <a:t> </a:t>
            </a:r>
            <a:r>
              <a:rPr lang="en-US" sz="2200" dirty="0"/>
              <a:t>may need to be </a:t>
            </a:r>
            <a:r>
              <a:rPr lang="en-US" sz="2200" dirty="0" smtClean="0"/>
              <a:t>modified </a:t>
            </a:r>
            <a:r>
              <a:rPr lang="en-US" sz="2200" dirty="0"/>
              <a:t>during </a:t>
            </a:r>
            <a:r>
              <a:rPr lang="en-US" sz="2200" dirty="0" smtClean="0"/>
              <a:t>pregnancy. </a:t>
            </a:r>
          </a:p>
          <a:p>
            <a:r>
              <a:rPr lang="en-US" sz="2200" dirty="0" err="1" smtClean="0">
                <a:solidFill>
                  <a:srgbClr val="FF0000"/>
                </a:solidFill>
              </a:rPr>
              <a:t>Fingolimod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 err="1"/>
              <a:t>Gilenya</a:t>
            </a:r>
            <a:r>
              <a:rPr lang="en-US" sz="2200" dirty="0"/>
              <a:t>) </a:t>
            </a:r>
            <a:r>
              <a:rPr lang="en-US" sz="2200" dirty="0" smtClean="0"/>
              <a:t> </a:t>
            </a:r>
            <a:r>
              <a:rPr lang="en-US" sz="2200" dirty="0"/>
              <a:t>was associated with </a:t>
            </a:r>
            <a:r>
              <a:rPr lang="en-US" sz="2200" dirty="0" smtClean="0"/>
              <a:t>fetal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malformations and </a:t>
            </a:r>
            <a:r>
              <a:rPr lang="en-US" sz="2200" dirty="0" smtClean="0"/>
              <a:t>spontaneous </a:t>
            </a:r>
            <a:r>
              <a:rPr lang="en-US" sz="2200" dirty="0"/>
              <a:t>losses. </a:t>
            </a: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Because </a:t>
            </a:r>
            <a:r>
              <a:rPr lang="en-US" sz="2200" dirty="0"/>
              <a:t>of this </a:t>
            </a:r>
            <a:r>
              <a:rPr lang="en-US" sz="2200" dirty="0" smtClean="0"/>
              <a:t>and associated </a:t>
            </a:r>
            <a:r>
              <a:rPr lang="en-US" sz="2200" dirty="0"/>
              <a:t>animal teratogenicity, </a:t>
            </a:r>
            <a:r>
              <a:rPr lang="en-US" sz="2200" dirty="0">
                <a:solidFill>
                  <a:srgbClr val="FF0000"/>
                </a:solidFill>
              </a:rPr>
              <a:t>its use in pregnancy is not recommended</a:t>
            </a:r>
            <a:r>
              <a:rPr lang="en-US" sz="2200" dirty="0"/>
              <a:t>.</a:t>
            </a:r>
          </a:p>
          <a:p>
            <a:r>
              <a:rPr lang="en-US" sz="2200" dirty="0"/>
              <a:t>Due to its prolonged persistence, contraception is</a:t>
            </a:r>
          </a:p>
          <a:p>
            <a:pPr marL="0" indent="0">
              <a:buNone/>
            </a:pPr>
            <a:r>
              <a:rPr lang="en-US" sz="2200" dirty="0"/>
              <a:t>recommended for 2 months </a:t>
            </a:r>
            <a:r>
              <a:rPr lang="en-US" sz="2200" dirty="0" smtClean="0"/>
              <a:t>after drug</a:t>
            </a:r>
            <a:r>
              <a:rPr lang="en-US" sz="2200" dirty="0"/>
              <a:t> cessation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48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Bell’s Palsy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7876800" cy="3636510"/>
          </a:xfrm>
        </p:spPr>
        <p:txBody>
          <a:bodyPr>
            <a:noAutofit/>
          </a:bodyPr>
          <a:lstStyle/>
          <a:p>
            <a:r>
              <a:rPr lang="en-US" sz="2200" dirty="0" smtClean="0"/>
              <a:t>This </a:t>
            </a:r>
            <a:r>
              <a:rPr lang="en-US" sz="2200" dirty="0"/>
              <a:t>disfiguring palsy is usually  </a:t>
            </a:r>
            <a:r>
              <a:rPr lang="en-US" sz="2200" dirty="0" smtClean="0"/>
              <a:t>a </a:t>
            </a:r>
            <a:r>
              <a:rPr lang="en-US" sz="2200" dirty="0" err="1" smtClean="0"/>
              <a:t>mononeuropathic</a:t>
            </a:r>
            <a:r>
              <a:rPr lang="en-US" sz="2200" dirty="0" smtClean="0"/>
              <a:t> acute facial paralysis </a:t>
            </a:r>
          </a:p>
          <a:p>
            <a:pPr>
              <a:buFontTx/>
              <a:buChar char="-"/>
            </a:pPr>
            <a:r>
              <a:rPr lang="en-US" sz="2200" dirty="0"/>
              <a:t>R</a:t>
            </a:r>
            <a:r>
              <a:rPr lang="en-US" sz="2200" dirty="0" smtClean="0"/>
              <a:t>elatively </a:t>
            </a:r>
            <a:r>
              <a:rPr lang="en-US" sz="2200" dirty="0"/>
              <a:t>common in </a:t>
            </a:r>
            <a:r>
              <a:rPr lang="en-US" sz="2200" dirty="0" smtClean="0"/>
              <a:t>reproductive-aged women </a:t>
            </a:r>
            <a:endParaRPr lang="en-US" sz="2200" dirty="0"/>
          </a:p>
          <a:p>
            <a:pPr>
              <a:buFontTx/>
              <a:buChar char="-"/>
            </a:pPr>
            <a:r>
              <a:rPr lang="en-US" sz="2200" dirty="0" smtClean="0"/>
              <a:t> </a:t>
            </a:r>
            <a:r>
              <a:rPr lang="en-US" sz="2200" dirty="0"/>
              <a:t>I</a:t>
            </a:r>
            <a:r>
              <a:rPr lang="en-US" sz="2200" dirty="0" smtClean="0"/>
              <a:t>t </a:t>
            </a:r>
            <a:r>
              <a:rPr lang="en-US" sz="2200" dirty="0"/>
              <a:t>has a female </a:t>
            </a:r>
            <a:r>
              <a:rPr lang="en-US" sz="2200" dirty="0" smtClean="0"/>
              <a:t>predominance</a:t>
            </a:r>
          </a:p>
          <a:p>
            <a:pPr>
              <a:buFontTx/>
              <a:buChar char="-"/>
            </a:pPr>
            <a:r>
              <a:rPr lang="en-US" sz="2200" dirty="0" smtClean="0"/>
              <a:t>Pregnant women </a:t>
            </a:r>
            <a:r>
              <a:rPr lang="en-US" sz="2200" dirty="0"/>
              <a:t>carry a fourfold risk compared with </a:t>
            </a:r>
            <a:r>
              <a:rPr lang="en-US" sz="2200" dirty="0" err="1" smtClean="0"/>
              <a:t>nonpregnant</a:t>
            </a:r>
            <a:r>
              <a:rPr lang="en-US" sz="2200" dirty="0"/>
              <a:t> </a:t>
            </a:r>
            <a:r>
              <a:rPr lang="en-US" sz="2200" dirty="0" smtClean="0"/>
              <a:t>women </a:t>
            </a:r>
          </a:p>
          <a:p>
            <a:r>
              <a:rPr lang="en-US" sz="2200" dirty="0" smtClean="0"/>
              <a:t>The </a:t>
            </a:r>
            <a:r>
              <a:rPr lang="en-US" sz="2200" dirty="0"/>
              <a:t>disease is </a:t>
            </a:r>
            <a:r>
              <a:rPr lang="en-US" sz="2200" dirty="0" smtClean="0"/>
              <a:t>characterized by </a:t>
            </a:r>
            <a:r>
              <a:rPr lang="en-US" sz="2200" dirty="0"/>
              <a:t>facial nerve </a:t>
            </a:r>
            <a:r>
              <a:rPr lang="en-US" sz="2200" dirty="0" smtClean="0"/>
              <a:t>inflammation </a:t>
            </a:r>
            <a:r>
              <a:rPr lang="en-US" sz="2200" dirty="0"/>
              <a:t>and often is associated with</a:t>
            </a:r>
          </a:p>
          <a:p>
            <a:pPr marL="0" indent="0">
              <a:buNone/>
            </a:pPr>
            <a:r>
              <a:rPr lang="en-US" sz="2200" dirty="0"/>
              <a:t>reactivation of herpes simplex virus or herpes zoster virus.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49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Headache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" y="1828800"/>
            <a:ext cx="4328319" cy="4038599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Primary</a:t>
            </a:r>
            <a:endParaRPr lang="en-US" sz="2800" b="1" dirty="0"/>
          </a:p>
          <a:p>
            <a:pPr marL="0" indent="0">
              <a:buNone/>
            </a:pPr>
            <a:r>
              <a:rPr lang="it-IT" sz="2800" dirty="0"/>
              <a:t>1-Migraine</a:t>
            </a:r>
          </a:p>
          <a:p>
            <a:pPr marL="0" indent="0">
              <a:buNone/>
            </a:pPr>
            <a:r>
              <a:rPr lang="en-US" sz="2800" dirty="0"/>
              <a:t>2-Tension-type</a:t>
            </a:r>
          </a:p>
          <a:p>
            <a:pPr marL="0" indent="0">
              <a:buNone/>
            </a:pPr>
            <a:r>
              <a:rPr lang="pt-BR" sz="2800" dirty="0"/>
              <a:t>3-Trigeminal cephalalgia</a:t>
            </a:r>
          </a:p>
          <a:p>
            <a:pPr marL="0" indent="0">
              <a:buNone/>
            </a:pPr>
            <a:r>
              <a:rPr lang="en-US" sz="2800" dirty="0"/>
              <a:t>4-Other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5479" y="2703514"/>
            <a:ext cx="4252120" cy="3879849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Secondary</a:t>
            </a:r>
          </a:p>
          <a:p>
            <a:pPr marL="0" indent="0">
              <a:buNone/>
            </a:pPr>
            <a:r>
              <a:rPr lang="en-US" sz="2800" dirty="0"/>
              <a:t>1-Trauma</a:t>
            </a:r>
          </a:p>
          <a:p>
            <a:pPr marL="0" indent="0">
              <a:buNone/>
            </a:pPr>
            <a:r>
              <a:rPr lang="pt-BR" sz="2800" dirty="0"/>
              <a:t>2-Vascular disorders</a:t>
            </a:r>
          </a:p>
          <a:p>
            <a:pPr marL="0" indent="0">
              <a:buNone/>
            </a:pPr>
            <a:r>
              <a:rPr lang="es-ES" sz="2800" dirty="0"/>
              <a:t>3-Substance abuse</a:t>
            </a:r>
          </a:p>
          <a:p>
            <a:pPr marL="0" indent="0">
              <a:buNone/>
            </a:pPr>
            <a:r>
              <a:rPr lang="en-US" sz="2800" dirty="0"/>
              <a:t>4-Infection</a:t>
            </a:r>
          </a:p>
          <a:p>
            <a:pPr marL="0" indent="0">
              <a:buNone/>
            </a:pPr>
            <a:r>
              <a:rPr lang="en-US" sz="2800" dirty="0"/>
              <a:t>5-Disorders of homeostasis</a:t>
            </a:r>
          </a:p>
          <a:p>
            <a:pPr marL="0" indent="0">
              <a:buNone/>
            </a:pPr>
            <a:r>
              <a:rPr lang="en-US" sz="2800" dirty="0"/>
              <a:t>6-Craniofacial disorders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04751" y="297431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Bell’s </a:t>
            </a:r>
            <a:r>
              <a:rPr lang="en-US" dirty="0"/>
              <a:t>Palsy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7524003" cy="36365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Bell palsy usually has an abrupt and painful onset with maximum weakness by 48 hours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In some cases,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200" dirty="0" err="1" smtClean="0"/>
              <a:t>Hyperacusis</a:t>
            </a:r>
            <a:endParaRPr lang="en-US" sz="22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200" dirty="0" smtClean="0"/>
              <a:t> loss of taste accompany paralysis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50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Bell’s Palsy (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524003" cy="3636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supportive care </a:t>
            </a:r>
            <a:r>
              <a:rPr lang="en-US" sz="2400" dirty="0" smtClean="0"/>
              <a:t>:</a:t>
            </a:r>
          </a:p>
          <a:p>
            <a:pPr>
              <a:buFontTx/>
              <a:buChar char="-"/>
            </a:pPr>
            <a:r>
              <a:rPr lang="en-US" sz="2400" dirty="0"/>
              <a:t>W</a:t>
            </a:r>
            <a:r>
              <a:rPr lang="en-US" sz="2400" dirty="0" smtClean="0"/>
              <a:t>ith </a:t>
            </a:r>
            <a:r>
              <a:rPr lang="en-US" sz="2400" dirty="0"/>
              <a:t>facial muscle massage </a:t>
            </a:r>
            <a:r>
              <a:rPr lang="en-US" sz="2400" dirty="0" smtClean="0"/>
              <a:t> </a:t>
            </a:r>
          </a:p>
          <a:p>
            <a:pPr>
              <a:buFontTx/>
              <a:buChar char="-"/>
            </a:pPr>
            <a:r>
              <a:rPr lang="en-US" sz="2400" dirty="0"/>
              <a:t>E</a:t>
            </a:r>
            <a:r>
              <a:rPr lang="en-US" sz="2400" dirty="0" smtClean="0"/>
              <a:t>ye </a:t>
            </a:r>
            <a:r>
              <a:rPr lang="en-US" sz="2400" dirty="0"/>
              <a:t>protection against corneal lacerations from </a:t>
            </a:r>
            <a:r>
              <a:rPr lang="en-US" sz="2400" dirty="0" smtClean="0"/>
              <a:t>drying.</a:t>
            </a:r>
          </a:p>
          <a:p>
            <a:pPr>
              <a:buFontTx/>
              <a:buChar char="-"/>
            </a:pPr>
            <a:r>
              <a:rPr lang="en-US" sz="2400" dirty="0"/>
              <a:t>P</a:t>
            </a:r>
            <a:r>
              <a:rPr lang="en-US" sz="2400" dirty="0" smtClean="0"/>
              <a:t>rednisone</a:t>
            </a:r>
            <a:r>
              <a:rPr lang="en-US" sz="2400" dirty="0"/>
              <a:t>, 1 mg/kg given </a:t>
            </a:r>
            <a:r>
              <a:rPr lang="en-US" sz="2400" dirty="0" smtClean="0"/>
              <a:t>orally daily </a:t>
            </a:r>
            <a:r>
              <a:rPr lang="en-US" sz="2400" dirty="0"/>
              <a:t>for 5 days, will improve outcomes and shorten the </a:t>
            </a:r>
            <a:r>
              <a:rPr lang="en-US" sz="2400" dirty="0" smtClean="0"/>
              <a:t>recovery period .</a:t>
            </a:r>
          </a:p>
          <a:p>
            <a:pPr>
              <a:buFontTx/>
              <a:buChar char="-"/>
            </a:pPr>
            <a:r>
              <a:rPr lang="en-US" sz="2400" dirty="0"/>
              <a:t> A</a:t>
            </a:r>
            <a:r>
              <a:rPr lang="en-US" sz="2400" dirty="0" smtClean="0"/>
              <a:t>n </a:t>
            </a:r>
            <a:r>
              <a:rPr lang="en-US" sz="2400" dirty="0"/>
              <a:t>antiviral medication :</a:t>
            </a:r>
            <a:r>
              <a:rPr lang="en-US" sz="2400" dirty="0" smtClean="0"/>
              <a:t> </a:t>
            </a:r>
            <a:r>
              <a:rPr lang="en-US" sz="2400" dirty="0"/>
              <a:t>is </a:t>
            </a:r>
            <a:r>
              <a:rPr lang="en-US" sz="2400" dirty="0" smtClean="0"/>
              <a:t>controversial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51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Bell’s Palsy (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prognosis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7524003" cy="363651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Spontaneous facial </a:t>
            </a:r>
            <a:r>
              <a:rPr lang="en-US" sz="2400" dirty="0"/>
              <a:t>palsy </a:t>
            </a:r>
            <a:r>
              <a:rPr lang="en-US" sz="2400" dirty="0" smtClean="0"/>
              <a:t>recovery: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-</a:t>
            </a:r>
            <a:r>
              <a:rPr lang="en-US" sz="2400" dirty="0" smtClean="0"/>
              <a:t> Only </a:t>
            </a:r>
            <a:r>
              <a:rPr lang="en-US" sz="2400" dirty="0"/>
              <a:t>half of pregnant women recovered to a </a:t>
            </a:r>
            <a:r>
              <a:rPr lang="en-US" sz="2400" dirty="0" smtClean="0"/>
              <a:t>satisfactory level </a:t>
            </a:r>
            <a:r>
              <a:rPr lang="en-US" sz="2400" dirty="0"/>
              <a:t>after 1 year, compared with approximately 80 percent </a:t>
            </a:r>
            <a:r>
              <a:rPr lang="en-US" sz="2400" dirty="0" smtClean="0"/>
              <a:t>of </a:t>
            </a:r>
            <a:r>
              <a:rPr lang="en-US" sz="2400" dirty="0" err="1" smtClean="0"/>
              <a:t>nonpregnant</a:t>
            </a:r>
            <a:r>
              <a:rPr lang="en-US" sz="2400" dirty="0" smtClean="0"/>
              <a:t> </a:t>
            </a:r>
            <a:r>
              <a:rPr lang="en-US" sz="2400" dirty="0"/>
              <a:t>women and men</a:t>
            </a:r>
            <a:r>
              <a:rPr lang="en-US" sz="2400" dirty="0" smtClean="0"/>
              <a:t>.(unclear)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52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246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Bell’s Palsy </a:t>
            </a:r>
            <a:r>
              <a:rPr lang="en-US" dirty="0"/>
              <a:t>(</a:t>
            </a:r>
            <a:r>
              <a:rPr lang="en-US" dirty="0">
                <a:solidFill>
                  <a:schemeClr val="tx1"/>
                </a:solidFill>
              </a:rPr>
              <a:t>prognosis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889" y="2590800"/>
            <a:ext cx="7524003" cy="3636510"/>
          </a:xfrm>
        </p:spPr>
        <p:txBody>
          <a:bodyPr>
            <a:normAutofit/>
          </a:bodyPr>
          <a:lstStyle/>
          <a:p>
            <a:r>
              <a:rPr lang="en-US" sz="2400" dirty="0"/>
              <a:t>R</a:t>
            </a:r>
            <a:r>
              <a:rPr lang="en-US" sz="2400" dirty="0" smtClean="0"/>
              <a:t>ecurrence </a:t>
            </a:r>
            <a:r>
              <a:rPr lang="en-US" sz="2400" dirty="0"/>
              <a:t>in a </a:t>
            </a:r>
            <a:r>
              <a:rPr lang="en-US" sz="2400" dirty="0" smtClean="0"/>
              <a:t>subsequent pregnancy</a:t>
            </a:r>
            <a:r>
              <a:rPr lang="en-US" sz="2400" dirty="0"/>
              <a:t>, greater percentage of nerve function loss, and</a:t>
            </a:r>
          </a:p>
          <a:p>
            <a:pPr marL="0" indent="0">
              <a:buNone/>
            </a:pPr>
            <a:r>
              <a:rPr lang="en-US" sz="2400" dirty="0"/>
              <a:t>a faster rate of loss </a:t>
            </a:r>
          </a:p>
          <a:p>
            <a:r>
              <a:rPr lang="en-US" sz="2400" dirty="0" smtClean="0"/>
              <a:t> Fivefold </a:t>
            </a:r>
            <a:r>
              <a:rPr lang="en-US" sz="2400" dirty="0"/>
              <a:t>greater rate for gestational hypertension or preeclampsia,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omen </a:t>
            </a:r>
            <a:r>
              <a:rPr lang="en-US" sz="2400" dirty="0"/>
              <a:t>with Bell palsy do not have increased adverse </a:t>
            </a:r>
            <a:r>
              <a:rPr lang="en-US" sz="2400" dirty="0" smtClean="0"/>
              <a:t>pregnancy outcomes </a:t>
            </a:r>
            <a:r>
              <a:rPr lang="en-US" sz="2400" dirty="0"/>
              <a:t>rates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53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3246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3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Carpal Tunnel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7524003" cy="3636510"/>
          </a:xfrm>
        </p:spPr>
        <p:txBody>
          <a:bodyPr>
            <a:noAutofit/>
          </a:bodyPr>
          <a:lstStyle/>
          <a:p>
            <a:r>
              <a:rPr lang="en-US" sz="2400" dirty="0"/>
              <a:t>This syndrome results from compression of the median </a:t>
            </a:r>
            <a:r>
              <a:rPr lang="en-US" sz="2400" dirty="0" smtClean="0"/>
              <a:t>nerve and </a:t>
            </a:r>
            <a:r>
              <a:rPr lang="en-US" sz="2400" dirty="0"/>
              <a:t>is the most frequent </a:t>
            </a:r>
            <a:r>
              <a:rPr lang="en-US" sz="2400" dirty="0" err="1"/>
              <a:t>mononeuropathy</a:t>
            </a:r>
            <a:r>
              <a:rPr lang="en-US" sz="2400" dirty="0"/>
              <a:t> in pregnancy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Symptoms include burning, numbness, or </a:t>
            </a:r>
            <a:r>
              <a:rPr lang="en-US" sz="2400" dirty="0" smtClean="0"/>
              <a:t>tingling along </a:t>
            </a:r>
            <a:r>
              <a:rPr lang="en-US" sz="2400" dirty="0"/>
              <a:t>the inner half of one or both hands. </a:t>
            </a:r>
            <a:endParaRPr lang="en-US" sz="2400" dirty="0" smtClean="0"/>
          </a:p>
          <a:p>
            <a:r>
              <a:rPr lang="en-US" sz="2400" dirty="0" smtClean="0"/>
              <a:t>Others </a:t>
            </a:r>
            <a:r>
              <a:rPr lang="en-US" sz="2400" dirty="0"/>
              <a:t>are </a:t>
            </a:r>
            <a:r>
              <a:rPr lang="en-US" sz="2400" dirty="0" smtClean="0"/>
              <a:t>wrist pain </a:t>
            </a:r>
            <a:r>
              <a:rPr lang="en-US" sz="2400" dirty="0"/>
              <a:t>and numbness extending into the forearm and </a:t>
            </a:r>
            <a:r>
              <a:rPr lang="en-US" sz="2400" dirty="0" smtClean="0"/>
              <a:t>sometimes </a:t>
            </a:r>
            <a:r>
              <a:rPr lang="en-US" sz="2400" dirty="0"/>
              <a:t>into the shoulder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54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7524003" cy="3636510"/>
          </a:xfrm>
        </p:spPr>
        <p:txBody>
          <a:bodyPr>
            <a:noAutofit/>
          </a:bodyPr>
          <a:lstStyle/>
          <a:p>
            <a:r>
              <a:rPr lang="en-US" sz="2200" dirty="0"/>
              <a:t>Symptoms are bilateral in </a:t>
            </a:r>
            <a:r>
              <a:rPr lang="en-US" sz="2200" dirty="0" smtClean="0"/>
              <a:t>80 percent </a:t>
            </a:r>
            <a:r>
              <a:rPr lang="en-US" sz="2200" dirty="0"/>
              <a:t>of gravidas, and 10 percent have evidence for </a:t>
            </a:r>
            <a:r>
              <a:rPr lang="en-US" sz="2200" dirty="0" smtClean="0"/>
              <a:t>severe denervation </a:t>
            </a:r>
          </a:p>
          <a:p>
            <a:r>
              <a:rPr lang="en-US" sz="2200" dirty="0" smtClean="0"/>
              <a:t>Differential diagnosis: </a:t>
            </a:r>
            <a:endParaRPr lang="en-US" sz="2200" dirty="0"/>
          </a:p>
          <a:p>
            <a:pPr>
              <a:buFontTx/>
              <a:buChar char="-"/>
            </a:pPr>
            <a:r>
              <a:rPr lang="en-US" sz="2200" dirty="0" smtClean="0"/>
              <a:t>Cervical radiculopathy </a:t>
            </a:r>
            <a:r>
              <a:rPr lang="en-US" sz="2200" dirty="0"/>
              <a:t>of C6-C7 </a:t>
            </a:r>
            <a:endParaRPr lang="en-US" sz="2200" dirty="0" smtClean="0"/>
          </a:p>
          <a:p>
            <a:pPr>
              <a:buFontTx/>
              <a:buChar char="-"/>
            </a:pPr>
            <a:r>
              <a:rPr lang="en-US" sz="2200" dirty="0" smtClean="0"/>
              <a:t> </a:t>
            </a:r>
            <a:r>
              <a:rPr lang="en-US" sz="2200" dirty="0"/>
              <a:t>D</a:t>
            </a:r>
            <a:r>
              <a:rPr lang="en-US" sz="2200" dirty="0" smtClean="0"/>
              <a:t>e </a:t>
            </a:r>
            <a:r>
              <a:rPr lang="en-US" sz="2200" dirty="0" err="1"/>
              <a:t>Quervain</a:t>
            </a:r>
            <a:r>
              <a:rPr lang="en-US" sz="2200" dirty="0"/>
              <a:t> tendonitis :</a:t>
            </a:r>
            <a:r>
              <a:rPr lang="en-US" sz="2200" dirty="0" smtClean="0"/>
              <a:t>swelling </a:t>
            </a:r>
            <a:r>
              <a:rPr lang="en-US" sz="2200" dirty="0"/>
              <a:t>of the conjoined tendons and </a:t>
            </a:r>
            <a:r>
              <a:rPr lang="en-US" sz="2200" dirty="0" smtClean="0"/>
              <a:t>their sheaths </a:t>
            </a:r>
            <a:r>
              <a:rPr lang="en-US" sz="2200" dirty="0"/>
              <a:t>near the distal radius. </a:t>
            </a:r>
            <a:endParaRPr lang="en-US" sz="2200" dirty="0" smtClean="0"/>
          </a:p>
          <a:p>
            <a:r>
              <a:rPr lang="en-US" sz="2200" dirty="0" smtClean="0"/>
              <a:t>Nerve </a:t>
            </a:r>
            <a:r>
              <a:rPr lang="en-US" sz="2200" dirty="0"/>
              <a:t>conduction studies may </a:t>
            </a:r>
            <a:r>
              <a:rPr lang="en-US" sz="2200" dirty="0" smtClean="0"/>
              <a:t>be helpful </a:t>
            </a:r>
            <a:r>
              <a:rPr lang="en-US" sz="2200" dirty="0"/>
              <a:t>for </a:t>
            </a:r>
            <a:r>
              <a:rPr lang="en-US" sz="2200" dirty="0" smtClean="0"/>
              <a:t>clarification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55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7524003" cy="363651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In </a:t>
            </a:r>
            <a:r>
              <a:rPr lang="en-US" sz="2200" dirty="0"/>
              <a:t>pregnancy, the reported incidence o f carpal tunnel </a:t>
            </a:r>
            <a:r>
              <a:rPr lang="en-US" sz="2200" dirty="0" smtClean="0"/>
              <a:t>syndrome is </a:t>
            </a:r>
            <a:r>
              <a:rPr lang="en-US" sz="2200" dirty="0"/>
              <a:t>7 to 43 </a:t>
            </a:r>
            <a:r>
              <a:rPr lang="en-US" sz="2200" dirty="0" smtClean="0"/>
              <a:t>percent</a:t>
            </a:r>
            <a:endParaRPr lang="en-US" sz="2200" dirty="0"/>
          </a:p>
          <a:p>
            <a:r>
              <a:rPr lang="en-US" sz="2200" dirty="0" smtClean="0"/>
              <a:t>Symptomatic </a:t>
            </a:r>
            <a:r>
              <a:rPr lang="en-US" sz="2200" dirty="0" smtClean="0"/>
              <a:t>treatment </a:t>
            </a:r>
            <a:r>
              <a:rPr lang="en-US" sz="2200" dirty="0"/>
              <a:t>with a splint applied to a </a:t>
            </a:r>
            <a:r>
              <a:rPr lang="en-US" sz="2200" dirty="0" smtClean="0"/>
              <a:t>slightly  flexed</a:t>
            </a:r>
            <a:r>
              <a:rPr lang="en-US" sz="2200" dirty="0"/>
              <a:t> </a:t>
            </a:r>
            <a:r>
              <a:rPr lang="en-US" sz="2200" dirty="0" smtClean="0"/>
              <a:t>wrist </a:t>
            </a:r>
            <a:r>
              <a:rPr lang="en-US" sz="2200" dirty="0"/>
              <a:t>during sleep lightens pressure and usually provides </a:t>
            </a:r>
            <a:r>
              <a:rPr lang="en-US" sz="2200" dirty="0" smtClean="0"/>
              <a:t>relief</a:t>
            </a:r>
            <a:r>
              <a:rPr lang="en-US" sz="2200" dirty="0"/>
              <a:t>.</a:t>
            </a:r>
          </a:p>
          <a:p>
            <a:r>
              <a:rPr lang="en-US" sz="2200" dirty="0"/>
              <a:t>O</a:t>
            </a:r>
            <a:r>
              <a:rPr lang="en-US" sz="2200" dirty="0" smtClean="0"/>
              <a:t>ccasionally surgical decompression </a:t>
            </a:r>
            <a:r>
              <a:rPr lang="en-US" sz="2200" dirty="0"/>
              <a:t>and corticosteroid injections are </a:t>
            </a:r>
            <a:r>
              <a:rPr lang="en-US" sz="2200" dirty="0" smtClean="0"/>
              <a:t>necessary</a:t>
            </a:r>
          </a:p>
          <a:p>
            <a:r>
              <a:rPr lang="en-US" sz="2200" dirty="0" smtClean="0"/>
              <a:t> May </a:t>
            </a:r>
            <a:r>
              <a:rPr lang="en-US" sz="2200" dirty="0"/>
              <a:t>persist in more </a:t>
            </a:r>
            <a:r>
              <a:rPr lang="en-US" sz="2200" dirty="0" smtClean="0"/>
              <a:t>than half </a:t>
            </a:r>
            <a:r>
              <a:rPr lang="en-US" sz="2200" dirty="0"/>
              <a:t>of patients at 1 year and in a third at 3 </a:t>
            </a:r>
            <a:r>
              <a:rPr lang="en-US" sz="2200" dirty="0" smtClean="0"/>
              <a:t>years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56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Tension-Type Headache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222286"/>
            <a:ext cx="7724400" cy="3949913"/>
          </a:xfrm>
        </p:spPr>
        <p:txBody>
          <a:bodyPr>
            <a:noAutofit/>
          </a:bodyPr>
          <a:lstStyle/>
          <a:p>
            <a:r>
              <a:rPr lang="en-US" sz="2400" dirty="0"/>
              <a:t>These are the most frequent cause of all headaches. </a:t>
            </a:r>
            <a:r>
              <a:rPr lang="en-US" sz="2400" dirty="0" smtClean="0"/>
              <a:t>Characteristic features: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- </a:t>
            </a:r>
            <a:r>
              <a:rPr lang="en-US" sz="2400" dirty="0"/>
              <a:t>M</a:t>
            </a:r>
            <a:r>
              <a:rPr lang="en-US" sz="2400" dirty="0" smtClean="0"/>
              <a:t>uscle </a:t>
            </a:r>
            <a:r>
              <a:rPr lang="en-US" sz="2400" dirty="0"/>
              <a:t>tightness and </a:t>
            </a:r>
            <a:r>
              <a:rPr lang="en-US" sz="2400" dirty="0" smtClean="0"/>
              <a:t>mild-to-moderate pain </a:t>
            </a:r>
            <a:r>
              <a:rPr lang="en-US" sz="2400" dirty="0"/>
              <a:t>in the back of the neck and head that can persist for hours.</a:t>
            </a:r>
          </a:p>
          <a:p>
            <a:pPr marL="0" indent="0">
              <a:buNone/>
            </a:pPr>
            <a:r>
              <a:rPr lang="en-US" sz="2400" dirty="0" smtClean="0"/>
              <a:t>   - Neurological </a:t>
            </a:r>
            <a:r>
              <a:rPr lang="en-US" sz="2400" dirty="0"/>
              <a:t>disturbances or nausea are typically absent. </a:t>
            </a:r>
            <a:endParaRPr lang="en-US" sz="2400" dirty="0" smtClean="0"/>
          </a:p>
          <a:p>
            <a:r>
              <a:rPr lang="en-US" sz="2400" dirty="0" smtClean="0"/>
              <a:t>The pain </a:t>
            </a:r>
            <a:r>
              <a:rPr lang="en-US" sz="2400" dirty="0"/>
              <a:t>usually responds to rest, massage, application of heat </a:t>
            </a:r>
            <a:r>
              <a:rPr lang="en-US" sz="2400" dirty="0" smtClean="0"/>
              <a:t>or ice</a:t>
            </a:r>
            <a:r>
              <a:rPr lang="en-US" sz="2400" dirty="0"/>
              <a:t>, </a:t>
            </a:r>
            <a:r>
              <a:rPr lang="en-US" sz="2400" dirty="0" smtClean="0"/>
              <a:t>anti inflammatory </a:t>
            </a:r>
            <a:r>
              <a:rPr lang="en-US" sz="2400" dirty="0"/>
              <a:t>medications, or </a:t>
            </a:r>
            <a:r>
              <a:rPr lang="en-US" sz="2400" dirty="0" smtClean="0"/>
              <a:t>mild </a:t>
            </a:r>
            <a:r>
              <a:rPr lang="en-US" sz="2400" dirty="0"/>
              <a:t>tranquilizers.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Migraine Headache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2222286"/>
            <a:ext cx="7800600" cy="3949913"/>
          </a:xfrm>
        </p:spPr>
        <p:txBody>
          <a:bodyPr>
            <a:noAutofit/>
          </a:bodyPr>
          <a:lstStyle/>
          <a:p>
            <a:r>
              <a:rPr lang="en-US" sz="2800" dirty="0"/>
              <a:t>These are the most common reason for admission for </a:t>
            </a:r>
            <a:r>
              <a:rPr lang="en-US" sz="2800" dirty="0" smtClean="0"/>
              <a:t>headache evaluation </a:t>
            </a:r>
            <a:r>
              <a:rPr lang="en-US" sz="2800" dirty="0"/>
              <a:t>and management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Migraines may begin </a:t>
            </a:r>
            <a:r>
              <a:rPr lang="en-US" sz="2800" dirty="0" smtClean="0"/>
              <a:t>in childhood</a:t>
            </a:r>
            <a:r>
              <a:rPr lang="en-US" sz="2800" dirty="0"/>
              <a:t>, peak in adolescence, and tend to diminish in </a:t>
            </a:r>
            <a:r>
              <a:rPr lang="en-US" sz="2800" dirty="0" smtClean="0"/>
              <a:t>both frequency </a:t>
            </a:r>
            <a:r>
              <a:rPr lang="en-US" sz="2800" dirty="0"/>
              <a:t>and severity with advancing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7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0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Migraine </a:t>
            </a:r>
            <a:r>
              <a:rPr lang="en-US" dirty="0">
                <a:solidFill>
                  <a:schemeClr val="tx1"/>
                </a:solidFill>
              </a:rPr>
              <a:t>Headache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P</a:t>
            </a:r>
            <a:r>
              <a:rPr lang="en-US" sz="2800" dirty="0" smtClean="0"/>
              <a:t>eriodic</a:t>
            </a:r>
            <a:r>
              <a:rPr lang="en-US" sz="2800" dirty="0"/>
              <a:t>, sometimes incapacitating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/>
              <a:t> neurological </a:t>
            </a:r>
            <a:r>
              <a:rPr lang="en-US" sz="2800" dirty="0"/>
              <a:t>disorder with episodic attacks of severe </a:t>
            </a:r>
            <a:r>
              <a:rPr lang="en-US" sz="2800" dirty="0" smtClean="0"/>
              <a:t>headache and </a:t>
            </a:r>
            <a:r>
              <a:rPr lang="en-US" sz="2800" dirty="0"/>
              <a:t>autonomic nervous system dysfunction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8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Migraine Headache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14600"/>
            <a:ext cx="7524003" cy="3788910"/>
          </a:xfrm>
        </p:spPr>
        <p:txBody>
          <a:bodyPr>
            <a:noAutofit/>
          </a:bodyPr>
          <a:lstStyle/>
          <a:p>
            <a:r>
              <a:rPr lang="en-US" sz="2400" dirty="0"/>
              <a:t>1 . Migraine without </a:t>
            </a:r>
            <a:r>
              <a:rPr lang="en-US" sz="2400" dirty="0" smtClean="0"/>
              <a:t>aura-formerly</a:t>
            </a:r>
            <a:r>
              <a:rPr lang="en-US" sz="2400" dirty="0"/>
              <a:t> </a:t>
            </a:r>
            <a:r>
              <a:rPr lang="en-US" sz="2400" dirty="0" smtClean="0"/>
              <a:t>:a </a:t>
            </a:r>
            <a:r>
              <a:rPr lang="en-US" sz="2400" dirty="0"/>
              <a:t>unilateral throbbing headache, </a:t>
            </a:r>
            <a:r>
              <a:rPr lang="en-US" sz="2400" dirty="0" smtClean="0"/>
              <a:t>nausea and </a:t>
            </a:r>
            <a:r>
              <a:rPr lang="en-US" sz="2400" dirty="0"/>
              <a:t>vomiting, or photophobia .</a:t>
            </a:r>
          </a:p>
          <a:p>
            <a:r>
              <a:rPr lang="en-US" sz="2400" dirty="0"/>
              <a:t>2. Migraine with aura-formerly termed classic </a:t>
            </a:r>
            <a:r>
              <a:rPr lang="en-US" sz="2400" dirty="0" smtClean="0"/>
              <a:t>migraine-has similar </a:t>
            </a:r>
            <a:r>
              <a:rPr lang="en-US" sz="2400" dirty="0"/>
              <a:t>symptoms preceded by premonitory </a:t>
            </a:r>
            <a:r>
              <a:rPr lang="en-US" sz="2400" dirty="0" smtClean="0"/>
              <a:t>neurological phenomena </a:t>
            </a:r>
            <a:r>
              <a:rPr lang="en-US" sz="2400" dirty="0"/>
              <a:t>such as visual scotoma or hallucinations. </a:t>
            </a:r>
            <a:endParaRPr lang="en-US" sz="2400" dirty="0" smtClean="0"/>
          </a:p>
          <a:p>
            <a:r>
              <a:rPr lang="en-US" sz="2400" dirty="0" smtClean="0"/>
              <a:t>3.Chronic migraine </a:t>
            </a:r>
            <a:r>
              <a:rPr lang="en-US" sz="2400" dirty="0"/>
              <a:t>is defined by a migraine headache occurring at least 1 5 days each month for more than 3 months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7720-EA5B-49BC-B0C3-A0F858E243EA}" type="slidenum">
              <a:rPr lang="en-US" smtClean="0"/>
              <a:t>9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5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1090</TotalTime>
  <Words>2307</Words>
  <Application>Microsoft Office PowerPoint</Application>
  <PresentationFormat>On-screen Show (4:3)</PresentationFormat>
  <Paragraphs>322</Paragraphs>
  <Slides>56</Slides>
  <Notes>1</Notes>
  <HiddenSlides>0</HiddenSlides>
  <MMClips>56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 Unicode MS</vt:lpstr>
      <vt:lpstr>Arabic Typesetting</vt:lpstr>
      <vt:lpstr>Arial</vt:lpstr>
      <vt:lpstr>Arial Rounded MT Bold</vt:lpstr>
      <vt:lpstr>Calibri</vt:lpstr>
      <vt:lpstr>Century Gothic</vt:lpstr>
      <vt:lpstr>Fd3410945-Identity-H</vt:lpstr>
      <vt:lpstr>Fd5318078-Identity-H</vt:lpstr>
      <vt:lpstr>Tahoma</vt:lpstr>
      <vt:lpstr>Times New Roman</vt:lpstr>
      <vt:lpstr>Trebuchet MS</vt:lpstr>
      <vt:lpstr>Wingdings 2</vt:lpstr>
      <vt:lpstr>Quotable</vt:lpstr>
      <vt:lpstr>Neurological Disorders</vt:lpstr>
      <vt:lpstr>اهداف</vt:lpstr>
      <vt:lpstr>ادامه ی اهداف</vt:lpstr>
      <vt:lpstr>Neurological Disorders</vt:lpstr>
      <vt:lpstr>Headache Classification</vt:lpstr>
      <vt:lpstr>Tension-Type Headache</vt:lpstr>
      <vt:lpstr>Migraine Headache</vt:lpstr>
      <vt:lpstr> Migraine Headache</vt:lpstr>
      <vt:lpstr>Migraine Headache</vt:lpstr>
      <vt:lpstr>Migraine in Pregnancy</vt:lpstr>
      <vt:lpstr>Migraine in Pregnancy</vt:lpstr>
      <vt:lpstr>Imaging Evaluation</vt:lpstr>
      <vt:lpstr>Central Nervous system imaging</vt:lpstr>
      <vt:lpstr>Migraine in Pregnancy</vt:lpstr>
      <vt:lpstr>Management</vt:lpstr>
      <vt:lpstr>Management</vt:lpstr>
      <vt:lpstr>Management</vt:lpstr>
      <vt:lpstr>Management</vt:lpstr>
      <vt:lpstr>Oral prophylactic therapy </vt:lpstr>
      <vt:lpstr>SEIZURE DISORDERS</vt:lpstr>
      <vt:lpstr>SEIZURE DISORDERS</vt:lpstr>
      <vt:lpstr>Focal Seizures</vt:lpstr>
      <vt:lpstr>Focal Seizures</vt:lpstr>
      <vt:lpstr>Generalized Seizures</vt:lpstr>
      <vt:lpstr>Absence seizures (petitmal seizures )</vt:lpstr>
      <vt:lpstr>Preconceptional Counseling</vt:lpstr>
      <vt:lpstr>Preconceptional Counseling</vt:lpstr>
      <vt:lpstr>Epilepsy During Pregnancy</vt:lpstr>
      <vt:lpstr>Greater seizure frequency </vt:lpstr>
      <vt:lpstr>Pregnancy Complications</vt:lpstr>
      <vt:lpstr>Pregnancy Complications</vt:lpstr>
      <vt:lpstr>Embryofetal Malformations</vt:lpstr>
      <vt:lpstr>Anticonvulsant medications</vt:lpstr>
      <vt:lpstr>Anticonvulsant medications</vt:lpstr>
      <vt:lpstr>Management in Pregnancy</vt:lpstr>
      <vt:lpstr>Management in Pregnancy</vt:lpstr>
      <vt:lpstr> Breastfeeding</vt:lpstr>
      <vt:lpstr>Contraceptive</vt:lpstr>
      <vt:lpstr>Demyelinating or Degenerative Diseases</vt:lpstr>
      <vt:lpstr>Multiple Sclerosis</vt:lpstr>
      <vt:lpstr>Classic findings of MS </vt:lpstr>
      <vt:lpstr>Multiple Sclerosis (diagnosis)</vt:lpstr>
      <vt:lpstr>Effects of Pregnancy</vt:lpstr>
      <vt:lpstr>Effects of Multiple Sclerosis on Pregnancy</vt:lpstr>
      <vt:lpstr>Effects of Multiple Sclerosis on Pregnancy</vt:lpstr>
      <vt:lpstr>Breastfeeding</vt:lpstr>
      <vt:lpstr>Management in Pregnancy</vt:lpstr>
      <vt:lpstr>Management in Pregnancy</vt:lpstr>
      <vt:lpstr> Bell’s Palsy</vt:lpstr>
      <vt:lpstr> Bell’s Palsy</vt:lpstr>
      <vt:lpstr> Bell’s Palsy (Management)</vt:lpstr>
      <vt:lpstr> Bell’s Palsy (prognosis)</vt:lpstr>
      <vt:lpstr>Bell’s Palsy (prognosis)</vt:lpstr>
      <vt:lpstr>Carpal Tunnel Syndrome</vt:lpstr>
      <vt:lpstr>Carpal Tunnel Syndrome</vt:lpstr>
      <vt:lpstr>Carpal Tunnel Syndrome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Neurolog i ca l D i sorders</dc:title>
  <dc:creator>DR01</dc:creator>
  <cp:lastModifiedBy>Windows User</cp:lastModifiedBy>
  <cp:revision>173</cp:revision>
  <dcterms:created xsi:type="dcterms:W3CDTF">2020-04-14T04:45:02Z</dcterms:created>
  <dcterms:modified xsi:type="dcterms:W3CDTF">2020-05-01T18:59:27Z</dcterms:modified>
</cp:coreProperties>
</file>