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74" r:id="rId8"/>
    <p:sldId id="263" r:id="rId9"/>
    <p:sldId id="278" r:id="rId10"/>
    <p:sldId id="275" r:id="rId11"/>
    <p:sldId id="279" r:id="rId12"/>
    <p:sldId id="264" r:id="rId13"/>
    <p:sldId id="276" r:id="rId14"/>
    <p:sldId id="265" r:id="rId15"/>
    <p:sldId id="266" r:id="rId16"/>
    <p:sldId id="277" r:id="rId17"/>
    <p:sldId id="267" r:id="rId18"/>
    <p:sldId id="268" r:id="rId19"/>
    <p:sldId id="269" r:id="rId20"/>
    <p:sldId id="270" r:id="rId21"/>
    <p:sldId id="271" r:id="rId22"/>
    <p:sldId id="27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58053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E98EA43-05B8-44AB-AFF1-59D41ABC21A7}"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365356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20131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645621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504178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E98EA43-05B8-44AB-AFF1-59D41ABC21A7}" type="datetimeFigureOut">
              <a:rPr lang="en-US" smtClean="0"/>
              <a:t>4/19/2020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14431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E98EA43-05B8-44AB-AFF1-59D41ABC21A7}" type="datetimeFigureOut">
              <a:rPr lang="en-US" smtClean="0"/>
              <a:t>4/19/2020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1766446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3765478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21536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214434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98EA43-05B8-44AB-AFF1-59D41ABC21A7}" type="datetimeFigureOut">
              <a:rPr lang="en-US" smtClean="0"/>
              <a:t>4/19/2020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3517855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98EA43-05B8-44AB-AFF1-59D41ABC21A7}"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155939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98EA43-05B8-44AB-AFF1-59D41ABC21A7}" type="datetimeFigureOut">
              <a:rPr lang="en-US" smtClean="0"/>
              <a:t>4/19/2020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2564034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98EA43-05B8-44AB-AFF1-59D41ABC21A7}" type="datetimeFigureOut">
              <a:rPr lang="en-US" smtClean="0"/>
              <a:t>4/19/2020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297538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98EA43-05B8-44AB-AFF1-59D41ABC21A7}" type="datetimeFigureOut">
              <a:rPr lang="en-US" smtClean="0"/>
              <a:t>4/19/2020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419327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E98EA43-05B8-44AB-AFF1-59D41ABC21A7}"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121010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E98EA43-05B8-44AB-AFF1-59D41ABC21A7}" type="datetimeFigureOut">
              <a:rPr lang="en-US" smtClean="0"/>
              <a:t>4/19/2020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FD402FF-D48E-441E-A366-A4FEA7C930A7}" type="slidenum">
              <a:rPr lang="en-US" smtClean="0"/>
              <a:t>‹#›</a:t>
            </a:fld>
            <a:endParaRPr lang="en-US"/>
          </a:p>
        </p:txBody>
      </p:sp>
    </p:spTree>
    <p:extLst>
      <p:ext uri="{BB962C8B-B14F-4D97-AF65-F5344CB8AC3E}">
        <p14:creationId xmlns:p14="http://schemas.microsoft.com/office/powerpoint/2010/main" val="4192072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E98EA43-05B8-44AB-AFF1-59D41ABC21A7}" type="datetimeFigureOut">
              <a:rPr lang="en-US" smtClean="0"/>
              <a:t>4/19/2020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FD402FF-D48E-441E-A366-A4FEA7C930A7}" type="slidenum">
              <a:rPr lang="en-US" smtClean="0"/>
              <a:t>‹#›</a:t>
            </a:fld>
            <a:endParaRPr lang="en-US"/>
          </a:p>
        </p:txBody>
      </p:sp>
    </p:spTree>
    <p:extLst>
      <p:ext uri="{BB962C8B-B14F-4D97-AF65-F5344CB8AC3E}">
        <p14:creationId xmlns:p14="http://schemas.microsoft.com/office/powerpoint/2010/main" val="18137660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54955" y="4013939"/>
            <a:ext cx="8825658" cy="763442"/>
          </a:xfrm>
        </p:spPr>
        <p:txBody>
          <a:bodyPr/>
          <a:lstStyle/>
          <a:p>
            <a:pPr algn="r" rtl="1"/>
            <a:r>
              <a:rPr lang="fa-IR" sz="3200" dirty="0" smtClean="0">
                <a:solidFill>
                  <a:schemeClr val="accent6">
                    <a:lumMod val="40000"/>
                    <a:lumOff val="60000"/>
                  </a:schemeClr>
                </a:solidFill>
                <a:latin typeface="Book Antiqua" panose="02040602050305030304" pitchFamily="18" charset="0"/>
              </a:rPr>
              <a:t>مبحث: </a:t>
            </a:r>
            <a:r>
              <a:rPr lang="en-US" sz="3200" dirty="0" err="1" smtClean="0">
                <a:solidFill>
                  <a:schemeClr val="accent6">
                    <a:lumMod val="40000"/>
                    <a:lumOff val="60000"/>
                  </a:schemeClr>
                </a:solidFill>
                <a:latin typeface="Book Antiqua" panose="02040602050305030304" pitchFamily="18" charset="0"/>
              </a:rPr>
              <a:t>Nonstress</a:t>
            </a:r>
            <a:r>
              <a:rPr lang="en-US" sz="3200" dirty="0" smtClean="0">
                <a:solidFill>
                  <a:schemeClr val="accent6">
                    <a:lumMod val="40000"/>
                    <a:lumOff val="60000"/>
                  </a:schemeClr>
                </a:solidFill>
                <a:latin typeface="Book Antiqua" panose="02040602050305030304" pitchFamily="18" charset="0"/>
              </a:rPr>
              <a:t> Test</a:t>
            </a:r>
            <a:endParaRPr lang="en-US" sz="3200" dirty="0">
              <a:solidFill>
                <a:schemeClr val="accent6">
                  <a:lumMod val="40000"/>
                  <a:lumOff val="60000"/>
                </a:schemeClr>
              </a:solidFill>
              <a:latin typeface="Book Antiqua" panose="02040602050305030304" pitchFamily="18" charset="0"/>
            </a:endParaRPr>
          </a:p>
        </p:txBody>
      </p:sp>
      <p:sp>
        <p:nvSpPr>
          <p:cNvPr id="5" name="Subtitle 4"/>
          <p:cNvSpPr>
            <a:spLocks noGrp="1"/>
          </p:cNvSpPr>
          <p:nvPr>
            <p:ph type="subTitle" idx="1"/>
          </p:nvPr>
        </p:nvSpPr>
        <p:spPr/>
        <p:txBody>
          <a:bodyPr>
            <a:noAutofit/>
          </a:bodyPr>
          <a:lstStyle/>
          <a:p>
            <a:pPr algn="r" rtl="1"/>
            <a:r>
              <a:rPr lang="fa-IR" sz="2400" dirty="0" smtClean="0"/>
              <a:t>دانشجو: رضوان رستمی</a:t>
            </a:r>
          </a:p>
          <a:p>
            <a:pPr algn="r" rtl="1"/>
            <a:r>
              <a:rPr lang="fa-IR" sz="2400" dirty="0" smtClean="0"/>
              <a:t>بیمارستان: طالقانی</a:t>
            </a:r>
            <a:endParaRPr lang="en-US"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246" y="959843"/>
            <a:ext cx="8252281" cy="305409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3582292"/>
      </p:ext>
    </p:extLst>
  </p:cSld>
  <p:clrMapOvr>
    <a:masterClrMapping/>
  </p:clrMapOvr>
  <mc:AlternateContent xmlns:mc="http://schemas.openxmlformats.org/markup-compatibility/2006">
    <mc:Choice xmlns:p14="http://schemas.microsoft.com/office/powerpoint/2010/main" Requires="p14">
      <p:transition spd="slow" p14:dur="2000" advTm="16231"/>
    </mc:Choice>
    <mc:Fallback>
      <p:transition spd="slow" advTm="1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092" y="760990"/>
            <a:ext cx="8492836" cy="535513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4969380"/>
      </p:ext>
    </p:extLst>
  </p:cSld>
  <p:clrMapOvr>
    <a:masterClrMapping/>
  </p:clrMapOvr>
  <mc:AlternateContent xmlns:mc="http://schemas.openxmlformats.org/markup-compatibility/2006">
    <mc:Choice xmlns:p14="http://schemas.microsoft.com/office/powerpoint/2010/main" Requires="p14">
      <p:transition spd="slow" p14:dur="2000" advTm="9911"/>
    </mc:Choice>
    <mc:Fallback>
      <p:transition spd="slow" advTm="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r" rtl="1"/>
            <a:r>
              <a:rPr lang="fa-IR" dirty="0" smtClean="0"/>
              <a:t>برادی کاردی </a:t>
            </a:r>
            <a:r>
              <a:rPr lang="en-US" dirty="0" smtClean="0"/>
              <a:t>baseline</a:t>
            </a:r>
            <a:endParaRPr lang="fa-IR" dirty="0" smtClean="0"/>
          </a:p>
          <a:p>
            <a:pPr marL="0" indent="0" algn="r" rtl="1">
              <a:buNone/>
            </a:pPr>
            <a:r>
              <a:rPr lang="fa-IR" dirty="0" smtClean="0"/>
              <a:t>به ضربان قلب پایه جنین کمتر از </a:t>
            </a:r>
            <a:r>
              <a:rPr lang="en-US" dirty="0" smtClean="0"/>
              <a:t>bpm</a:t>
            </a:r>
            <a:r>
              <a:rPr lang="fa-IR" dirty="0" smtClean="0"/>
              <a:t> 120</a:t>
            </a:r>
            <a:r>
              <a:rPr lang="en-US" dirty="0" smtClean="0"/>
              <a:t> </a:t>
            </a:r>
            <a:r>
              <a:rPr lang="fa-IR" dirty="0" smtClean="0"/>
              <a:t>برادی کاردی می گویند.</a:t>
            </a:r>
          </a:p>
          <a:p>
            <a:pPr algn="r" rtl="1"/>
            <a:r>
              <a:rPr lang="fa-IR" dirty="0" smtClean="0"/>
              <a:t>علل برادی کاردی </a:t>
            </a:r>
            <a:r>
              <a:rPr lang="en-US" dirty="0" smtClean="0"/>
              <a:t>baseline</a:t>
            </a:r>
            <a:endParaRPr lang="fa-IR" dirty="0" smtClean="0"/>
          </a:p>
          <a:p>
            <a:pPr marL="0" indent="0" algn="r" rtl="1">
              <a:buNone/>
            </a:pPr>
            <a:r>
              <a:rPr lang="fa-IR" dirty="0" smtClean="0"/>
              <a:t>استفاده از بتا بلاکر</a:t>
            </a:r>
          </a:p>
          <a:p>
            <a:pPr marL="0" indent="0" algn="r" rtl="1">
              <a:buNone/>
            </a:pPr>
            <a:r>
              <a:rPr lang="fa-IR" dirty="0" smtClean="0"/>
              <a:t>هایپوترمی</a:t>
            </a:r>
          </a:p>
          <a:p>
            <a:pPr marL="0" indent="0" algn="r" rtl="1">
              <a:buNone/>
            </a:pPr>
            <a:r>
              <a:rPr lang="fa-IR" dirty="0" smtClean="0"/>
              <a:t>هایپوگلایسمی</a:t>
            </a:r>
          </a:p>
          <a:p>
            <a:pPr marL="0" indent="0" algn="r" rtl="1">
              <a:buNone/>
            </a:pPr>
            <a:r>
              <a:rPr lang="fa-IR" dirty="0" smtClean="0"/>
              <a:t>اختلال کانداکشن قلبی</a:t>
            </a:r>
          </a:p>
          <a:p>
            <a:pPr marL="0" indent="0" algn="r" rtl="1">
              <a:buNone/>
            </a:pPr>
            <a:r>
              <a:rPr lang="fa-IR" dirty="0" smtClean="0"/>
              <a:t>آنومالی</a:t>
            </a:r>
          </a:p>
          <a:p>
            <a:pPr marL="0" indent="0" algn="r" rtl="1">
              <a:buNone/>
            </a:pPr>
            <a:r>
              <a:rPr lang="en-US" dirty="0" smtClean="0"/>
              <a:t>Anti RO</a:t>
            </a:r>
            <a:r>
              <a:rPr lang="fa-IR" dirty="0" smtClean="0"/>
              <a:t>، </a:t>
            </a:r>
            <a:r>
              <a:rPr lang="en-US" dirty="0" smtClean="0"/>
              <a:t>Anti SSA</a:t>
            </a:r>
            <a:r>
              <a:rPr lang="fa-IR" dirty="0" smtClean="0"/>
              <a:t>، </a:t>
            </a:r>
            <a:r>
              <a:rPr lang="en-US" dirty="0" smtClean="0"/>
              <a:t>Anti SSB</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4552798"/>
      </p:ext>
    </p:extLst>
  </p:cSld>
  <p:clrMapOvr>
    <a:masterClrMapping/>
  </p:clrMapOvr>
  <mc:AlternateContent xmlns:mc="http://schemas.openxmlformats.org/markup-compatibility/2006">
    <mc:Choice xmlns:p14="http://schemas.microsoft.com/office/powerpoint/2010/main" Requires="p14">
      <p:transition spd="slow" p14:dur="2000" advTm="26958"/>
    </mc:Choice>
    <mc:Fallback>
      <p:transition spd="slow" advTm="2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045" y="2077605"/>
            <a:ext cx="9859410" cy="3908136"/>
          </a:xfrm>
        </p:spPr>
        <p:txBody>
          <a:bodyPr>
            <a:noAutofit/>
          </a:bodyPr>
          <a:lstStyle/>
          <a:p>
            <a:pPr algn="r" rtl="1"/>
            <a:r>
              <a:rPr lang="en-US" sz="1600" dirty="0" smtClean="0"/>
              <a:t>Variability</a:t>
            </a:r>
            <a:endParaRPr lang="fa-IR" sz="1600" dirty="0" smtClean="0"/>
          </a:p>
          <a:p>
            <a:pPr marL="0" indent="0" algn="r" rtl="1">
              <a:buNone/>
            </a:pPr>
            <a:r>
              <a:rPr lang="fa-IR" sz="1600" dirty="0" smtClean="0"/>
              <a:t>به نوسان </a:t>
            </a:r>
            <a:r>
              <a:rPr lang="en-US" sz="1600" dirty="0" smtClean="0"/>
              <a:t>FHR</a:t>
            </a:r>
            <a:r>
              <a:rPr lang="fa-IR" sz="1600" dirty="0" smtClean="0"/>
              <a:t> حول و حوش </a:t>
            </a:r>
            <a:r>
              <a:rPr lang="en-US" sz="1600" dirty="0" smtClean="0"/>
              <a:t>baseline</a:t>
            </a:r>
            <a:r>
              <a:rPr lang="fa-IR" sz="1600" dirty="0" smtClean="0"/>
              <a:t>، </a:t>
            </a:r>
            <a:r>
              <a:rPr lang="en-US" sz="1600" dirty="0" smtClean="0"/>
              <a:t>variability</a:t>
            </a:r>
            <a:r>
              <a:rPr lang="fa-IR" sz="1600" dirty="0" smtClean="0"/>
              <a:t> گویند و حد طبیعی آن بین </a:t>
            </a:r>
            <a:r>
              <a:rPr lang="en-US" sz="1600" dirty="0" smtClean="0"/>
              <a:t>bpm</a:t>
            </a:r>
            <a:r>
              <a:rPr lang="fa-IR" sz="1600" dirty="0" smtClean="0"/>
              <a:t> 26-5 است. </a:t>
            </a:r>
            <a:endParaRPr lang="fa-IR" sz="1600" dirty="0" smtClean="0"/>
          </a:p>
          <a:p>
            <a:pPr marL="0" indent="0" algn="r" rtl="1">
              <a:buNone/>
            </a:pPr>
            <a:endParaRPr lang="fa-IR" sz="1600" dirty="0" smtClean="0"/>
          </a:p>
          <a:p>
            <a:pPr algn="r" rtl="1"/>
            <a:r>
              <a:rPr lang="en-US" sz="1600" dirty="0" smtClean="0"/>
              <a:t>Acceleration</a:t>
            </a:r>
          </a:p>
          <a:p>
            <a:pPr marL="0" indent="0" algn="r" rtl="1">
              <a:buNone/>
            </a:pPr>
            <a:r>
              <a:rPr lang="fa-IR" sz="1600" dirty="0" smtClean="0"/>
              <a:t>یک </a:t>
            </a:r>
            <a:r>
              <a:rPr lang="en-US" sz="1600" dirty="0" smtClean="0"/>
              <a:t>NST</a:t>
            </a:r>
            <a:r>
              <a:rPr lang="fa-IR" sz="1600" dirty="0" smtClean="0"/>
              <a:t> نرمال شامل حداقل دو </a:t>
            </a:r>
            <a:r>
              <a:rPr lang="en-US" sz="1600" dirty="0" smtClean="0"/>
              <a:t>acceleration</a:t>
            </a:r>
            <a:r>
              <a:rPr lang="fa-IR" sz="1600" dirty="0" smtClean="0"/>
              <a:t> است. </a:t>
            </a:r>
          </a:p>
          <a:p>
            <a:pPr marL="0" indent="0" algn="r" rtl="1">
              <a:buNone/>
            </a:pPr>
            <a:r>
              <a:rPr lang="fa-IR" sz="1600" dirty="0" smtClean="0"/>
              <a:t>در هفته 34-28 هفته حداقل </a:t>
            </a:r>
            <a:r>
              <a:rPr lang="en-US" sz="1600" dirty="0" smtClean="0"/>
              <a:t>bpm</a:t>
            </a:r>
            <a:r>
              <a:rPr lang="fa-IR" sz="1600" dirty="0" smtClean="0"/>
              <a:t> 15 به مدت 15 ثانیه و در بیشتر از 34 هفته حداقل </a:t>
            </a:r>
            <a:r>
              <a:rPr lang="en-US" sz="1600" dirty="0" smtClean="0"/>
              <a:t>bpm</a:t>
            </a:r>
            <a:r>
              <a:rPr lang="fa-IR" sz="1600" dirty="0" smtClean="0"/>
              <a:t> 20 </a:t>
            </a:r>
            <a:endParaRPr lang="en-US" sz="1600" dirty="0" smtClean="0"/>
          </a:p>
          <a:p>
            <a:pPr marL="0" indent="0" algn="r" rtl="1">
              <a:buNone/>
            </a:pPr>
            <a:r>
              <a:rPr lang="fa-IR" sz="1600" dirty="0" smtClean="0"/>
              <a:t>به مدت 20 ثانیه است</a:t>
            </a:r>
            <a:r>
              <a:rPr lang="fa-IR" sz="1600" dirty="0" smtClean="0"/>
              <a:t>.</a:t>
            </a:r>
            <a:endParaRPr lang="en-US" sz="1600" dirty="0" smtClean="0"/>
          </a:p>
          <a:p>
            <a:pPr marL="0" indent="0" algn="r" rtl="1">
              <a:buNone/>
            </a:pPr>
            <a:endParaRPr lang="fa-IR" sz="1600" dirty="0" smtClean="0"/>
          </a:p>
          <a:p>
            <a:pPr algn="r" rtl="1"/>
            <a:r>
              <a:rPr lang="en-US" sz="1600" dirty="0"/>
              <a:t>A</a:t>
            </a:r>
            <a:r>
              <a:rPr lang="en-US" sz="1600" dirty="0" smtClean="0"/>
              <a:t>cceleration</a:t>
            </a:r>
            <a:r>
              <a:rPr lang="fa-IR" sz="1600" dirty="0" smtClean="0"/>
              <a:t> </a:t>
            </a:r>
          </a:p>
          <a:p>
            <a:pPr marL="0" indent="0" algn="r" rtl="1">
              <a:buNone/>
            </a:pPr>
            <a:r>
              <a:rPr lang="fa-IR" sz="1600" dirty="0" smtClean="0"/>
              <a:t>افزایش ریلیز کاتاکول آمین ها و مهار واگ</a:t>
            </a:r>
          </a:p>
          <a:p>
            <a:pPr marL="0" indent="0" algn="r" rtl="1">
              <a:buNone/>
            </a:pPr>
            <a:endParaRPr lang="fa-IR" sz="1600" dirty="0" smtClean="0"/>
          </a:p>
          <a:p>
            <a:pPr marL="0" indent="0" algn="r" rtl="1">
              <a:buNone/>
            </a:pPr>
            <a:r>
              <a:rPr lang="fa-IR" sz="1600" dirty="0" smtClean="0"/>
              <a:t>در صورت نبود </a:t>
            </a:r>
            <a:r>
              <a:rPr lang="en-US" sz="1600" dirty="0" smtClean="0"/>
              <a:t>acceleration</a:t>
            </a:r>
            <a:r>
              <a:rPr lang="fa-IR" sz="1600" dirty="0" smtClean="0"/>
              <a:t> باید حداقل 40 دقیقه </a:t>
            </a:r>
            <a:r>
              <a:rPr lang="en-US" sz="1600" dirty="0" smtClean="0"/>
              <a:t>NST</a:t>
            </a:r>
            <a:r>
              <a:rPr lang="fa-IR" sz="1600" dirty="0" smtClean="0"/>
              <a:t> را ادامه داد.</a:t>
            </a:r>
          </a:p>
          <a:p>
            <a:pPr marL="0" indent="0" algn="r" rtl="1">
              <a:buNone/>
            </a:pPr>
            <a:r>
              <a:rPr lang="fa-IR" sz="1600" dirty="0" smtClean="0"/>
              <a:t>نبود</a:t>
            </a:r>
            <a:r>
              <a:rPr lang="en-US" sz="1600" dirty="0" smtClean="0"/>
              <a:t>acceleration</a:t>
            </a:r>
            <a:r>
              <a:rPr lang="fa-IR" sz="1600" dirty="0" smtClean="0"/>
              <a:t> به مدت بیش از یک ساعت غیر عادی است.</a:t>
            </a:r>
          </a:p>
          <a:p>
            <a:pPr marL="0" indent="0" algn="r" rtl="1">
              <a:buNone/>
            </a:pPr>
            <a:endParaRPr lang="fa-IR" sz="1600" dirty="0" smtClean="0"/>
          </a:p>
          <a:p>
            <a:pPr algn="r" rtl="1"/>
            <a:endParaRPr lang="en-US" sz="1600" dirty="0" smtClean="0"/>
          </a:p>
          <a:p>
            <a:pPr marL="0" indent="0" algn="r" rtl="1">
              <a:buNone/>
            </a:pPr>
            <a:endParaRPr lang="en-US" sz="16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5924141"/>
      </p:ext>
    </p:extLst>
  </p:cSld>
  <p:clrMapOvr>
    <a:masterClrMapping/>
  </p:clrMapOvr>
  <mc:AlternateContent xmlns:mc="http://schemas.openxmlformats.org/markup-compatibility/2006">
    <mc:Choice xmlns:p14="http://schemas.microsoft.com/office/powerpoint/2010/main" Requires="p14">
      <p:transition spd="slow" p14:dur="2000" advTm="45425"/>
    </mc:Choice>
    <mc:Fallback>
      <p:transition spd="slow" advTm="4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777" y="1097753"/>
            <a:ext cx="8858987" cy="4915119"/>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5354783"/>
      </p:ext>
    </p:extLst>
  </p:cSld>
  <p:clrMapOvr>
    <a:masterClrMapping/>
  </p:clrMapOvr>
  <mc:AlternateContent xmlns:mc="http://schemas.openxmlformats.org/markup-compatibility/2006">
    <mc:Choice xmlns:p14="http://schemas.microsoft.com/office/powerpoint/2010/main" Requires="p14">
      <p:transition spd="slow" p14:dur="2000" advTm="8694"/>
    </mc:Choice>
    <mc:Fallback>
      <p:transition spd="slow" advTm="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255362"/>
            <a:ext cx="4351025" cy="4633993"/>
          </a:xfrm>
        </p:spPr>
        <p:txBody>
          <a:bodyPr/>
          <a:lstStyle/>
          <a:p>
            <a:pPr algn="r" rtl="1"/>
            <a:r>
              <a:rPr lang="fa-IR" sz="2000" dirty="0" smtClean="0">
                <a:cs typeface="+mn-cs"/>
              </a:rPr>
              <a:t/>
            </a:r>
            <a:br>
              <a:rPr lang="fa-IR" sz="2000" dirty="0" smtClean="0">
                <a:cs typeface="+mn-cs"/>
              </a:rPr>
            </a:br>
            <a:r>
              <a:rPr lang="en-US" sz="2000" dirty="0" smtClean="0">
                <a:cs typeface="+mn-cs"/>
              </a:rPr>
              <a:t>sedation</a:t>
            </a:r>
            <a:r>
              <a:rPr lang="fa-IR" sz="2000" dirty="0" smtClean="0">
                <a:cs typeface="+mn-cs"/>
              </a:rPr>
              <a:t> </a:t>
            </a:r>
            <a:r>
              <a:rPr lang="fa-IR" sz="2000" dirty="0" smtClean="0">
                <a:cs typeface="+mn-cs"/>
              </a:rPr>
              <a:t>مادر</a:t>
            </a:r>
            <a:br>
              <a:rPr lang="fa-IR" sz="2000" dirty="0" smtClean="0">
                <a:cs typeface="+mn-cs"/>
              </a:rPr>
            </a:br>
            <a:r>
              <a:rPr lang="fa-IR" sz="2000" dirty="0" smtClean="0">
                <a:cs typeface="+mn-cs"/>
              </a:rPr>
              <a:t>مصرف نارکوتیک توسط مادر</a:t>
            </a:r>
            <a:br>
              <a:rPr lang="fa-IR" sz="2000" dirty="0" smtClean="0">
                <a:cs typeface="+mn-cs"/>
              </a:rPr>
            </a:br>
            <a:r>
              <a:rPr lang="fa-IR" sz="2000" dirty="0" smtClean="0">
                <a:cs typeface="+mn-cs"/>
              </a:rPr>
              <a:t>مصرف سولفات منیزیم توسط مادر</a:t>
            </a:r>
            <a:br>
              <a:rPr lang="fa-IR" sz="2000" dirty="0" smtClean="0">
                <a:cs typeface="+mn-cs"/>
              </a:rPr>
            </a:br>
            <a:r>
              <a:rPr lang="fa-IR" sz="2000" dirty="0" smtClean="0">
                <a:cs typeface="+mn-cs"/>
              </a:rPr>
              <a:t>تزریق آتروپین به مادر</a:t>
            </a:r>
            <a:br>
              <a:rPr lang="fa-IR" sz="2000" dirty="0" smtClean="0">
                <a:cs typeface="+mn-cs"/>
              </a:rPr>
            </a:br>
            <a:r>
              <a:rPr lang="fa-IR" sz="2000" dirty="0" smtClean="0">
                <a:cs typeface="+mn-cs"/>
              </a:rPr>
              <a:t/>
            </a:r>
            <a:br>
              <a:rPr lang="fa-IR" sz="2000" dirty="0" smtClean="0">
                <a:cs typeface="+mn-cs"/>
              </a:rPr>
            </a:br>
            <a:r>
              <a:rPr lang="fa-IR" sz="2000" dirty="0" smtClean="0">
                <a:cs typeface="+mn-cs"/>
              </a:rPr>
              <a:t>هیپوکسی جنین</a:t>
            </a:r>
            <a:br>
              <a:rPr lang="fa-IR" sz="2000" dirty="0" smtClean="0">
                <a:cs typeface="+mn-cs"/>
              </a:rPr>
            </a:br>
            <a:r>
              <a:rPr lang="fa-IR" sz="2000" dirty="0"/>
              <a:t>خواب </a:t>
            </a:r>
            <a:r>
              <a:rPr lang="fa-IR" sz="2000" dirty="0" smtClean="0"/>
              <a:t>جنین</a:t>
            </a:r>
            <a:br>
              <a:rPr lang="fa-IR" sz="2000" dirty="0" smtClean="0"/>
            </a:br>
            <a:r>
              <a:rPr lang="fa-IR" sz="2000" dirty="0" smtClean="0"/>
              <a:t>پره مچوریتی جنین</a:t>
            </a:r>
            <a:br>
              <a:rPr lang="fa-IR" sz="2000" dirty="0" smtClean="0"/>
            </a:br>
            <a:r>
              <a:rPr lang="fa-IR" sz="2000" dirty="0" smtClean="0"/>
              <a:t>اسیدوز جنین</a:t>
            </a:r>
            <a:endParaRPr lang="en-US" sz="2000" dirty="0">
              <a:cs typeface="+mn-cs"/>
            </a:endParaRPr>
          </a:p>
        </p:txBody>
      </p:sp>
      <p:sp>
        <p:nvSpPr>
          <p:cNvPr id="3" name="Text Placeholder 2"/>
          <p:cNvSpPr>
            <a:spLocks noGrp="1"/>
          </p:cNvSpPr>
          <p:nvPr>
            <p:ph type="body" idx="1"/>
          </p:nvPr>
        </p:nvSpPr>
        <p:spPr>
          <a:xfrm>
            <a:off x="7505159" y="1255362"/>
            <a:ext cx="3757545" cy="2283824"/>
          </a:xfrm>
        </p:spPr>
        <p:txBody>
          <a:bodyPr/>
          <a:lstStyle/>
          <a:p>
            <a:pPr algn="r" rtl="1"/>
            <a:r>
              <a:rPr lang="fa-IR" dirty="0" smtClean="0"/>
              <a:t>نبود </a:t>
            </a:r>
            <a:r>
              <a:rPr lang="en-US" dirty="0" smtClean="0"/>
              <a:t>acceleration</a:t>
            </a:r>
            <a:r>
              <a:rPr lang="fa-IR" dirty="0" smtClean="0"/>
              <a:t> می تواند به این دلایل باشد:</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8718549"/>
      </p:ext>
    </p:extLst>
  </p:cSld>
  <p:clrMapOvr>
    <a:masterClrMapping/>
  </p:clrMapOvr>
  <mc:AlternateContent xmlns:mc="http://schemas.openxmlformats.org/markup-compatibility/2006">
    <mc:Choice xmlns:p14="http://schemas.microsoft.com/office/powerpoint/2010/main" Requires="p14">
      <p:transition spd="slow" p14:dur="2000" advTm="18394"/>
    </mc:Choice>
    <mc:Fallback>
      <p:transition spd="slow" advTm="1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603500"/>
            <a:ext cx="9873264" cy="3416300"/>
          </a:xfrm>
        </p:spPr>
        <p:txBody>
          <a:bodyPr/>
          <a:lstStyle/>
          <a:p>
            <a:pPr algn="r" rtl="1"/>
            <a:r>
              <a:rPr lang="en-US" dirty="0" smtClean="0"/>
              <a:t>Deceleration</a:t>
            </a:r>
            <a:endParaRPr lang="fa-IR" dirty="0" smtClean="0"/>
          </a:p>
          <a:p>
            <a:pPr marL="0" indent="0" algn="r" rtl="1">
              <a:buNone/>
            </a:pPr>
            <a:r>
              <a:rPr lang="fa-IR" dirty="0" smtClean="0"/>
              <a:t>افت ضربان </a:t>
            </a:r>
            <a:r>
              <a:rPr lang="fa-IR" dirty="0" smtClean="0"/>
              <a:t>قلب </a:t>
            </a:r>
            <a:r>
              <a:rPr lang="fa-IR" dirty="0" smtClean="0"/>
              <a:t>و کاهش آن به زیر </a:t>
            </a:r>
            <a:r>
              <a:rPr lang="en-US" dirty="0" smtClean="0"/>
              <a:t>bpm</a:t>
            </a:r>
            <a:r>
              <a:rPr lang="fa-IR" dirty="0" smtClean="0"/>
              <a:t>100 در </a:t>
            </a:r>
            <a:r>
              <a:rPr lang="fa-IR" dirty="0" smtClean="0"/>
              <a:t>طی لیبر شایع است و مکانیسم های آن عبارتند از:</a:t>
            </a:r>
          </a:p>
          <a:p>
            <a:pPr algn="r" rtl="1">
              <a:buFont typeface="+mj-lt"/>
              <a:buAutoNum type="arabicPeriod"/>
            </a:pPr>
            <a:r>
              <a:rPr lang="fa-IR" dirty="0" smtClean="0"/>
              <a:t>تحت فشار قرار گرفتن عروق رحمی و مختل شدن پرفیوژن بستر جفتی که باعث می شود در انتقال اکسیژن به جنین به طور گذرا وقفه ایجاد شود.</a:t>
            </a:r>
          </a:p>
          <a:p>
            <a:pPr algn="r" rtl="1">
              <a:buFont typeface="+mj-lt"/>
              <a:buAutoNum type="arabicPeriod"/>
            </a:pPr>
            <a:r>
              <a:rPr lang="fa-IR" dirty="0" smtClean="0"/>
              <a:t>تحت فشار قرار گرفتن بند ناف در طی انقباضات</a:t>
            </a:r>
          </a:p>
          <a:p>
            <a:pPr algn="r" rtl="1">
              <a:buFont typeface="+mj-lt"/>
              <a:buAutoNum type="arabicPeriod"/>
            </a:pPr>
            <a:r>
              <a:rPr lang="fa-IR" dirty="0" smtClean="0"/>
              <a:t>فشار روی سر و تحریک عصب واگ</a:t>
            </a:r>
          </a:p>
          <a:p>
            <a:pPr marL="0" indent="0" algn="r" rtl="1">
              <a:buNone/>
            </a:pPr>
            <a:r>
              <a:rPr lang="fa-IR" dirty="0" smtClean="0"/>
              <a:t>به طور کلی افت قلب جنین در اثر رفلکس عصب واگ و هیپوکسی میوکارد است.</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3437355"/>
      </p:ext>
    </p:extLst>
  </p:cSld>
  <p:clrMapOvr>
    <a:masterClrMapping/>
  </p:clrMapOvr>
  <mc:AlternateContent xmlns:mc="http://schemas.openxmlformats.org/markup-compatibility/2006">
    <mc:Choice xmlns:p14="http://schemas.microsoft.com/office/powerpoint/2010/main" Requires="p14">
      <p:transition spd="slow" p14:dur="2000" advTm="38997"/>
    </mc:Choice>
    <mc:Fallback>
      <p:transition spd="slow" advTm="38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10" y="761999"/>
            <a:ext cx="9144000" cy="548640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702791"/>
      </p:ext>
    </p:extLst>
  </p:cSld>
  <p:clrMapOvr>
    <a:masterClrMapping/>
  </p:clrMapOvr>
  <mc:AlternateContent xmlns:mc="http://schemas.openxmlformats.org/markup-compatibility/2006">
    <mc:Choice xmlns:p14="http://schemas.microsoft.com/office/powerpoint/2010/main" Requires="p14">
      <p:transition spd="slow" p14:dur="2000" advTm="7529"/>
    </mc:Choice>
    <mc:Fallback>
      <p:transition spd="slow" advTm="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چه هنگام </a:t>
            </a:r>
            <a:r>
              <a:rPr lang="en-US" dirty="0" smtClean="0"/>
              <a:t>deceleration</a:t>
            </a:r>
            <a:r>
              <a:rPr lang="fa-IR" dirty="0" smtClean="0"/>
              <a:t>ها نگران کننده هستند؟</a:t>
            </a:r>
            <a:endParaRPr lang="en-US" dirty="0"/>
          </a:p>
        </p:txBody>
      </p:sp>
      <p:sp>
        <p:nvSpPr>
          <p:cNvPr id="3" name="Content Placeholder 2"/>
          <p:cNvSpPr>
            <a:spLocks noGrp="1"/>
          </p:cNvSpPr>
          <p:nvPr>
            <p:ph idx="1"/>
          </p:nvPr>
        </p:nvSpPr>
        <p:spPr/>
        <p:txBody>
          <a:bodyPr/>
          <a:lstStyle/>
          <a:p>
            <a:pPr algn="r" rtl="1"/>
            <a:r>
              <a:rPr lang="fa-IR" dirty="0" smtClean="0"/>
              <a:t>عمق بیشتر از </a:t>
            </a:r>
            <a:r>
              <a:rPr lang="en-US" dirty="0" smtClean="0"/>
              <a:t>bpm</a:t>
            </a:r>
            <a:r>
              <a:rPr lang="fa-IR" dirty="0" smtClean="0"/>
              <a:t> 60</a:t>
            </a:r>
          </a:p>
          <a:p>
            <a:pPr algn="r" rtl="1"/>
            <a:r>
              <a:rPr lang="fa-IR" dirty="0" smtClean="0"/>
              <a:t>مدت بیش تر از 60 ثانیه</a:t>
            </a:r>
          </a:p>
          <a:p>
            <a:pPr algn="r" rtl="1"/>
            <a:r>
              <a:rPr lang="fa-IR" dirty="0" smtClean="0"/>
              <a:t>زمان نسبت به انقباضات</a:t>
            </a:r>
          </a:p>
          <a:p>
            <a:pPr algn="r" rtl="1"/>
            <a:r>
              <a:rPr lang="fa-IR" dirty="0" smtClean="0"/>
              <a:t>برگشت با شیب آهسته و یا زیاد به </a:t>
            </a:r>
            <a:r>
              <a:rPr lang="en-US" dirty="0" smtClean="0"/>
              <a:t>baseline</a:t>
            </a:r>
            <a:endParaRPr lang="fa-IR" dirty="0" smtClean="0"/>
          </a:p>
          <a:p>
            <a:pPr algn="r" rtl="1"/>
            <a:r>
              <a:rPr lang="fa-IR" dirty="0" smtClean="0"/>
              <a:t>کاهش </a:t>
            </a:r>
            <a:r>
              <a:rPr lang="en-US" dirty="0" smtClean="0"/>
              <a:t>variability</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9226020"/>
      </p:ext>
    </p:extLst>
  </p:cSld>
  <p:clrMapOvr>
    <a:masterClrMapping/>
  </p:clrMapOvr>
  <mc:AlternateContent xmlns:mc="http://schemas.openxmlformats.org/markup-compatibility/2006">
    <mc:Choice xmlns:p14="http://schemas.microsoft.com/office/powerpoint/2010/main" Requires="p14">
      <p:transition spd="slow" p14:dur="2000" advTm="17979"/>
    </mc:Choice>
    <mc:Fallback>
      <p:transition spd="slow" advTm="1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3307" y="1118836"/>
            <a:ext cx="8831816" cy="1372986"/>
          </a:xfrm>
        </p:spPr>
        <p:txBody>
          <a:bodyPr/>
          <a:lstStyle/>
          <a:p>
            <a:pPr algn="r" rtl="1"/>
            <a:r>
              <a:rPr lang="fa-IR" dirty="0" smtClean="0"/>
              <a:t>ویژگی های افت قلبی </a:t>
            </a:r>
            <a:r>
              <a:rPr lang="en-US" dirty="0" smtClean="0"/>
              <a:t>early</a:t>
            </a:r>
            <a:r>
              <a:rPr lang="fa-IR" dirty="0" smtClean="0"/>
              <a:t> در </a:t>
            </a:r>
            <a:r>
              <a:rPr lang="en-US" dirty="0" smtClean="0"/>
              <a:t>deceleration</a:t>
            </a:r>
            <a:endParaRPr lang="en-US" dirty="0"/>
          </a:p>
        </p:txBody>
      </p:sp>
      <p:sp>
        <p:nvSpPr>
          <p:cNvPr id="3" name="Text Placeholder 2"/>
          <p:cNvSpPr>
            <a:spLocks noGrp="1"/>
          </p:cNvSpPr>
          <p:nvPr>
            <p:ph type="body" sz="half" idx="2"/>
          </p:nvPr>
        </p:nvSpPr>
        <p:spPr>
          <a:xfrm>
            <a:off x="1758816" y="3252355"/>
            <a:ext cx="8825659" cy="3023754"/>
          </a:xfrm>
        </p:spPr>
        <p:txBody>
          <a:bodyPr/>
          <a:lstStyle/>
          <a:p>
            <a:pPr algn="r" rtl="1"/>
            <a:r>
              <a:rPr lang="fa-IR" dirty="0" smtClean="0"/>
              <a:t>به دلیل تحریک واگ در شروع انقباضات رحمی می باشند.</a:t>
            </a:r>
          </a:p>
          <a:p>
            <a:pPr algn="r" rtl="1"/>
            <a:r>
              <a:rPr lang="fa-IR" dirty="0" smtClean="0"/>
              <a:t>همچنین ی</a:t>
            </a:r>
            <a:r>
              <a:rPr lang="fa-IR" dirty="0" smtClean="0"/>
              <a:t>ک </a:t>
            </a:r>
            <a:r>
              <a:rPr lang="fa-IR" dirty="0" smtClean="0"/>
              <a:t>شکل هستند و با انقباضات تکرار می </a:t>
            </a:r>
            <a:r>
              <a:rPr lang="fa-IR" dirty="0" smtClean="0"/>
              <a:t>شوند</a:t>
            </a:r>
            <a:r>
              <a:rPr lang="fa-IR" dirty="0"/>
              <a:t>.</a:t>
            </a:r>
            <a:endParaRPr lang="fa-IR" dirty="0" smtClean="0"/>
          </a:p>
          <a:p>
            <a:pPr algn="r" rtl="1"/>
            <a:r>
              <a:rPr lang="fa-IR" dirty="0" smtClean="0"/>
              <a:t>همزمان با شروع انقباضات آغاز و </a:t>
            </a:r>
            <a:r>
              <a:rPr lang="fa-IR" dirty="0" smtClean="0"/>
              <a:t>براثر مراقبت های خاص به </a:t>
            </a:r>
            <a:r>
              <a:rPr lang="en-US" dirty="0" smtClean="0"/>
              <a:t> </a:t>
            </a:r>
            <a:r>
              <a:rPr lang="en-US" dirty="0" smtClean="0"/>
              <a:t>baseline</a:t>
            </a:r>
            <a:r>
              <a:rPr lang="fa-IR" dirty="0" smtClean="0"/>
              <a:t>برمیگردند.</a:t>
            </a:r>
          </a:p>
          <a:p>
            <a:pPr algn="r" rtl="1"/>
            <a:r>
              <a:rPr lang="fa-IR" dirty="0" smtClean="0"/>
              <a:t>خوش خیم می باشند.</a:t>
            </a:r>
            <a:endParaRPr lang="en-US" dirty="0" smtClean="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2869040"/>
      </p:ext>
    </p:extLst>
  </p:cSld>
  <p:clrMapOvr>
    <a:masterClrMapping/>
  </p:clrMapOvr>
  <mc:AlternateContent xmlns:mc="http://schemas.openxmlformats.org/markup-compatibility/2006">
    <mc:Choice xmlns:p14="http://schemas.microsoft.com/office/powerpoint/2010/main" Requires="p14">
      <p:transition spd="slow" p14:dur="2000" advTm="21438"/>
    </mc:Choice>
    <mc:Fallback>
      <p:transition spd="slow" advTm="2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390" y="1195340"/>
            <a:ext cx="8761413" cy="706964"/>
          </a:xfrm>
        </p:spPr>
        <p:txBody>
          <a:bodyPr/>
          <a:lstStyle/>
          <a:p>
            <a:pPr algn="r" rtl="1"/>
            <a:r>
              <a:rPr lang="fa-IR" dirty="0"/>
              <a:t>ویژگی های افت قلبی </a:t>
            </a:r>
            <a:r>
              <a:rPr lang="en-US" dirty="0" smtClean="0"/>
              <a:t>late</a:t>
            </a:r>
            <a:r>
              <a:rPr lang="fa-IR" dirty="0" smtClean="0"/>
              <a:t> </a:t>
            </a:r>
            <a:r>
              <a:rPr lang="fa-IR" dirty="0"/>
              <a:t>در </a:t>
            </a:r>
            <a:r>
              <a:rPr lang="en-US" dirty="0"/>
              <a:t>deceleration</a:t>
            </a:r>
          </a:p>
        </p:txBody>
      </p:sp>
      <p:sp>
        <p:nvSpPr>
          <p:cNvPr id="3" name="Content Placeholder 2"/>
          <p:cNvSpPr>
            <a:spLocks noGrp="1"/>
          </p:cNvSpPr>
          <p:nvPr>
            <p:ph idx="1"/>
          </p:nvPr>
        </p:nvSpPr>
        <p:spPr>
          <a:xfrm>
            <a:off x="817418" y="2555008"/>
            <a:ext cx="10633165" cy="4150591"/>
          </a:xfrm>
        </p:spPr>
        <p:txBody>
          <a:bodyPr>
            <a:normAutofit fontScale="77500" lnSpcReduction="20000"/>
          </a:bodyPr>
          <a:lstStyle/>
          <a:p>
            <a:pPr algn="r" rtl="1"/>
            <a:r>
              <a:rPr lang="fa-IR" dirty="0" smtClean="0"/>
              <a:t>یک شکل هستند و با انقباضات تکرار می شوند.</a:t>
            </a:r>
          </a:p>
          <a:p>
            <a:pPr algn="r" rtl="1"/>
            <a:r>
              <a:rPr lang="fa-IR" dirty="0" smtClean="0"/>
              <a:t>بعد از شروع انقباض و در اوج آن آغاز می شوند و حداقل 20 ثانیه پس از اتمام انقباض به </a:t>
            </a:r>
            <a:r>
              <a:rPr lang="en-US" dirty="0" smtClean="0"/>
              <a:t>baseline</a:t>
            </a:r>
            <a:r>
              <a:rPr lang="fa-IR" dirty="0" smtClean="0"/>
              <a:t> برمیگردند</a:t>
            </a:r>
            <a:r>
              <a:rPr lang="fa-IR" dirty="0" smtClean="0"/>
              <a:t>.</a:t>
            </a:r>
          </a:p>
          <a:p>
            <a:pPr algn="r" rtl="1"/>
            <a:r>
              <a:rPr lang="fa-IR" dirty="0" smtClean="0"/>
              <a:t>علل:</a:t>
            </a:r>
          </a:p>
          <a:p>
            <a:pPr algn="r" rtl="1">
              <a:buFont typeface="+mj-lt"/>
              <a:buAutoNum type="arabicPeriod"/>
            </a:pPr>
            <a:r>
              <a:rPr lang="fa-IR" dirty="0" smtClean="0"/>
              <a:t>هایپرتونی رحم</a:t>
            </a:r>
          </a:p>
          <a:p>
            <a:pPr algn="r" rtl="1">
              <a:buFont typeface="+mj-lt"/>
              <a:buAutoNum type="arabicPeriod"/>
            </a:pPr>
            <a:r>
              <a:rPr lang="fa-IR" dirty="0" smtClean="0"/>
              <a:t>تاکی سیستول</a:t>
            </a:r>
          </a:p>
          <a:p>
            <a:pPr algn="r" rtl="1">
              <a:buFont typeface="+mj-lt"/>
              <a:buAutoNum type="arabicPeriod"/>
            </a:pPr>
            <a:r>
              <a:rPr lang="fa-IR" dirty="0" smtClean="0"/>
              <a:t>تزریق اکسی توسین</a:t>
            </a:r>
          </a:p>
          <a:p>
            <a:pPr algn="r" rtl="1">
              <a:buFont typeface="+mj-lt"/>
              <a:buAutoNum type="arabicPeriod"/>
            </a:pPr>
            <a:r>
              <a:rPr lang="fa-IR" dirty="0" smtClean="0"/>
              <a:t>مصرف آنالوگ پروستاگلاندین</a:t>
            </a:r>
          </a:p>
          <a:p>
            <a:pPr algn="r" rtl="1">
              <a:buFont typeface="+mj-lt"/>
              <a:buAutoNum type="arabicPeriod"/>
            </a:pPr>
            <a:r>
              <a:rPr lang="fa-IR" dirty="0" smtClean="0"/>
              <a:t>پارگی رحم و جفت</a:t>
            </a:r>
          </a:p>
          <a:p>
            <a:pPr algn="r" rtl="1">
              <a:buFont typeface="+mj-lt"/>
              <a:buAutoNum type="arabicPeriod"/>
            </a:pPr>
            <a:r>
              <a:rPr lang="en-US" dirty="0" smtClean="0"/>
              <a:t>HTN</a:t>
            </a:r>
            <a:r>
              <a:rPr lang="fa-IR" dirty="0"/>
              <a:t> </a:t>
            </a:r>
            <a:r>
              <a:rPr lang="fa-IR" dirty="0" smtClean="0"/>
              <a:t>مزمن</a:t>
            </a:r>
          </a:p>
          <a:p>
            <a:pPr algn="r" rtl="1">
              <a:buFont typeface="+mj-lt"/>
              <a:buAutoNum type="arabicPeriod"/>
            </a:pPr>
            <a:r>
              <a:rPr lang="fa-IR" dirty="0" smtClean="0"/>
              <a:t>سپسیس</a:t>
            </a:r>
          </a:p>
          <a:p>
            <a:pPr algn="r" rtl="1">
              <a:buFont typeface="+mj-lt"/>
              <a:buAutoNum type="arabicPeriod"/>
            </a:pPr>
            <a:r>
              <a:rPr lang="fa-IR" dirty="0" smtClean="0"/>
              <a:t>آنمی</a:t>
            </a:r>
          </a:p>
          <a:p>
            <a:pPr algn="r" rtl="1">
              <a:buFont typeface="+mj-lt"/>
              <a:buAutoNum type="arabicPeriod"/>
            </a:pPr>
            <a:r>
              <a:rPr lang="fa-IR" dirty="0" smtClean="0"/>
              <a:t>تب</a:t>
            </a:r>
          </a:p>
          <a:p>
            <a:pPr algn="r" rtl="1">
              <a:buFont typeface="+mj-lt"/>
              <a:buAutoNum type="arabicPeriod"/>
            </a:pPr>
            <a:r>
              <a:rPr lang="fa-IR" dirty="0" smtClean="0"/>
              <a:t>افزایش متابولیسم جنین</a:t>
            </a:r>
          </a:p>
          <a:p>
            <a:pPr algn="r" rtl="1">
              <a:buFont typeface="+mj-lt"/>
              <a:buAutoNum type="arabicPeriod"/>
            </a:pPr>
            <a:r>
              <a:rPr lang="fa-IR" dirty="0" smtClean="0"/>
              <a:t>پوزیشن نامناسب مادر</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4770791"/>
      </p:ext>
    </p:extLst>
  </p:cSld>
  <p:clrMapOvr>
    <a:masterClrMapping/>
  </p:clrMapOvr>
  <mc:AlternateContent xmlns:mc="http://schemas.openxmlformats.org/markup-compatibility/2006">
    <mc:Choice xmlns:p14="http://schemas.microsoft.com/office/powerpoint/2010/main" Requires="p14">
      <p:transition spd="slow" p14:dur="2000" advTm="38884"/>
    </mc:Choice>
    <mc:Fallback>
      <p:transition spd="slow" advTm="3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mn-cs"/>
              </a:rPr>
              <a:t>تاریخچه</a:t>
            </a:r>
            <a:endParaRPr lang="en-US" dirty="0">
              <a:cs typeface="+mn-cs"/>
            </a:endParaRPr>
          </a:p>
        </p:txBody>
      </p:sp>
      <p:sp>
        <p:nvSpPr>
          <p:cNvPr id="3" name="Content Placeholder 2"/>
          <p:cNvSpPr>
            <a:spLocks noGrp="1"/>
          </p:cNvSpPr>
          <p:nvPr>
            <p:ph idx="1"/>
          </p:nvPr>
        </p:nvSpPr>
        <p:spPr>
          <a:xfrm>
            <a:off x="1154954" y="3060700"/>
            <a:ext cx="9790137" cy="1428173"/>
          </a:xfrm>
        </p:spPr>
        <p:txBody>
          <a:bodyPr>
            <a:normAutofit/>
          </a:bodyPr>
          <a:lstStyle/>
          <a:p>
            <a:pPr marL="0" indent="0" algn="r" rtl="1">
              <a:buNone/>
            </a:pPr>
            <a:r>
              <a:rPr lang="fa-IR" sz="2000" dirty="0">
                <a:cs typeface="B Kamran" panose="00000400000000000000" pitchFamily="2" charset="-78"/>
              </a:rPr>
              <a:t>اﺳﺘﻔﺎده از ﻣﻮﻧﯿﺘﻮرﯾﻨﮓ ﺿﺮﺑﺎن ﻗﻠﺐ ﺟﻨﯿﻦ ﺑﻪ </a:t>
            </a:r>
            <a:r>
              <a:rPr lang="fa-IR" sz="2000" dirty="0" smtClean="0">
                <a:cs typeface="B Kamran" panose="00000400000000000000" pitchFamily="2" charset="-78"/>
              </a:rPr>
              <a:t>دﻫﻪ1960 ﺑـﺮﻣﯽ  </a:t>
            </a:r>
            <a:r>
              <a:rPr lang="fa-IR" sz="2000" dirty="0">
                <a:cs typeface="B Kamran" panose="00000400000000000000" pitchFamily="2" charset="-78"/>
              </a:rPr>
              <a:t>ﮔﺮدد و در واﻗﻊ اوﻟﯿﻦ ﺗﺴﺖ ﺑﺮرﺳﯽ ﺳﻼﻣﺖ ﺟﻨﯿﻦ اﺳﺖ </a:t>
            </a:r>
            <a:r>
              <a:rPr lang="fa-IR" sz="2000" dirty="0" smtClean="0">
                <a:cs typeface="B Kamran" panose="00000400000000000000" pitchFamily="2" charset="-78"/>
              </a:rPr>
              <a:t>ﮐـه </a:t>
            </a:r>
            <a:r>
              <a:rPr lang="fa-IR" sz="2000" dirty="0">
                <a:cs typeface="B Kamran" panose="00000400000000000000" pitchFamily="2" charset="-78"/>
              </a:rPr>
              <a:t>در ﻣﺎﻣﺎﯾﯽ ﻣﺪرن ﻣـﻮرد اﺳـﺘﻔﺎده </a:t>
            </a:r>
            <a:r>
              <a:rPr lang="fa-IR" sz="2000" dirty="0" smtClean="0">
                <a:cs typeface="B Kamran" panose="00000400000000000000" pitchFamily="2" charset="-78"/>
              </a:rPr>
              <a:t>ﻗـﺮار ﮔﺮﻓـﺖ </a:t>
            </a:r>
            <a:r>
              <a:rPr lang="fa-IR" sz="2000" dirty="0">
                <a:cs typeface="B Kamran" panose="00000400000000000000" pitchFamily="2" charset="-78"/>
              </a:rPr>
              <a:t>. </a:t>
            </a:r>
            <a:endParaRPr lang="en-US" sz="2000" dirty="0">
              <a:cs typeface="B Kamran" panose="00000400000000000000" pitchFamily="2" charset="-78"/>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4087927"/>
      </p:ext>
    </p:extLst>
  </p:cSld>
  <p:clrMapOvr>
    <a:masterClrMapping/>
  </p:clrMapOvr>
  <mc:AlternateContent xmlns:mc="http://schemas.openxmlformats.org/markup-compatibility/2006">
    <mc:Choice xmlns:p14="http://schemas.microsoft.com/office/powerpoint/2010/main" Requires="p14">
      <p:transition spd="slow" p14:dur="2000" advTm="18804"/>
    </mc:Choice>
    <mc:Fallback>
      <p:transition spd="slow" advTm="18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42" y="824345"/>
            <a:ext cx="4211781" cy="623455"/>
          </a:xfrm>
        </p:spPr>
        <p:txBody>
          <a:bodyPr/>
          <a:lstStyle/>
          <a:p>
            <a:pPr algn="r" rtl="1"/>
            <a:r>
              <a:rPr lang="fa-IR" dirty="0"/>
              <a:t>ویژگی های افت قلبی </a:t>
            </a:r>
            <a:r>
              <a:rPr lang="en-US" dirty="0" smtClean="0"/>
              <a:t>prolonged</a:t>
            </a:r>
            <a:r>
              <a:rPr lang="fa-IR" dirty="0" smtClean="0"/>
              <a:t> </a:t>
            </a:r>
            <a:r>
              <a:rPr lang="fa-IR" dirty="0"/>
              <a:t>در </a:t>
            </a:r>
            <a:r>
              <a:rPr lang="en-US" dirty="0" smtClean="0"/>
              <a:t>deceleration</a:t>
            </a:r>
            <a:r>
              <a:rPr lang="fa-IR" dirty="0" smtClean="0"/>
              <a:t>:</a:t>
            </a:r>
            <a:endParaRPr lang="en-US" dirty="0"/>
          </a:p>
        </p:txBody>
      </p:sp>
      <p:sp>
        <p:nvSpPr>
          <p:cNvPr id="3" name="Content Placeholder 2"/>
          <p:cNvSpPr>
            <a:spLocks noGrp="1"/>
          </p:cNvSpPr>
          <p:nvPr>
            <p:ph idx="1"/>
          </p:nvPr>
        </p:nvSpPr>
        <p:spPr/>
        <p:txBody>
          <a:bodyPr/>
          <a:lstStyle/>
          <a:p>
            <a:pPr algn="r" rtl="1"/>
            <a:endParaRPr lang="en-US" dirty="0"/>
          </a:p>
        </p:txBody>
      </p:sp>
      <p:sp>
        <p:nvSpPr>
          <p:cNvPr id="7" name="Text Placeholder 6"/>
          <p:cNvSpPr>
            <a:spLocks noGrp="1"/>
          </p:cNvSpPr>
          <p:nvPr>
            <p:ph type="body" sz="half" idx="2"/>
          </p:nvPr>
        </p:nvSpPr>
        <p:spPr>
          <a:xfrm>
            <a:off x="1758816" y="1630449"/>
            <a:ext cx="2793158" cy="4437899"/>
          </a:xfrm>
        </p:spPr>
        <p:txBody>
          <a:bodyPr>
            <a:normAutofit/>
          </a:bodyPr>
          <a:lstStyle/>
          <a:p>
            <a:pPr algn="r" rtl="1"/>
            <a:r>
              <a:rPr lang="fa-IR" dirty="0" smtClean="0"/>
              <a:t>اف</a:t>
            </a:r>
            <a:r>
              <a:rPr lang="fa-IR" sz="2000" dirty="0" smtClean="0"/>
              <a:t>ت </a:t>
            </a:r>
            <a:r>
              <a:rPr lang="fa-IR" sz="2000" dirty="0"/>
              <a:t>قلب به مدت حداقل 90-60 </a:t>
            </a:r>
            <a:r>
              <a:rPr lang="fa-IR" sz="2000" dirty="0" smtClean="0"/>
              <a:t>ثانیه است.</a:t>
            </a:r>
          </a:p>
          <a:p>
            <a:pPr algn="r" rtl="1"/>
            <a:r>
              <a:rPr lang="fa-IR" sz="2000" b="1" u="sng" dirty="0" smtClean="0"/>
              <a:t>علل:</a:t>
            </a:r>
          </a:p>
          <a:p>
            <a:pPr algn="r" rtl="1"/>
            <a:r>
              <a:rPr lang="fa-IR" sz="2000" dirty="0" smtClean="0"/>
              <a:t>کمپرشن بند ناف (علت اصلی)، پرولاپس بند ناف، پارگی رحم یا جفت، هایپرتونی رحم، تاکی سیستول </a:t>
            </a:r>
            <a:endParaRPr lang="fa-IR" sz="2000" dirty="0"/>
          </a:p>
          <a:p>
            <a:pPr algn="r" rtl="1"/>
            <a:r>
              <a:rPr lang="fa-IR" sz="2000" dirty="0"/>
              <a:t>اگر در طول دو انقباض ادامه یابد یا بیش از 3 دقیقه به طول انجامد پاتولوژیک تلقی می شود.</a:t>
            </a:r>
            <a:endParaRPr lang="en-US" sz="2000" dirty="0"/>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146" y="1447800"/>
            <a:ext cx="5344054" cy="480319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7044651"/>
      </p:ext>
    </p:extLst>
  </p:cSld>
  <p:clrMapOvr>
    <a:masterClrMapping/>
  </p:clrMapOvr>
  <mc:AlternateContent xmlns:mc="http://schemas.openxmlformats.org/markup-compatibility/2006">
    <mc:Choice xmlns:p14="http://schemas.microsoft.com/office/powerpoint/2010/main" Requires="p14">
      <p:transition spd="slow" p14:dur="2000" advTm="31731"/>
    </mc:Choice>
    <mc:Fallback>
      <p:transition spd="slow" advTm="31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185" y="1034089"/>
            <a:ext cx="8761413" cy="706964"/>
          </a:xfrm>
        </p:spPr>
        <p:txBody>
          <a:bodyPr/>
          <a:lstStyle/>
          <a:p>
            <a:pPr algn="ctr"/>
            <a:r>
              <a:rPr lang="fa-IR" dirty="0" smtClean="0"/>
              <a:t>الگوی سینوزوئید</a:t>
            </a:r>
            <a:endParaRPr lang="en-US" dirty="0"/>
          </a:p>
        </p:txBody>
      </p:sp>
      <p:sp>
        <p:nvSpPr>
          <p:cNvPr id="3" name="Content Placeholder 2"/>
          <p:cNvSpPr>
            <a:spLocks noGrp="1"/>
          </p:cNvSpPr>
          <p:nvPr>
            <p:ph sz="half" idx="1"/>
          </p:nvPr>
        </p:nvSpPr>
        <p:spPr>
          <a:xfrm>
            <a:off x="6583975" y="2496126"/>
            <a:ext cx="4825158" cy="3416301"/>
          </a:xfrm>
        </p:spPr>
        <p:txBody>
          <a:bodyPr/>
          <a:lstStyle/>
          <a:p>
            <a:pPr algn="r" rtl="1"/>
            <a:r>
              <a:rPr lang="fa-IR" dirty="0" smtClean="0"/>
              <a:t>دارای </a:t>
            </a:r>
            <a:r>
              <a:rPr lang="fa-IR" dirty="0" smtClean="0"/>
              <a:t>طرح نوسانی منظم حداقل به مدت 10 دقیقه</a:t>
            </a:r>
          </a:p>
          <a:p>
            <a:pPr marL="0" indent="0" algn="r" rtl="1">
              <a:buNone/>
            </a:pPr>
            <a:r>
              <a:rPr lang="fa-IR" dirty="0" smtClean="0"/>
              <a:t> می باشند.</a:t>
            </a:r>
          </a:p>
          <a:p>
            <a:pPr algn="r" rtl="1"/>
            <a:r>
              <a:rPr lang="fa-IR" dirty="0" smtClean="0"/>
              <a:t>نوسان با فرکانس 5-3 سیکل در دقیقه دارند.</a:t>
            </a:r>
          </a:p>
          <a:p>
            <a:pPr algn="r" rtl="1"/>
            <a:r>
              <a:rPr lang="fa-IR" dirty="0" smtClean="0"/>
              <a:t>فاقد </a:t>
            </a:r>
            <a:r>
              <a:rPr lang="en-US" dirty="0" smtClean="0"/>
              <a:t>short term variability</a:t>
            </a:r>
            <a:r>
              <a:rPr lang="fa-IR" dirty="0" smtClean="0"/>
              <a:t> هستند</a:t>
            </a:r>
            <a:r>
              <a:rPr lang="fa-IR" dirty="0" smtClean="0"/>
              <a:t>.</a:t>
            </a:r>
          </a:p>
          <a:p>
            <a:pPr algn="r" rtl="1"/>
            <a:r>
              <a:rPr lang="fa-IR" dirty="0" smtClean="0"/>
              <a:t>علل:</a:t>
            </a:r>
          </a:p>
          <a:p>
            <a:pPr algn="r" rtl="1">
              <a:buFont typeface="+mj-lt"/>
              <a:buAutoNum type="arabicPeriod"/>
            </a:pPr>
            <a:r>
              <a:rPr lang="fa-IR" dirty="0" smtClean="0"/>
              <a:t>هیپوکسی، آنمی جنین، خونریزی، سپسیس، مصرف آنلژزیک و نارکوتیک توسط مادر.</a:t>
            </a:r>
            <a:endParaRPr lang="en-US" dirty="0"/>
          </a:p>
        </p:txBody>
      </p:sp>
      <p:sp>
        <p:nvSpPr>
          <p:cNvPr id="7" name="Content Placeholder 6"/>
          <p:cNvSpPr>
            <a:spLocks noGrp="1"/>
          </p:cNvSpPr>
          <p:nvPr>
            <p:ph sz="half" idx="2"/>
          </p:nvPr>
        </p:nvSpPr>
        <p:spPr>
          <a:xfrm>
            <a:off x="1571185" y="2521527"/>
            <a:ext cx="4825159" cy="3416300"/>
          </a:xfrm>
        </p:spPr>
        <p:txBody>
          <a:bodyPr/>
          <a:lstStyle/>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816" y="2496126"/>
            <a:ext cx="5217542" cy="34671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4099571"/>
      </p:ext>
    </p:extLst>
  </p:cSld>
  <p:clrMapOvr>
    <a:masterClrMapping/>
  </p:clrMapOvr>
  <mc:AlternateContent xmlns:mc="http://schemas.openxmlformats.org/markup-compatibility/2006">
    <mc:Choice xmlns:p14="http://schemas.microsoft.com/office/powerpoint/2010/main" Requires="p14">
      <p:transition spd="slow" p14:dur="2000" advTm="28102"/>
    </mc:Choice>
    <mc:Fallback>
      <p:transition spd="slow" advTm="28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5" name="Picture 4"/>
          <p:cNvPicPr>
            <a:picLocks noChangeAspect="1"/>
          </p:cNvPicPr>
          <p:nvPr/>
        </p:nvPicPr>
        <p:blipFill rotWithShape="1">
          <a:blip r:embed="rId5"/>
          <a:srcRect l="59002" t="16261" r="6669" b="37977"/>
          <a:stretch/>
        </p:blipFill>
        <p:spPr>
          <a:xfrm>
            <a:off x="2030277" y="695479"/>
            <a:ext cx="8074618" cy="5348859"/>
          </a:xfrm>
          <a:prstGeom prst="rect">
            <a:avLst/>
          </a:prstGeom>
        </p:spPr>
      </p:pic>
      <p:sp>
        <p:nvSpPr>
          <p:cNvPr id="6" name="Rectangle 5"/>
          <p:cNvSpPr/>
          <p:nvPr/>
        </p:nvSpPr>
        <p:spPr>
          <a:xfrm>
            <a:off x="3787154" y="2908243"/>
            <a:ext cx="4560864" cy="923330"/>
          </a:xfrm>
          <a:prstGeom prst="rect">
            <a:avLst/>
          </a:prstGeom>
          <a:noFill/>
        </p:spPr>
        <p:txBody>
          <a:bodyPr wrap="none" lIns="91440" tIns="45720" rIns="91440" bIns="45720">
            <a:spAutoFit/>
          </a:bodyPr>
          <a:lstStyle/>
          <a:p>
            <a:pPr algn="ctr"/>
            <a:r>
              <a:rPr lang="fa-IR" sz="5400" b="1" spc="50" dirty="0" smtClean="0">
                <a:ln w="0"/>
                <a:solidFill>
                  <a:schemeClr val="bg2"/>
                </a:solidFill>
                <a:effectLst>
                  <a:innerShdw blurRad="63500" dist="50800" dir="13500000">
                    <a:srgbClr val="000000">
                      <a:alpha val="50000"/>
                    </a:srgbClr>
                  </a:innerShdw>
                </a:effectLst>
              </a:rPr>
              <a:t>سپاس از توجهتون</a:t>
            </a:r>
            <a:endParaRPr lang="en-US" sz="5400" b="1" cap="none" spc="50" dirty="0">
              <a:ln w="0"/>
              <a:solidFill>
                <a:schemeClr val="bg2"/>
              </a:solidFill>
              <a:effectLst>
                <a:innerShdw blurRad="63500" dist="50800" dir="13500000">
                  <a:srgbClr val="000000">
                    <a:alpha val="50000"/>
                  </a:srgbClr>
                </a:inn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671842"/>
      </p:ext>
    </p:extLst>
  </p:cSld>
  <p:clrMapOvr>
    <a:masterClrMapping/>
  </p:clrMapOvr>
  <mc:AlternateContent xmlns:mc="http://schemas.openxmlformats.org/markup-compatibility/2006">
    <mc:Choice xmlns:p14="http://schemas.microsoft.com/office/powerpoint/2010/main" Requires="p14">
      <p:transition spd="slow" p14:dur="2000" advTm="4818"/>
    </mc:Choice>
    <mc:Fallback>
      <p:transition spd="slow" advTm="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54954" y="1149927"/>
            <a:ext cx="4351025" cy="3811542"/>
          </a:xfrm>
        </p:spPr>
        <p:txBody>
          <a:bodyPr/>
          <a:lstStyle/>
          <a:p>
            <a:pPr algn="r" rtl="1">
              <a:spcBef>
                <a:spcPts val="1000"/>
              </a:spcBef>
              <a:buClr>
                <a:schemeClr val="accent1"/>
              </a:buClr>
              <a:buSzPct val="80000"/>
            </a:pPr>
            <a:r>
              <a:rPr lang="fa-IR" sz="2000" dirty="0">
                <a:solidFill>
                  <a:schemeClr val="accent1">
                    <a:lumMod val="20000"/>
                    <a:lumOff val="80000"/>
                  </a:schemeClr>
                </a:solidFill>
                <a:latin typeface="+mn-lt"/>
                <a:ea typeface="+mn-ea"/>
                <a:cs typeface="B Kamran" panose="00000400000000000000" pitchFamily="2" charset="-78"/>
              </a:rPr>
              <a:t> ﻧﺎرس ﺑﻮدن ﺟﻨﯿﻦ </a:t>
            </a:r>
            <a:r>
              <a:rPr lang="fa-IR" sz="2000" dirty="0" smtClean="0">
                <a:solidFill>
                  <a:schemeClr val="accent1">
                    <a:lumMod val="20000"/>
                    <a:lumOff val="80000"/>
                  </a:schemeClr>
                </a:solidFill>
                <a:latin typeface="+mn-lt"/>
                <a:ea typeface="+mn-ea"/>
                <a:cs typeface="B Kamran" panose="00000400000000000000" pitchFamily="2" charset="-78"/>
              </a:rPr>
              <a:t/>
            </a:r>
            <a:br>
              <a:rPr lang="fa-IR" sz="2000" dirty="0" smtClean="0">
                <a:solidFill>
                  <a:schemeClr val="accent1">
                    <a:lumMod val="20000"/>
                    <a:lumOff val="80000"/>
                  </a:schemeClr>
                </a:solidFill>
                <a:latin typeface="+mn-lt"/>
                <a:ea typeface="+mn-ea"/>
                <a:cs typeface="B Kamran" panose="00000400000000000000" pitchFamily="2" charset="-78"/>
              </a:rPr>
            </a:br>
            <a:r>
              <a:rPr lang="en-US" sz="2000" dirty="0">
                <a:solidFill>
                  <a:schemeClr val="accent1">
                    <a:lumMod val="20000"/>
                    <a:lumOff val="80000"/>
                  </a:schemeClr>
                </a:solidFill>
                <a:latin typeface="+mn-lt"/>
                <a:ea typeface="+mn-ea"/>
                <a:cs typeface="B Kamran" panose="00000400000000000000" pitchFamily="2" charset="-78"/>
              </a:rPr>
              <a:t/>
            </a:r>
            <a:br>
              <a:rPr lang="en-US" sz="2000" dirty="0">
                <a:solidFill>
                  <a:schemeClr val="accent1">
                    <a:lumMod val="20000"/>
                    <a:lumOff val="80000"/>
                  </a:schemeClr>
                </a:solidFill>
                <a:latin typeface="+mn-lt"/>
                <a:ea typeface="+mn-ea"/>
                <a:cs typeface="B Kamran" panose="00000400000000000000" pitchFamily="2" charset="-78"/>
              </a:rPr>
            </a:br>
            <a:r>
              <a:rPr lang="fa-IR" sz="2000" dirty="0">
                <a:solidFill>
                  <a:schemeClr val="accent1">
                    <a:lumMod val="20000"/>
                    <a:lumOff val="80000"/>
                  </a:schemeClr>
                </a:solidFill>
                <a:latin typeface="+mn-lt"/>
                <a:ea typeface="+mn-ea"/>
                <a:cs typeface="B Kamran" panose="00000400000000000000" pitchFamily="2" charset="-78"/>
              </a:rPr>
              <a:t>ﺳﯿﮑﻞ ﻫﺎي ﺧﻮاب و ﺑﯿﺪاري </a:t>
            </a:r>
            <a:r>
              <a:rPr lang="fa-IR" sz="2000" dirty="0" smtClean="0">
                <a:solidFill>
                  <a:schemeClr val="accent1">
                    <a:lumMod val="20000"/>
                    <a:lumOff val="80000"/>
                  </a:schemeClr>
                </a:solidFill>
                <a:latin typeface="+mn-lt"/>
                <a:ea typeface="+mn-ea"/>
                <a:cs typeface="B Kamran" panose="00000400000000000000" pitchFamily="2" charset="-78"/>
              </a:rPr>
              <a:t>ﺟﻨﯿﻦ</a:t>
            </a:r>
            <a:br>
              <a:rPr lang="fa-IR" sz="2000" dirty="0" smtClean="0">
                <a:solidFill>
                  <a:schemeClr val="accent1">
                    <a:lumMod val="20000"/>
                    <a:lumOff val="80000"/>
                  </a:schemeClr>
                </a:solidFill>
                <a:latin typeface="+mn-lt"/>
                <a:ea typeface="+mn-ea"/>
                <a:cs typeface="B Kamran" panose="00000400000000000000" pitchFamily="2" charset="-78"/>
              </a:rPr>
            </a:br>
            <a:r>
              <a:rPr lang="fa-IR" sz="2000" dirty="0" smtClean="0">
                <a:solidFill>
                  <a:schemeClr val="accent1">
                    <a:lumMod val="20000"/>
                    <a:lumOff val="80000"/>
                  </a:schemeClr>
                </a:solidFill>
                <a:latin typeface="+mn-lt"/>
                <a:ea typeface="+mn-ea"/>
                <a:cs typeface="B Kamran" panose="00000400000000000000" pitchFamily="2" charset="-78"/>
              </a:rPr>
              <a:t> </a:t>
            </a:r>
            <a:r>
              <a:rPr lang="en-US" sz="2000" dirty="0">
                <a:solidFill>
                  <a:schemeClr val="accent1">
                    <a:lumMod val="20000"/>
                    <a:lumOff val="80000"/>
                  </a:schemeClr>
                </a:solidFill>
                <a:latin typeface="+mn-lt"/>
                <a:ea typeface="+mn-ea"/>
                <a:cs typeface="B Kamran" panose="00000400000000000000" pitchFamily="2" charset="-78"/>
              </a:rPr>
              <a:t/>
            </a:r>
            <a:br>
              <a:rPr lang="en-US" sz="2000" dirty="0">
                <a:solidFill>
                  <a:schemeClr val="accent1">
                    <a:lumMod val="20000"/>
                    <a:lumOff val="80000"/>
                  </a:schemeClr>
                </a:solidFill>
                <a:latin typeface="+mn-lt"/>
                <a:ea typeface="+mn-ea"/>
                <a:cs typeface="B Kamran" panose="00000400000000000000" pitchFamily="2" charset="-78"/>
              </a:rPr>
            </a:br>
            <a:r>
              <a:rPr lang="fa-IR" sz="2000" dirty="0">
                <a:solidFill>
                  <a:schemeClr val="accent1">
                    <a:lumMod val="20000"/>
                    <a:lumOff val="80000"/>
                  </a:schemeClr>
                </a:solidFill>
                <a:latin typeface="+mn-lt"/>
                <a:ea typeface="+mn-ea"/>
                <a:cs typeface="B Kamran" panose="00000400000000000000" pitchFamily="2" charset="-78"/>
              </a:rPr>
              <a:t>داروﻫﺎي ﻣﺼﺮف ﺷﺪه ﺗﻮﺳﻂ ﻣﺎدر </a:t>
            </a:r>
            <a:r>
              <a:rPr lang="fa-IR" sz="2000" dirty="0" smtClean="0">
                <a:solidFill>
                  <a:schemeClr val="accent1">
                    <a:lumMod val="20000"/>
                    <a:lumOff val="80000"/>
                  </a:schemeClr>
                </a:solidFill>
                <a:latin typeface="+mn-lt"/>
                <a:ea typeface="+mn-ea"/>
                <a:cs typeface="B Kamran" panose="00000400000000000000" pitchFamily="2" charset="-78"/>
              </a:rPr>
              <a:t/>
            </a:r>
            <a:br>
              <a:rPr lang="fa-IR" sz="2000" dirty="0" smtClean="0">
                <a:solidFill>
                  <a:schemeClr val="accent1">
                    <a:lumMod val="20000"/>
                    <a:lumOff val="80000"/>
                  </a:schemeClr>
                </a:solidFill>
                <a:latin typeface="+mn-lt"/>
                <a:ea typeface="+mn-ea"/>
                <a:cs typeface="B Kamran" panose="00000400000000000000" pitchFamily="2" charset="-78"/>
              </a:rPr>
            </a:br>
            <a:r>
              <a:rPr lang="en-US" sz="2000" dirty="0">
                <a:solidFill>
                  <a:schemeClr val="accent1">
                    <a:lumMod val="20000"/>
                    <a:lumOff val="80000"/>
                  </a:schemeClr>
                </a:solidFill>
                <a:latin typeface="+mn-lt"/>
                <a:ea typeface="+mn-ea"/>
                <a:cs typeface="B Kamran" panose="00000400000000000000" pitchFamily="2" charset="-78"/>
              </a:rPr>
              <a:t/>
            </a:r>
            <a:br>
              <a:rPr lang="en-US" sz="2000" dirty="0">
                <a:solidFill>
                  <a:schemeClr val="accent1">
                    <a:lumMod val="20000"/>
                    <a:lumOff val="80000"/>
                  </a:schemeClr>
                </a:solidFill>
                <a:latin typeface="+mn-lt"/>
                <a:ea typeface="+mn-ea"/>
                <a:cs typeface="B Kamran" panose="00000400000000000000" pitchFamily="2" charset="-78"/>
              </a:rPr>
            </a:br>
            <a:r>
              <a:rPr lang="fa-IR" sz="2000" dirty="0">
                <a:solidFill>
                  <a:schemeClr val="accent1">
                    <a:lumMod val="20000"/>
                    <a:lumOff val="80000"/>
                  </a:schemeClr>
                </a:solidFill>
                <a:latin typeface="+mn-lt"/>
                <a:ea typeface="+mn-ea"/>
                <a:cs typeface="B Kamran" panose="00000400000000000000" pitchFamily="2" charset="-78"/>
              </a:rPr>
              <a:t>اﺧﺘﻼﻻت و ﻧﺎﻫﻨﺠﺎري ﻫﺎي </a:t>
            </a:r>
            <a:r>
              <a:rPr lang="en-US" sz="2000" dirty="0" smtClean="0">
                <a:solidFill>
                  <a:schemeClr val="accent1">
                    <a:lumMod val="20000"/>
                    <a:lumOff val="80000"/>
                  </a:schemeClr>
                </a:solidFill>
                <a:latin typeface="+mn-lt"/>
                <a:ea typeface="+mn-ea"/>
                <a:cs typeface="B Kamran" panose="00000400000000000000" pitchFamily="2" charset="-78"/>
              </a:rPr>
              <a:t>CNS</a:t>
            </a:r>
            <a:r>
              <a:rPr lang="fa-IR" sz="2000" dirty="0" smtClean="0">
                <a:solidFill>
                  <a:schemeClr val="accent1">
                    <a:lumMod val="20000"/>
                    <a:lumOff val="80000"/>
                  </a:schemeClr>
                </a:solidFill>
                <a:latin typeface="+mn-lt"/>
                <a:ea typeface="+mn-ea"/>
                <a:cs typeface="B Kamran" panose="00000400000000000000" pitchFamily="2" charset="-78"/>
              </a:rPr>
              <a:t> جنین</a:t>
            </a:r>
            <a:br>
              <a:rPr lang="fa-IR" sz="2000" dirty="0" smtClean="0">
                <a:solidFill>
                  <a:schemeClr val="accent1">
                    <a:lumMod val="20000"/>
                    <a:lumOff val="80000"/>
                  </a:schemeClr>
                </a:solidFill>
                <a:latin typeface="+mn-lt"/>
                <a:ea typeface="+mn-ea"/>
                <a:cs typeface="B Kamran" panose="00000400000000000000" pitchFamily="2" charset="-78"/>
              </a:rPr>
            </a:br>
            <a:r>
              <a:rPr lang="en-US" sz="2000" dirty="0">
                <a:solidFill>
                  <a:schemeClr val="accent1">
                    <a:lumMod val="20000"/>
                    <a:lumOff val="80000"/>
                  </a:schemeClr>
                </a:solidFill>
                <a:latin typeface="+mn-lt"/>
                <a:ea typeface="+mn-ea"/>
                <a:cs typeface="B Kamran" panose="00000400000000000000" pitchFamily="2" charset="-78"/>
              </a:rPr>
              <a:t/>
            </a:r>
            <a:br>
              <a:rPr lang="en-US" sz="2000" dirty="0">
                <a:solidFill>
                  <a:schemeClr val="accent1">
                    <a:lumMod val="20000"/>
                    <a:lumOff val="80000"/>
                  </a:schemeClr>
                </a:solidFill>
                <a:latin typeface="+mn-lt"/>
                <a:ea typeface="+mn-ea"/>
                <a:cs typeface="B Kamran" panose="00000400000000000000" pitchFamily="2" charset="-78"/>
              </a:rPr>
            </a:br>
            <a:r>
              <a:rPr lang="fa-IR" sz="2000" dirty="0" smtClean="0">
                <a:solidFill>
                  <a:schemeClr val="accent1">
                    <a:lumMod val="20000"/>
                    <a:lumOff val="80000"/>
                  </a:schemeClr>
                </a:solidFill>
                <a:latin typeface="+mn-lt"/>
                <a:ea typeface="+mn-ea"/>
                <a:cs typeface="B Kamran" panose="00000400000000000000" pitchFamily="2" charset="-78"/>
              </a:rPr>
              <a:t> </a:t>
            </a:r>
            <a:r>
              <a:rPr lang="fa-IR" sz="2000" dirty="0">
                <a:solidFill>
                  <a:schemeClr val="accent1">
                    <a:lumMod val="20000"/>
                    <a:lumOff val="80000"/>
                  </a:schemeClr>
                </a:solidFill>
                <a:latin typeface="+mn-lt"/>
                <a:ea typeface="+mn-ea"/>
                <a:cs typeface="B Kamran" panose="00000400000000000000" pitchFamily="2" charset="-78"/>
              </a:rPr>
              <a:t>ﻫﯿﭙﻮﮐﺴﯽ و اﺳﯿﺪﻣﯽ</a:t>
            </a:r>
            <a:endParaRPr lang="en-US" sz="2000" dirty="0">
              <a:solidFill>
                <a:schemeClr val="accent1">
                  <a:lumMod val="20000"/>
                  <a:lumOff val="80000"/>
                </a:schemeClr>
              </a:solidFill>
              <a:latin typeface="+mn-lt"/>
              <a:ea typeface="+mn-ea"/>
              <a:cs typeface="B Kamran" panose="00000400000000000000" pitchFamily="2" charset="-78"/>
            </a:endParaRPr>
          </a:p>
        </p:txBody>
      </p:sp>
      <p:sp>
        <p:nvSpPr>
          <p:cNvPr id="3" name="Text Placeholder 2"/>
          <p:cNvSpPr>
            <a:spLocks noGrp="1"/>
          </p:cNvSpPr>
          <p:nvPr>
            <p:ph type="body" idx="1"/>
          </p:nvPr>
        </p:nvSpPr>
        <p:spPr>
          <a:xfrm>
            <a:off x="7006395" y="1600707"/>
            <a:ext cx="3757545" cy="1076938"/>
          </a:xfrm>
        </p:spPr>
        <p:txBody>
          <a:bodyPr/>
          <a:lstStyle/>
          <a:p>
            <a:pPr algn="r" rtl="1"/>
            <a:r>
              <a:rPr lang="fa-IR" dirty="0" smtClean="0"/>
              <a:t>عوامل موثر بر </a:t>
            </a:r>
            <a:r>
              <a:rPr lang="en-US" dirty="0" smtClean="0"/>
              <a:t>non-reactive</a:t>
            </a:r>
            <a:r>
              <a:rPr lang="fa-IR" dirty="0" smtClean="0"/>
              <a:t> شدن </a:t>
            </a:r>
            <a:r>
              <a:rPr lang="en-US" dirty="0" smtClean="0"/>
              <a:t>NST</a:t>
            </a:r>
            <a:endParaRPr lang="en-US" dirty="0"/>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61961"/>
          <a:stretch/>
        </p:blipFill>
        <p:spPr>
          <a:xfrm>
            <a:off x="0" y="4050693"/>
            <a:ext cx="1758816" cy="2807307"/>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8219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8606"/>
    </mc:Choice>
    <mc:Fallback>
      <p:transition spd="slow" advTm="1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692" y="2341418"/>
            <a:ext cx="4351025" cy="3172109"/>
          </a:xfrm>
        </p:spPr>
        <p:txBody>
          <a:bodyPr/>
          <a:lstStyle/>
          <a:p>
            <a:pPr algn="r" rtl="1"/>
            <a:r>
              <a:rPr lang="fa-IR" sz="2000" dirty="0" smtClean="0">
                <a:solidFill>
                  <a:schemeClr val="accent6">
                    <a:lumMod val="50000"/>
                  </a:schemeClr>
                </a:solidFill>
                <a:cs typeface="B Kamran" panose="00000400000000000000" pitchFamily="2" charset="-78"/>
              </a:rPr>
              <a:t>ﻣﺎدر </a:t>
            </a:r>
            <a:r>
              <a:rPr lang="fa-IR" sz="2000" dirty="0">
                <a:solidFill>
                  <a:schemeClr val="accent6">
                    <a:lumMod val="50000"/>
                  </a:schemeClr>
                </a:solidFill>
                <a:cs typeface="B Kamran" panose="00000400000000000000" pitchFamily="2" charset="-78"/>
              </a:rPr>
              <a:t>ﺑﺎﯾﺪ ﺑﻪ ﭘﻬﻠﻮ دراز </a:t>
            </a:r>
            <a:r>
              <a:rPr lang="fa-IR" sz="2000" dirty="0" smtClean="0">
                <a:solidFill>
                  <a:schemeClr val="accent6">
                    <a:lumMod val="50000"/>
                  </a:schemeClr>
                </a:solidFill>
                <a:cs typeface="B Kamran" panose="00000400000000000000" pitchFamily="2" charset="-78"/>
              </a:rPr>
              <a:t>ﺑﮑﺸﺪ</a:t>
            </a:r>
            <a:r>
              <a:rPr lang="en-US" sz="2000" dirty="0">
                <a:solidFill>
                  <a:schemeClr val="accent6">
                    <a:lumMod val="50000"/>
                  </a:schemeClr>
                </a:solidFill>
                <a:cs typeface="B Kamran" panose="00000400000000000000" pitchFamily="2" charset="-78"/>
              </a:rPr>
              <a:t>.</a:t>
            </a:r>
            <a:r>
              <a:rPr lang="fa-IR" sz="2000" dirty="0" smtClean="0">
                <a:solidFill>
                  <a:schemeClr val="accent6">
                    <a:lumMod val="50000"/>
                  </a:schemeClr>
                </a:solidFill>
                <a:cs typeface="B Kamran" panose="00000400000000000000" pitchFamily="2" charset="-78"/>
              </a:rPr>
              <a:t/>
            </a:r>
            <a:br>
              <a:rPr lang="fa-IR" sz="2000" dirty="0" smtClean="0">
                <a:solidFill>
                  <a:schemeClr val="accent6">
                    <a:lumMod val="50000"/>
                  </a:schemeClr>
                </a:solidFill>
                <a:cs typeface="B Kamran" panose="00000400000000000000" pitchFamily="2" charset="-78"/>
              </a:rPr>
            </a:br>
            <a:r>
              <a:rPr lang="fa-IR" sz="2000" dirty="0" smtClean="0">
                <a:solidFill>
                  <a:schemeClr val="accent6">
                    <a:lumMod val="50000"/>
                  </a:schemeClr>
                </a:solidFill>
                <a:cs typeface="B Kamran" panose="00000400000000000000" pitchFamily="2" charset="-78"/>
              </a:rPr>
              <a:t>در </a:t>
            </a:r>
            <a:r>
              <a:rPr lang="fa-IR" sz="2000" dirty="0">
                <a:solidFill>
                  <a:schemeClr val="accent6">
                    <a:lumMod val="50000"/>
                  </a:schemeClr>
                </a:solidFill>
                <a:cs typeface="B Kamran" panose="00000400000000000000" pitchFamily="2" charset="-78"/>
              </a:rPr>
              <a:t>ﺻـﻮرت ﺳـﯿﮕﺎري ﺑـﻮدن </a:t>
            </a:r>
            <a:r>
              <a:rPr lang="fa-IR" sz="2000" dirty="0" smtClean="0">
                <a:solidFill>
                  <a:schemeClr val="accent6">
                    <a:lumMod val="50000"/>
                  </a:schemeClr>
                </a:solidFill>
                <a:cs typeface="B Kamran" panose="00000400000000000000" pitchFamily="2" charset="-78"/>
              </a:rPr>
              <a:t>اﺧﯿﺮاً </a:t>
            </a:r>
            <a:r>
              <a:rPr lang="fa-IR" sz="2000" dirty="0">
                <a:solidFill>
                  <a:schemeClr val="accent6">
                    <a:lumMod val="50000"/>
                  </a:schemeClr>
                </a:solidFill>
                <a:cs typeface="B Kamran" panose="00000400000000000000" pitchFamily="2" charset="-78"/>
              </a:rPr>
              <a:t>ﺳﯿﮕﺎر ﻧﮑﺸﯿﺪه </a:t>
            </a:r>
            <a:r>
              <a:rPr lang="fa-IR" sz="2000" dirty="0" smtClean="0">
                <a:solidFill>
                  <a:schemeClr val="accent6">
                    <a:lumMod val="50000"/>
                  </a:schemeClr>
                </a:solidFill>
                <a:cs typeface="B Kamran" panose="00000400000000000000" pitchFamily="2" charset="-78"/>
              </a:rPr>
              <a:t>ﺑﺎﺷﺪ</a:t>
            </a:r>
            <a:r>
              <a:rPr lang="en-US" sz="2000" dirty="0" smtClean="0">
                <a:solidFill>
                  <a:schemeClr val="accent6">
                    <a:lumMod val="50000"/>
                  </a:schemeClr>
                </a:solidFill>
                <a:cs typeface="B Kamran" panose="00000400000000000000" pitchFamily="2" charset="-78"/>
              </a:rPr>
              <a:t>.</a:t>
            </a:r>
            <a:r>
              <a:rPr lang="fa-IR" sz="2000" dirty="0" smtClean="0">
                <a:solidFill>
                  <a:schemeClr val="accent6">
                    <a:lumMod val="50000"/>
                  </a:schemeClr>
                </a:solidFill>
                <a:cs typeface="B Kamran" panose="00000400000000000000" pitchFamily="2" charset="-78"/>
              </a:rPr>
              <a:t> </a:t>
            </a:r>
            <a:br>
              <a:rPr lang="fa-IR" sz="2000" dirty="0" smtClean="0">
                <a:solidFill>
                  <a:schemeClr val="accent6">
                    <a:lumMod val="50000"/>
                  </a:schemeClr>
                </a:solidFill>
                <a:cs typeface="B Kamran" panose="00000400000000000000" pitchFamily="2" charset="-78"/>
              </a:rPr>
            </a:br>
            <a:r>
              <a:rPr lang="fa-IR" sz="2000" dirty="0" smtClean="0">
                <a:solidFill>
                  <a:schemeClr val="accent6">
                    <a:lumMod val="50000"/>
                  </a:schemeClr>
                </a:solidFill>
                <a:cs typeface="B Kamran" panose="00000400000000000000" pitchFamily="2" charset="-78"/>
              </a:rPr>
              <a:t>ﺿﺮﺑﺎن </a:t>
            </a:r>
            <a:r>
              <a:rPr lang="fa-IR" sz="2000" dirty="0">
                <a:solidFill>
                  <a:schemeClr val="accent6">
                    <a:lumMod val="50000"/>
                  </a:schemeClr>
                </a:solidFill>
                <a:cs typeface="B Kamran" panose="00000400000000000000" pitchFamily="2" charset="-78"/>
              </a:rPr>
              <a:t>ﻗﻠﺐ ﺟﻨﯿﻦ ﺑﺎﯾﺪ ﺑﺎ اﺳـﺘﻔﺎده </a:t>
            </a:r>
            <a:r>
              <a:rPr lang="fa-IR" sz="2000" dirty="0" smtClean="0">
                <a:solidFill>
                  <a:schemeClr val="accent6">
                    <a:lumMod val="50000"/>
                  </a:schemeClr>
                </a:solidFill>
                <a:cs typeface="B Kamran" panose="00000400000000000000" pitchFamily="2" charset="-78"/>
              </a:rPr>
              <a:t>از </a:t>
            </a:r>
            <a:r>
              <a:rPr lang="fa-IR" sz="2000" dirty="0">
                <a:solidFill>
                  <a:schemeClr val="accent6">
                    <a:lumMod val="50000"/>
                  </a:schemeClr>
                </a:solidFill>
                <a:cs typeface="B Kamran" panose="00000400000000000000" pitchFamily="2" charset="-78"/>
              </a:rPr>
              <a:t>ﯾﮏ دﺳﺘﮕﺎه ﻣﺎﻧﯿﺘﻮرﯾﻨﮓ ﺧـﺎرﺟﯽ از روي ﺷـﮑﻢ ﻣـﺎدر ﺛﺒـﺖ </a:t>
            </a:r>
            <a:r>
              <a:rPr lang="fa-IR" sz="2000" dirty="0" smtClean="0">
                <a:solidFill>
                  <a:schemeClr val="accent6">
                    <a:lumMod val="50000"/>
                  </a:schemeClr>
                </a:solidFill>
                <a:cs typeface="B Kamran" panose="00000400000000000000" pitchFamily="2" charset="-78"/>
              </a:rPr>
              <a:t>ﺷﻮد</a:t>
            </a:r>
            <a:r>
              <a:rPr lang="fa-IR" sz="2000" dirty="0">
                <a:solidFill>
                  <a:schemeClr val="accent6">
                    <a:lumMod val="50000"/>
                  </a:schemeClr>
                </a:solidFill>
                <a:cs typeface="B Kamran" panose="00000400000000000000" pitchFamily="2" charset="-78"/>
              </a:rPr>
              <a:t>.</a:t>
            </a:r>
            <a:endParaRPr lang="en-US" sz="2000" dirty="0">
              <a:solidFill>
                <a:schemeClr val="accent6">
                  <a:lumMod val="50000"/>
                </a:schemeClr>
              </a:solidFill>
              <a:cs typeface="B Kamran" panose="00000400000000000000" pitchFamily="2" charset="-78"/>
            </a:endParaRPr>
          </a:p>
        </p:txBody>
      </p:sp>
      <p:sp>
        <p:nvSpPr>
          <p:cNvPr id="3" name="Text Placeholder 2"/>
          <p:cNvSpPr>
            <a:spLocks noGrp="1"/>
          </p:cNvSpPr>
          <p:nvPr>
            <p:ph type="body" idx="1"/>
          </p:nvPr>
        </p:nvSpPr>
        <p:spPr>
          <a:xfrm>
            <a:off x="7912736" y="1541572"/>
            <a:ext cx="3757545" cy="2283824"/>
          </a:xfrm>
        </p:spPr>
        <p:txBody>
          <a:bodyPr/>
          <a:lstStyle/>
          <a:p>
            <a:pPr algn="r" rtl="1"/>
            <a:r>
              <a:rPr lang="fa-IR" dirty="0" smtClean="0"/>
              <a:t>وﺿﻌﯿﺖ </a:t>
            </a:r>
            <a:r>
              <a:rPr lang="fa-IR" dirty="0"/>
              <a:t>ﺻﺤﯿﺢ ﻣﺎدر ﻃﯽ </a:t>
            </a:r>
            <a:r>
              <a:rPr lang="fa-IR" dirty="0" smtClean="0"/>
              <a:t>اﻧﺠﺎم</a:t>
            </a:r>
            <a:r>
              <a:rPr lang="en-US" dirty="0" smtClean="0"/>
              <a:t> </a:t>
            </a:r>
            <a:r>
              <a:rPr lang="fa-IR" dirty="0" smtClean="0"/>
              <a:t> </a:t>
            </a:r>
            <a:r>
              <a:rPr lang="en-US" dirty="0" smtClean="0"/>
              <a:t>NST</a:t>
            </a:r>
            <a:endParaRPr lang="en-US" dirty="0"/>
          </a:p>
        </p:txBody>
      </p:sp>
      <p:pic>
        <p:nvPicPr>
          <p:cNvPr id="5" name="Picture 4"/>
          <p:cNvPicPr>
            <a:picLocks noChangeAspect="1"/>
          </p:cNvPicPr>
          <p:nvPr/>
        </p:nvPicPr>
        <p:blipFill rotWithShape="1">
          <a:blip r:embed="rId4"/>
          <a:srcRect l="17278" t="18591" r="35901" b="29714"/>
          <a:stretch/>
        </p:blipFill>
        <p:spPr>
          <a:xfrm>
            <a:off x="743919" y="867905"/>
            <a:ext cx="5300419" cy="505244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61961"/>
          <a:stretch/>
        </p:blipFill>
        <p:spPr>
          <a:xfrm>
            <a:off x="0" y="4050693"/>
            <a:ext cx="1758816" cy="280730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0772723"/>
      </p:ext>
    </p:extLst>
  </p:cSld>
  <p:clrMapOvr>
    <a:masterClrMapping/>
  </p:clrMapOvr>
  <mc:AlternateContent xmlns:mc="http://schemas.openxmlformats.org/markup-compatibility/2006">
    <mc:Choice xmlns:p14="http://schemas.microsoft.com/office/powerpoint/2010/main" Requires="p14">
      <p:transition spd="slow" p14:dur="2000" advTm="19979"/>
    </mc:Choice>
    <mc:Fallback>
      <p:transition spd="slow" advTm="1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t>ﻓﺎﮐﺘﻮرﻫﺎي ﺧﻄﺮ</a:t>
            </a:r>
            <a:endParaRPr lang="en-US" dirty="0"/>
          </a:p>
        </p:txBody>
      </p:sp>
      <p:sp>
        <p:nvSpPr>
          <p:cNvPr id="3" name="Content Placeholder 2"/>
          <p:cNvSpPr>
            <a:spLocks noGrp="1"/>
          </p:cNvSpPr>
          <p:nvPr>
            <p:ph idx="1"/>
          </p:nvPr>
        </p:nvSpPr>
        <p:spPr>
          <a:xfrm>
            <a:off x="1154954" y="2603500"/>
            <a:ext cx="9461385" cy="3416300"/>
          </a:xfrm>
        </p:spPr>
        <p:txBody>
          <a:bodyPr/>
          <a:lstStyle/>
          <a:p>
            <a:pPr marL="0" indent="0" algn="r" rtl="1">
              <a:buNone/>
            </a:pPr>
            <a:r>
              <a:rPr lang="fa-IR" dirty="0" smtClean="0"/>
              <a:t>ﻣﺎدر </a:t>
            </a:r>
            <a:r>
              <a:rPr lang="fa-IR" dirty="0"/>
              <a:t>و ﺟﻨﯿﻦ ﻣﻤﮑﻦ اﺳﺖ ﻣﺸﺨﺼﺎت ﺧﺎﺻﯽ داﺷـﺘﻪ ﺑﺎﺷـﻨﺪ </a:t>
            </a:r>
            <a:r>
              <a:rPr lang="fa-IR" dirty="0" smtClean="0"/>
              <a:t>ﮐﻪ </a:t>
            </a:r>
            <a:r>
              <a:rPr lang="fa-IR" dirty="0"/>
              <a:t>ﺟﻨﯿﻦ را در ﻣﻌﺮض ﺧﻄﺮ ﺑﯿﺶ ﺗﺮي ﺑـﺮاي ﻣ </a:t>
            </a:r>
            <a:r>
              <a:rPr lang="fa-IR" dirty="0" smtClean="0"/>
              <a:t>ﻮاﺟـﻪ </a:t>
            </a:r>
            <a:r>
              <a:rPr lang="fa-IR" dirty="0"/>
              <a:t>ﺷـﺪن </a:t>
            </a:r>
            <a:r>
              <a:rPr lang="fa-IR" dirty="0" smtClean="0"/>
              <a:t>ﺑـﺎ</a:t>
            </a:r>
            <a:r>
              <a:rPr lang="en-US" dirty="0" smtClean="0"/>
              <a:t> </a:t>
            </a:r>
            <a:r>
              <a:rPr lang="fa-IR" dirty="0" smtClean="0"/>
              <a:t>ﻫﯿﭙﻮﮐﺴﯽ </a:t>
            </a:r>
            <a:r>
              <a:rPr lang="fa-IR" dirty="0"/>
              <a:t>در ﻃﯽ ﻟﯿﺒﺮ ﻗﺮار </a:t>
            </a:r>
            <a:r>
              <a:rPr lang="fa-IR" dirty="0" smtClean="0"/>
              <a:t>دﻫﺪ</a:t>
            </a:r>
            <a:r>
              <a:rPr lang="fa-IR" dirty="0"/>
              <a:t>. ﻣﻬﻢ  ﺗﺮﯾﻦ اﯾﻦ ﻋﻮاﻣﻞ ﻋﺒﺎرﺗﻨـﺪ </a:t>
            </a:r>
            <a:r>
              <a:rPr lang="fa-IR" dirty="0" smtClean="0"/>
              <a:t>از</a:t>
            </a:r>
            <a:r>
              <a:rPr lang="fa-IR" dirty="0"/>
              <a:t>:  </a:t>
            </a:r>
            <a:endParaRPr lang="en-US" dirty="0" smtClean="0"/>
          </a:p>
          <a:p>
            <a:pPr algn="r" rtl="1"/>
            <a:r>
              <a:rPr lang="en-US" dirty="0" smtClean="0"/>
              <a:t>IUGR</a:t>
            </a:r>
            <a:endParaRPr lang="fa-IR" dirty="0" smtClean="0"/>
          </a:p>
          <a:p>
            <a:pPr algn="r" rtl="1"/>
            <a:r>
              <a:rPr lang="fa-IR" dirty="0" smtClean="0"/>
              <a:t>دکولمان اخیر جفت</a:t>
            </a:r>
          </a:p>
          <a:p>
            <a:pPr algn="r" rtl="1"/>
            <a:r>
              <a:rPr lang="fa-IR" dirty="0" smtClean="0"/>
              <a:t>اولیگوهیدرامنیوس</a:t>
            </a:r>
          </a:p>
          <a:p>
            <a:pPr marL="0" indent="0" algn="r" rtl="1">
              <a:buNone/>
            </a:pPr>
            <a:r>
              <a:rPr lang="fa-IR" dirty="0" smtClean="0"/>
              <a:t>دفع مکونیوم وجود این عوامل تفسیر ما را از </a:t>
            </a:r>
            <a:r>
              <a:rPr lang="en-US" dirty="0" smtClean="0"/>
              <a:t>NST</a:t>
            </a:r>
            <a:r>
              <a:rPr lang="fa-IR" dirty="0" smtClean="0"/>
              <a:t> تغییر می دهد و روی تصمیم گیری ما برای اداره زایمان موثر است.</a:t>
            </a:r>
            <a:endParaRPr lang="en-US" dirty="0" smtClean="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5069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774712"/>
      </p:ext>
    </p:extLst>
  </p:cSld>
  <p:clrMapOvr>
    <a:masterClrMapping/>
  </p:clrMapOvr>
  <mc:AlternateContent xmlns:mc="http://schemas.openxmlformats.org/markup-compatibility/2006">
    <mc:Choice xmlns:p14="http://schemas.microsoft.com/office/powerpoint/2010/main" Requires="p14">
      <p:transition spd="slow" p14:dur="2000" advTm="33608"/>
    </mc:Choice>
    <mc:Fallback>
      <p:transition spd="slow" advTm="33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مشخصات </a:t>
            </a:r>
            <a:r>
              <a:rPr lang="en-US" dirty="0" smtClean="0"/>
              <a:t>NST</a:t>
            </a:r>
            <a:endParaRPr lang="en-US" dirty="0"/>
          </a:p>
        </p:txBody>
      </p:sp>
      <p:sp>
        <p:nvSpPr>
          <p:cNvPr id="3" name="Content Placeholder 2"/>
          <p:cNvSpPr>
            <a:spLocks noGrp="1"/>
          </p:cNvSpPr>
          <p:nvPr>
            <p:ph idx="1"/>
          </p:nvPr>
        </p:nvSpPr>
        <p:spPr>
          <a:xfrm>
            <a:off x="1154954" y="2603500"/>
            <a:ext cx="10178064" cy="3416300"/>
          </a:xfrm>
        </p:spPr>
        <p:txBody>
          <a:bodyPr>
            <a:normAutofit fontScale="77500" lnSpcReduction="20000"/>
          </a:bodyPr>
          <a:lstStyle/>
          <a:p>
            <a:pPr algn="r" rtl="1"/>
            <a:r>
              <a:rPr lang="en-US" dirty="0" smtClean="0"/>
              <a:t>Baseline</a:t>
            </a:r>
          </a:p>
          <a:p>
            <a:pPr marL="0" indent="0" algn="r" rtl="1">
              <a:buNone/>
            </a:pPr>
            <a:r>
              <a:rPr lang="fa-IR" dirty="0" smtClean="0"/>
              <a:t>ضربان </a:t>
            </a:r>
            <a:r>
              <a:rPr lang="fa-IR" dirty="0" smtClean="0"/>
              <a:t>قلب پایه جنین در جنین های نارس بالاتر است. البته این میزان در هفته 28 نسبت به میزان متوسط در ترم تنها </a:t>
            </a:r>
            <a:r>
              <a:rPr lang="en-US" dirty="0" smtClean="0"/>
              <a:t>bpm</a:t>
            </a:r>
            <a:r>
              <a:rPr lang="fa-IR" dirty="0" smtClean="0"/>
              <a:t> 10 بالاتر می باشد. بدین ترتیب در هر سن حاملگی </a:t>
            </a:r>
            <a:r>
              <a:rPr lang="en-US" dirty="0" smtClean="0"/>
              <a:t>FHR</a:t>
            </a:r>
            <a:r>
              <a:rPr lang="fa-IR" dirty="0" smtClean="0"/>
              <a:t> بالای </a:t>
            </a:r>
            <a:r>
              <a:rPr lang="en-US" dirty="0" smtClean="0"/>
              <a:t>bpm</a:t>
            </a:r>
            <a:r>
              <a:rPr lang="fa-IR" dirty="0" smtClean="0"/>
              <a:t> 160 را باید با احتیاط تفسیر کرد.</a:t>
            </a:r>
          </a:p>
          <a:p>
            <a:pPr algn="r" rtl="1"/>
            <a:r>
              <a:rPr lang="fa-IR" dirty="0" smtClean="0"/>
              <a:t>نکات </a:t>
            </a:r>
            <a:r>
              <a:rPr lang="fa-IR" dirty="0" smtClean="0"/>
              <a:t>مهم</a:t>
            </a:r>
            <a:endParaRPr lang="en-US" dirty="0" smtClean="0"/>
          </a:p>
          <a:p>
            <a:pPr marL="0" indent="0" algn="r" rtl="1">
              <a:buNone/>
            </a:pPr>
            <a:r>
              <a:rPr lang="en-US" dirty="0" smtClean="0"/>
              <a:t>NST</a:t>
            </a:r>
            <a:r>
              <a:rPr lang="fa-IR" dirty="0" smtClean="0"/>
              <a:t> از هفته 34 بر مبنای </a:t>
            </a:r>
            <a:r>
              <a:rPr lang="en-US" dirty="0" smtClean="0"/>
              <a:t>LMP</a:t>
            </a:r>
            <a:r>
              <a:rPr lang="fa-IR" dirty="0" smtClean="0"/>
              <a:t> قابل ارزیابی است.</a:t>
            </a:r>
          </a:p>
          <a:p>
            <a:pPr marL="0" indent="0" algn="r" rtl="1">
              <a:buNone/>
            </a:pPr>
            <a:r>
              <a:rPr lang="fa-IR" dirty="0" smtClean="0"/>
              <a:t>در </a:t>
            </a:r>
            <a:r>
              <a:rPr lang="en-US" dirty="0" smtClean="0"/>
              <a:t>NST</a:t>
            </a:r>
            <a:r>
              <a:rPr lang="fa-IR" dirty="0" smtClean="0"/>
              <a:t> نرمال ما باید شاهد حداقل 2 بار افزایش ضربان قلب در طی 20 دقیقه و هر بار به مدت 15 ثانیه و حداقل 15 بیت بالاتر</a:t>
            </a:r>
          </a:p>
          <a:p>
            <a:pPr marL="0" indent="0" algn="r" rtl="1">
              <a:buNone/>
            </a:pPr>
            <a:r>
              <a:rPr lang="fa-IR" dirty="0" smtClean="0"/>
              <a:t>باشیم. </a:t>
            </a:r>
          </a:p>
          <a:p>
            <a:pPr marL="0" indent="0" algn="r" rtl="1">
              <a:buNone/>
            </a:pPr>
            <a:r>
              <a:rPr lang="fa-IR" dirty="0" smtClean="0"/>
              <a:t>در صورتی که تست ابنورمال باشد نیاز به بررسی بیشتر با </a:t>
            </a:r>
            <a:r>
              <a:rPr lang="en-US" dirty="0" smtClean="0"/>
              <a:t>OCT</a:t>
            </a:r>
            <a:r>
              <a:rPr lang="fa-IR" dirty="0" smtClean="0"/>
              <a:t> ، </a:t>
            </a:r>
            <a:r>
              <a:rPr lang="en-US" dirty="0" smtClean="0"/>
              <a:t>BPP</a:t>
            </a:r>
            <a:r>
              <a:rPr lang="fa-IR" dirty="0" smtClean="0"/>
              <a:t> یا </a:t>
            </a:r>
            <a:r>
              <a:rPr lang="en-US" dirty="0" smtClean="0"/>
              <a:t>CST</a:t>
            </a:r>
            <a:r>
              <a:rPr lang="fa-IR" dirty="0"/>
              <a:t> </a:t>
            </a:r>
            <a:r>
              <a:rPr lang="fa-IR" dirty="0" smtClean="0"/>
              <a:t>است.</a:t>
            </a:r>
            <a:endParaRPr lang="fa-IR" dirty="0" smtClean="0"/>
          </a:p>
          <a:p>
            <a:pPr marL="0" indent="0" algn="r" rtl="1">
              <a:buNone/>
            </a:pPr>
            <a:r>
              <a:rPr lang="fa-IR" dirty="0" smtClean="0"/>
              <a:t>در </a:t>
            </a:r>
            <a:r>
              <a:rPr lang="en-US" dirty="0" smtClean="0"/>
              <a:t>NST</a:t>
            </a:r>
            <a:r>
              <a:rPr lang="fa-IR" dirty="0" smtClean="0"/>
              <a:t> نرمال </a:t>
            </a:r>
            <a:r>
              <a:rPr lang="en-US" dirty="0" smtClean="0"/>
              <a:t>acceleration</a:t>
            </a:r>
            <a:r>
              <a:rPr lang="fa-IR" dirty="0" smtClean="0"/>
              <a:t> هایی به صورت طبیعی وجود دارند.</a:t>
            </a:r>
          </a:p>
          <a:p>
            <a:pPr marL="0" indent="0" algn="r" rtl="1">
              <a:buNone/>
            </a:pPr>
            <a:r>
              <a:rPr lang="fa-IR" dirty="0" smtClean="0"/>
              <a:t>یک برادی کاردی خفیف و فیزیولوژیک به دلیل افزایش تون واگ در ترم شایع است و اگر </a:t>
            </a:r>
            <a:r>
              <a:rPr lang="en-US" dirty="0" smtClean="0"/>
              <a:t>variability</a:t>
            </a:r>
            <a:r>
              <a:rPr lang="fa-IR" dirty="0" smtClean="0"/>
              <a:t> و </a:t>
            </a:r>
            <a:r>
              <a:rPr lang="en-US" dirty="0" smtClean="0"/>
              <a:t>acceleration</a:t>
            </a:r>
            <a:r>
              <a:rPr lang="fa-IR" dirty="0" smtClean="0"/>
              <a:t> </a:t>
            </a:r>
            <a:endParaRPr lang="fa-IR" dirty="0" smtClean="0"/>
          </a:p>
          <a:p>
            <a:pPr marL="0" indent="0" algn="r" rtl="1">
              <a:buNone/>
            </a:pPr>
            <a:r>
              <a:rPr lang="fa-IR" dirty="0" smtClean="0"/>
              <a:t>خوب </a:t>
            </a:r>
            <a:r>
              <a:rPr lang="fa-IR" dirty="0" smtClean="0"/>
              <a:t>باشد این </a:t>
            </a:r>
            <a:r>
              <a:rPr lang="en-US" dirty="0" smtClean="0"/>
              <a:t>NST</a:t>
            </a:r>
            <a:r>
              <a:rPr lang="fa-IR" dirty="0" smtClean="0"/>
              <a:t> نرمال محسوب می شود.</a:t>
            </a:r>
          </a:p>
          <a:p>
            <a:pPr marL="0" indent="0" algn="r" rtl="1">
              <a:buNone/>
            </a:pPr>
            <a:r>
              <a:rPr lang="fa-IR" dirty="0" smtClean="0"/>
              <a:t>اگر </a:t>
            </a:r>
            <a:r>
              <a:rPr lang="en-US" dirty="0" smtClean="0"/>
              <a:t>NST</a:t>
            </a:r>
            <a:r>
              <a:rPr lang="fa-IR" dirty="0" smtClean="0"/>
              <a:t> های قبل وجود داشته باشد، مقایسه و دقت در اعلام نتیجه صحیح تر خواهد بود.</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044373"/>
      </p:ext>
    </p:extLst>
  </p:cSld>
  <p:clrMapOvr>
    <a:masterClrMapping/>
  </p:clrMapOvr>
  <mc:AlternateContent xmlns:mc="http://schemas.openxmlformats.org/markup-compatibility/2006">
    <mc:Choice xmlns:p14="http://schemas.microsoft.com/office/powerpoint/2010/main" Requires="p14">
      <p:transition spd="slow" p14:dur="2000" advTm="75318"/>
    </mc:Choice>
    <mc:Fallback>
      <p:transition spd="slow" advTm="7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151" t="24706"/>
          <a:stretch/>
        </p:blipFill>
        <p:spPr>
          <a:xfrm>
            <a:off x="1842654" y="1357746"/>
            <a:ext cx="8215745" cy="443345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590923"/>
      </p:ext>
    </p:extLst>
  </p:cSld>
  <p:clrMapOvr>
    <a:masterClrMapping/>
  </p:clrMapOvr>
  <mc:AlternateContent xmlns:mc="http://schemas.openxmlformats.org/markup-compatibility/2006">
    <mc:Choice xmlns:p14="http://schemas.microsoft.com/office/powerpoint/2010/main" Requires="p14">
      <p:transition spd="slow" p14:dur="2000" advTm="7429"/>
    </mc:Choice>
    <mc:Fallback>
      <p:transition spd="slow" advTm="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954" y="2603500"/>
            <a:ext cx="9790137" cy="3416300"/>
          </a:xfrm>
        </p:spPr>
        <p:txBody>
          <a:bodyPr/>
          <a:lstStyle/>
          <a:p>
            <a:pPr algn="r" rtl="1"/>
            <a:r>
              <a:rPr lang="fa-IR" dirty="0" smtClean="0"/>
              <a:t>تاکی کاردی </a:t>
            </a:r>
            <a:r>
              <a:rPr lang="en-US" dirty="0" smtClean="0"/>
              <a:t>baseline</a:t>
            </a:r>
            <a:endParaRPr lang="fa-IR" dirty="0" smtClean="0"/>
          </a:p>
          <a:p>
            <a:pPr marL="0" indent="0" algn="r" rtl="1">
              <a:buNone/>
            </a:pPr>
            <a:r>
              <a:rPr lang="fa-IR" dirty="0" smtClean="0"/>
              <a:t>به تاکی </a:t>
            </a:r>
            <a:r>
              <a:rPr lang="fa-IR" dirty="0" smtClean="0"/>
              <a:t>کاردی </a:t>
            </a:r>
            <a:r>
              <a:rPr lang="fa-IR" dirty="0" smtClean="0"/>
              <a:t>بیش </a:t>
            </a:r>
            <a:r>
              <a:rPr lang="fa-IR" dirty="0" smtClean="0"/>
              <a:t>تر از </a:t>
            </a:r>
            <a:r>
              <a:rPr lang="en-US" dirty="0" smtClean="0"/>
              <a:t>bpm</a:t>
            </a:r>
            <a:r>
              <a:rPr lang="fa-IR" dirty="0" smtClean="0"/>
              <a:t> 160 می باشد.</a:t>
            </a:r>
          </a:p>
          <a:p>
            <a:pPr marL="0" indent="0" algn="r" rtl="1">
              <a:buNone/>
            </a:pPr>
            <a:r>
              <a:rPr lang="fa-IR" dirty="0" smtClean="0"/>
              <a:t>تاکی کاردی خفیف بدون عارضه بین </a:t>
            </a:r>
            <a:r>
              <a:rPr lang="en-US" dirty="0" smtClean="0"/>
              <a:t>bpm</a:t>
            </a:r>
            <a:r>
              <a:rPr lang="fa-IR" dirty="0" smtClean="0"/>
              <a:t> 180-160 معمولا نشانگر هیپوکسی جنین نیست.</a:t>
            </a:r>
            <a:endParaRPr lang="en-US" dirty="0" smtClean="0"/>
          </a:p>
          <a:p>
            <a:pPr marL="0" indent="0" algn="r" rtl="1">
              <a:buNone/>
            </a:pPr>
            <a:r>
              <a:rPr lang="fa-IR" dirty="0" smtClean="0"/>
              <a:t>تاکی کاردی مداوم و بیشتر از </a:t>
            </a:r>
            <a:r>
              <a:rPr lang="en-US" dirty="0" smtClean="0"/>
              <a:t>bpm</a:t>
            </a:r>
            <a:r>
              <a:rPr lang="fa-IR" dirty="0" smtClean="0"/>
              <a:t>180</a:t>
            </a:r>
            <a:r>
              <a:rPr lang="en-US" dirty="0" smtClean="0"/>
              <a:t> </a:t>
            </a:r>
            <a:r>
              <a:rPr lang="fa-IR" dirty="0" smtClean="0"/>
              <a:t>یا تاکی کاردی همراه کاهش </a:t>
            </a:r>
            <a:r>
              <a:rPr lang="en-US" dirty="0" smtClean="0"/>
              <a:t>variability</a:t>
            </a:r>
            <a:r>
              <a:rPr lang="fa-IR" dirty="0" smtClean="0"/>
              <a:t> یا همراه افت قلب </a:t>
            </a:r>
            <a:endParaRPr lang="en-US" dirty="0" smtClean="0"/>
          </a:p>
          <a:p>
            <a:pPr marL="0" indent="0" algn="r" rtl="1">
              <a:buNone/>
            </a:pPr>
            <a:r>
              <a:rPr lang="fa-IR" dirty="0" smtClean="0"/>
              <a:t>معمولا نیازمند مداخله فعال و انجام زایمان است.  </a:t>
            </a:r>
          </a:p>
          <a:p>
            <a:pPr marL="0" indent="0" algn="r" rtl="1">
              <a:buNone/>
            </a:pPr>
            <a:r>
              <a:rPr lang="fa-IR" dirty="0" smtClean="0"/>
              <a:t>به طور کلی در تاکی کاردی جنین هم به میزان افزایش از </a:t>
            </a:r>
            <a:r>
              <a:rPr lang="en-US" dirty="0" smtClean="0"/>
              <a:t>rate</a:t>
            </a:r>
            <a:r>
              <a:rPr lang="fa-IR" dirty="0" smtClean="0"/>
              <a:t> پایه قبل و هم به مقدار مطلق </a:t>
            </a:r>
            <a:r>
              <a:rPr lang="en-US" dirty="0" smtClean="0"/>
              <a:t>FHR</a:t>
            </a:r>
            <a:r>
              <a:rPr lang="fa-IR" dirty="0" smtClean="0"/>
              <a:t> پایه</a:t>
            </a:r>
            <a:endParaRPr lang="en-US" dirty="0" smtClean="0"/>
          </a:p>
          <a:p>
            <a:pPr marL="0" indent="0" algn="r" rtl="1">
              <a:buNone/>
            </a:pPr>
            <a:r>
              <a:rPr lang="fa-IR" dirty="0" smtClean="0"/>
              <a:t> توجه داشت.</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61961"/>
          <a:stretch/>
        </p:blipFill>
        <p:spPr>
          <a:xfrm>
            <a:off x="0" y="4031673"/>
            <a:ext cx="1758816" cy="280730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7344746"/>
      </p:ext>
    </p:extLst>
  </p:cSld>
  <p:clrMapOvr>
    <a:masterClrMapping/>
  </p:clrMapOvr>
  <mc:AlternateContent xmlns:mc="http://schemas.openxmlformats.org/markup-compatibility/2006">
    <mc:Choice xmlns:p14="http://schemas.microsoft.com/office/powerpoint/2010/main" Requires="p14">
      <p:transition spd="slow" p14:dur="2000" advTm="51541"/>
    </mc:Choice>
    <mc:Fallback>
      <p:transition spd="slow" advTm="5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330036"/>
            <a:ext cx="4351025" cy="4488873"/>
          </a:xfrm>
        </p:spPr>
        <p:txBody>
          <a:bodyPr/>
          <a:lstStyle/>
          <a:p>
            <a:pPr algn="r" rtl="1"/>
            <a:r>
              <a:rPr lang="fa-IR" sz="2000" dirty="0" smtClean="0"/>
              <a:t>کاهش اثر واگ</a:t>
            </a:r>
            <a:br>
              <a:rPr lang="fa-IR" sz="2000" dirty="0" smtClean="0"/>
            </a:br>
            <a:r>
              <a:rPr lang="fa-IR" sz="2000" dirty="0" smtClean="0"/>
              <a:t>افزایش اثر سمپاتیک</a:t>
            </a:r>
            <a:br>
              <a:rPr lang="fa-IR" sz="2000" dirty="0" smtClean="0"/>
            </a:br>
            <a:r>
              <a:rPr lang="fa-IR" sz="2000" dirty="0" smtClean="0"/>
              <a:t>تب</a:t>
            </a:r>
            <a:br>
              <a:rPr lang="fa-IR" sz="2000" dirty="0" smtClean="0"/>
            </a:br>
            <a:r>
              <a:rPr lang="fa-IR" sz="2000" dirty="0" smtClean="0"/>
              <a:t>عفونت</a:t>
            </a:r>
            <a:br>
              <a:rPr lang="fa-IR" sz="2000" dirty="0" smtClean="0"/>
            </a:br>
            <a:r>
              <a:rPr lang="fa-IR" sz="2000" dirty="0" smtClean="0"/>
              <a:t>آنمی</a:t>
            </a:r>
            <a:br>
              <a:rPr lang="fa-IR" sz="2000" dirty="0" smtClean="0"/>
            </a:br>
            <a:r>
              <a:rPr lang="fa-IR" sz="2000" dirty="0" smtClean="0"/>
              <a:t>هیپرتیروئیدی مادر</a:t>
            </a:r>
            <a:br>
              <a:rPr lang="fa-IR" sz="2000" dirty="0" smtClean="0"/>
            </a:br>
            <a:r>
              <a:rPr lang="fa-IR" sz="2000" dirty="0" smtClean="0"/>
              <a:t>هایپوکسی جنین</a:t>
            </a:r>
            <a:br>
              <a:rPr lang="fa-IR" sz="2000" dirty="0" smtClean="0"/>
            </a:br>
            <a:r>
              <a:rPr lang="fa-IR" sz="2000" dirty="0" smtClean="0"/>
              <a:t>تاکی کاردی سوپرا ونتریکولار</a:t>
            </a:r>
            <a:br>
              <a:rPr lang="fa-IR" sz="2000" dirty="0" smtClean="0"/>
            </a:br>
            <a:r>
              <a:rPr lang="fa-IR" sz="2000" dirty="0" smtClean="0"/>
              <a:t>استفاده از سمپاتومیمتیک ها مثل ریتودرین و تربوتالین</a:t>
            </a:r>
            <a:br>
              <a:rPr lang="fa-IR" sz="2000" dirty="0" smtClean="0"/>
            </a:br>
            <a:r>
              <a:rPr lang="fa-IR" sz="2000" dirty="0" smtClean="0"/>
              <a:t>استفاده از پاراسمپاتولیتیک ها مثل آتروپین و فنوتیازین</a:t>
            </a:r>
            <a:endParaRPr lang="en-US" sz="2000" dirty="0"/>
          </a:p>
        </p:txBody>
      </p:sp>
      <p:sp>
        <p:nvSpPr>
          <p:cNvPr id="3" name="Text Placeholder 2"/>
          <p:cNvSpPr>
            <a:spLocks noGrp="1"/>
          </p:cNvSpPr>
          <p:nvPr>
            <p:ph type="body" idx="1"/>
          </p:nvPr>
        </p:nvSpPr>
        <p:spPr>
          <a:xfrm>
            <a:off x="7311196" y="1721681"/>
            <a:ext cx="3757545" cy="730574"/>
          </a:xfrm>
        </p:spPr>
        <p:txBody>
          <a:bodyPr/>
          <a:lstStyle/>
          <a:p>
            <a:pPr algn="r" rtl="1"/>
            <a:r>
              <a:rPr lang="fa-IR" dirty="0" smtClean="0"/>
              <a:t>علل تاکی کاردی</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0183875"/>
      </p:ext>
    </p:extLst>
  </p:cSld>
  <p:clrMapOvr>
    <a:masterClrMapping/>
  </p:clrMapOvr>
  <mc:AlternateContent xmlns:mc="http://schemas.openxmlformats.org/markup-compatibility/2006">
    <mc:Choice xmlns:p14="http://schemas.microsoft.com/office/powerpoint/2010/main" Requires="p14">
      <p:transition spd="slow" p14:dur="2000" advTm="26511"/>
    </mc:Choice>
    <mc:Fallback>
      <p:transition spd="slow" advTm="2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Override1.xml><?xml version="1.0" encoding="utf-8"?>
<a:themeOverride xmlns:a="http://schemas.openxmlformats.org/drawingml/2006/main">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themeOverride>
</file>

<file path=docProps/app.xml><?xml version="1.0" encoding="utf-8"?>
<Properties xmlns="http://schemas.openxmlformats.org/officeDocument/2006/extended-properties" xmlns:vt="http://schemas.openxmlformats.org/officeDocument/2006/docPropsVTypes">
  <Template/>
  <TotalTime>253</TotalTime>
  <Words>868</Words>
  <Application>Microsoft Office PowerPoint</Application>
  <PresentationFormat>Widescreen</PresentationFormat>
  <Paragraphs>106</Paragraphs>
  <Slides>22</Slides>
  <Notes>0</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 Kamran</vt:lpstr>
      <vt:lpstr>Book Antiqua</vt:lpstr>
      <vt:lpstr>Century Gothic</vt:lpstr>
      <vt:lpstr>Times New Roman</vt:lpstr>
      <vt:lpstr>Wingdings 3</vt:lpstr>
      <vt:lpstr>Ion Boardroom</vt:lpstr>
      <vt:lpstr>مبحث: Nonstress Test</vt:lpstr>
      <vt:lpstr>تاریخچه</vt:lpstr>
      <vt:lpstr> ﻧﺎرس ﺑﻮدن ﺟﻨﯿﻦ   ﺳﯿﮑﻞ ﻫﺎي ﺧﻮاب و ﺑﯿﺪاري ﺟﻨﯿﻦ   داروﻫﺎي ﻣﺼﺮف ﺷﺪه ﺗﻮﺳﻂ ﻣﺎدر   اﺧﺘﻼﻻت و ﻧﺎﻫﻨﺠﺎري ﻫﺎي CNS جنین   ﻫﯿﭙﻮﮐﺴﯽ و اﺳﯿﺪﻣﯽ</vt:lpstr>
      <vt:lpstr>ﻣﺎدر ﺑﺎﯾﺪ ﺑﻪ ﭘﻬﻠﻮ دراز ﺑﮑﺸﺪ. در ﺻـﻮرت ﺳـﯿﮕﺎري ﺑـﻮدن اﺧﯿﺮاً ﺳﯿﮕﺎر ﻧﮑﺸﯿﺪه ﺑﺎﺷﺪ.  ﺿﺮﺑﺎن ﻗﻠﺐ ﺟﻨﯿﻦ ﺑﺎﯾﺪ ﺑﺎ اﺳـﺘﻔﺎده از ﯾﮏ دﺳﺘﮕﺎه ﻣﺎﻧﯿﺘﻮرﯾﻨﮓ ﺧـﺎرﺟﯽ از روي ﺷـﮑﻢ ﻣـﺎدر ﺛﺒـﺖ ﺷﻮد.</vt:lpstr>
      <vt:lpstr>ﻓﺎﮐﺘﻮرﻫﺎي ﺧﻄﺮ</vt:lpstr>
      <vt:lpstr>مشخصات NST</vt:lpstr>
      <vt:lpstr>PowerPoint Presentation</vt:lpstr>
      <vt:lpstr>PowerPoint Presentation</vt:lpstr>
      <vt:lpstr>کاهش اثر واگ افزایش اثر سمپاتیک تب عفونت آنمی هیپرتیروئیدی مادر هایپوکسی جنین تاکی کاردی سوپرا ونتریکولار استفاده از سمپاتومیمتیک ها مثل ریتودرین و تربوتالین استفاده از پاراسمپاتولیتیک ها مثل آتروپین و فنوتیازین</vt:lpstr>
      <vt:lpstr>PowerPoint Presentation</vt:lpstr>
      <vt:lpstr>PowerPoint Presentation</vt:lpstr>
      <vt:lpstr>PowerPoint Presentation</vt:lpstr>
      <vt:lpstr>PowerPoint Presentation</vt:lpstr>
      <vt:lpstr> sedation مادر مصرف نارکوتیک توسط مادر مصرف سولفات منیزیم توسط مادر تزریق آتروپین به مادر  هیپوکسی جنین خواب جنین پره مچوریتی جنین اسیدوز جنین</vt:lpstr>
      <vt:lpstr>PowerPoint Presentation</vt:lpstr>
      <vt:lpstr>PowerPoint Presentation</vt:lpstr>
      <vt:lpstr>چه هنگام decelerationها نگران کننده هستند؟</vt:lpstr>
      <vt:lpstr>ویژگی های افت قلبی early در deceleration</vt:lpstr>
      <vt:lpstr>ویژگی های افت قلبی late در deceleration</vt:lpstr>
      <vt:lpstr>ویژگی های افت قلبی prolonged در deceleration:</vt:lpstr>
      <vt:lpstr>الگوی سینوزوئید</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dc:title>
  <dc:creator>RR</dc:creator>
  <cp:lastModifiedBy>RR</cp:lastModifiedBy>
  <cp:revision>69</cp:revision>
  <dcterms:created xsi:type="dcterms:W3CDTF">2020-04-18T20:53:40Z</dcterms:created>
  <dcterms:modified xsi:type="dcterms:W3CDTF">2020-04-19T11:44:23Z</dcterms:modified>
</cp:coreProperties>
</file>