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3" r:id="rId2"/>
    <p:sldId id="256" r:id="rId3"/>
    <p:sldId id="257" r:id="rId4"/>
    <p:sldId id="258" r:id="rId5"/>
    <p:sldId id="268" r:id="rId6"/>
    <p:sldId id="259" r:id="rId7"/>
    <p:sldId id="262" r:id="rId8"/>
    <p:sldId id="269" r:id="rId9"/>
    <p:sldId id="261" r:id="rId10"/>
    <p:sldId id="263" r:id="rId11"/>
    <p:sldId id="264" r:id="rId12"/>
    <p:sldId id="265" r:id="rId13"/>
    <p:sldId id="266" r:id="rId14"/>
    <p:sldId id="267" r:id="rId15"/>
    <p:sldId id="270" r:id="rId16"/>
    <p:sldId id="271" r:id="rId17"/>
    <p:sldId id="272" r:id="rId18"/>
    <p:sldId id="275" r:id="rId19"/>
    <p:sldId id="276" r:id="rId20"/>
    <p:sldId id="277" r:id="rId21"/>
    <p:sldId id="278" r:id="rId22"/>
    <p:sldId id="280" r:id="rId23"/>
    <p:sldId id="281" r:id="rId24"/>
    <p:sldId id="284" r:id="rId25"/>
    <p:sldId id="285" r:id="rId26"/>
    <p:sldId id="286" r:id="rId27"/>
    <p:sldId id="287" r:id="rId28"/>
    <p:sldId id="288" r:id="rId29"/>
    <p:sldId id="274" r:id="rId30"/>
    <p:sldId id="289" r:id="rId31"/>
    <p:sldId id="290" r:id="rId32"/>
    <p:sldId id="291" r:id="rId33"/>
    <p:sldId id="293" r:id="rId34"/>
    <p:sldId id="294" r:id="rId35"/>
    <p:sldId id="296" r:id="rId36"/>
    <p:sldId id="297" r:id="rId37"/>
    <p:sldId id="295" r:id="rId38"/>
    <p:sldId id="292" r:id="rId39"/>
    <p:sldId id="298" r:id="rId40"/>
    <p:sldId id="299" r:id="rId41"/>
    <p:sldId id="30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4660"/>
  </p:normalViewPr>
  <p:slideViewPr>
    <p:cSldViewPr snapToGrid="0">
      <p:cViewPr varScale="1">
        <p:scale>
          <a:sx n="89" d="100"/>
          <a:sy n="89" d="100"/>
        </p:scale>
        <p:origin x="38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489FD6-941F-4DD7-BA74-3C234D6E02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B981A73-4C34-4BB8-94EA-43BE0C23AF6E}">
      <dgm:prSet/>
      <dgm:spPr>
        <a:solidFill>
          <a:schemeClr val="accent5">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rtl="0"/>
          <a:r>
            <a:rPr lang="en-US" dirty="0" smtClean="0"/>
            <a:t>• Need a warm and private environment.</a:t>
          </a:r>
          <a:endParaRPr lang="en-US" dirty="0"/>
        </a:p>
      </dgm:t>
    </dgm:pt>
    <dgm:pt modelId="{4790281B-6DC9-4A27-ACF8-A0E4EBA1C231}" type="parTrans" cxnId="{7EC6F721-5A6B-4237-9D12-422E30421A0A}">
      <dgm:prSet/>
      <dgm:spPr/>
      <dgm:t>
        <a:bodyPr/>
        <a:lstStyle/>
        <a:p>
          <a:endParaRPr lang="en-US"/>
        </a:p>
      </dgm:t>
    </dgm:pt>
    <dgm:pt modelId="{1E608EA8-2727-4C47-A727-A41251ED8F03}" type="sibTrans" cxnId="{7EC6F721-5A6B-4237-9D12-422E30421A0A}">
      <dgm:prSet/>
      <dgm:spPr/>
      <dgm:t>
        <a:bodyPr/>
        <a:lstStyle/>
        <a:p>
          <a:endParaRPr lang="en-US"/>
        </a:p>
      </dgm:t>
    </dgm:pt>
    <dgm:pt modelId="{B7F25015-C970-4F1E-B105-AD44B3CD5F24}">
      <dgm:prSet/>
      <dgm:spPr>
        <a:solidFill>
          <a:schemeClr val="accent5">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rtl="0"/>
          <a:r>
            <a:rPr lang="en-US" dirty="0" smtClean="0"/>
            <a:t>• Check patients ID, consider the need for a Chaperone </a:t>
          </a:r>
          <a:endParaRPr lang="en-US" dirty="0"/>
        </a:p>
      </dgm:t>
    </dgm:pt>
    <dgm:pt modelId="{511E6C26-E702-4C62-B5E8-E6C5AC5BED40}" type="parTrans" cxnId="{24090CA0-CDAB-4976-8B08-06D7D310397F}">
      <dgm:prSet/>
      <dgm:spPr/>
      <dgm:t>
        <a:bodyPr/>
        <a:lstStyle/>
        <a:p>
          <a:endParaRPr lang="en-US"/>
        </a:p>
      </dgm:t>
    </dgm:pt>
    <dgm:pt modelId="{6C00296D-A932-4EA7-97A9-651A135000C7}" type="sibTrans" cxnId="{24090CA0-CDAB-4976-8B08-06D7D310397F}">
      <dgm:prSet/>
      <dgm:spPr/>
      <dgm:t>
        <a:bodyPr/>
        <a:lstStyle/>
        <a:p>
          <a:endParaRPr lang="en-US"/>
        </a:p>
      </dgm:t>
    </dgm:pt>
    <dgm:pt modelId="{E2D8E875-94BB-4445-8931-D4ED36FD55D5}">
      <dgm:prSet/>
      <dgm:spPr>
        <a:solidFill>
          <a:schemeClr val="accent5">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rtl="0"/>
          <a:r>
            <a:rPr lang="en-US" dirty="0" smtClean="0"/>
            <a:t>• Wash your hands (preferably ensuring they are warm) </a:t>
          </a:r>
          <a:endParaRPr lang="en-US" dirty="0"/>
        </a:p>
      </dgm:t>
    </dgm:pt>
    <dgm:pt modelId="{FD322820-BA5C-4DA2-AF6C-BCC301F72CAA}" type="parTrans" cxnId="{45F112F6-D3FC-4345-8964-D5A2C59D8000}">
      <dgm:prSet/>
      <dgm:spPr/>
      <dgm:t>
        <a:bodyPr/>
        <a:lstStyle/>
        <a:p>
          <a:endParaRPr lang="en-US"/>
        </a:p>
      </dgm:t>
    </dgm:pt>
    <dgm:pt modelId="{1CE0DABC-5C5F-4ECE-9BD3-4F3DDF0DC976}" type="sibTrans" cxnId="{45F112F6-D3FC-4345-8964-D5A2C59D8000}">
      <dgm:prSet/>
      <dgm:spPr/>
      <dgm:t>
        <a:bodyPr/>
        <a:lstStyle/>
        <a:p>
          <a:endParaRPr lang="en-US"/>
        </a:p>
      </dgm:t>
    </dgm:pt>
    <dgm:pt modelId="{15DBE657-A009-431D-BD28-446E1D724443}">
      <dgm:prSet/>
      <dgm:spPr>
        <a:solidFill>
          <a:schemeClr val="accent5">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rtl="0"/>
          <a:r>
            <a:rPr lang="en-US" dirty="0" smtClean="0"/>
            <a:t>• Introduce yourself and say what status you hold </a:t>
          </a:r>
          <a:endParaRPr lang="en-US" dirty="0"/>
        </a:p>
      </dgm:t>
    </dgm:pt>
    <dgm:pt modelId="{10062983-EBB6-4579-9349-7D907E52949E}" type="parTrans" cxnId="{584F9C59-4EF3-4C6E-96D7-0229A23310FF}">
      <dgm:prSet/>
      <dgm:spPr/>
      <dgm:t>
        <a:bodyPr/>
        <a:lstStyle/>
        <a:p>
          <a:endParaRPr lang="en-US"/>
        </a:p>
      </dgm:t>
    </dgm:pt>
    <dgm:pt modelId="{69EFDEE6-4E52-418F-8806-3D7BB87A3110}" type="sibTrans" cxnId="{584F9C59-4EF3-4C6E-96D7-0229A23310FF}">
      <dgm:prSet/>
      <dgm:spPr/>
      <dgm:t>
        <a:bodyPr/>
        <a:lstStyle/>
        <a:p>
          <a:endParaRPr lang="en-US"/>
        </a:p>
      </dgm:t>
    </dgm:pt>
    <dgm:pt modelId="{CA1DD12A-C945-4840-B016-A734A10D7E1A}">
      <dgm:prSet/>
      <dgm:spPr>
        <a:solidFill>
          <a:schemeClr val="accent5">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rtl="0"/>
          <a:r>
            <a:rPr lang="en-US" dirty="0" smtClean="0"/>
            <a:t>• Stand on right side of the patient.</a:t>
          </a:r>
          <a:endParaRPr lang="en-US" dirty="0"/>
        </a:p>
      </dgm:t>
    </dgm:pt>
    <dgm:pt modelId="{2113661A-D77E-4FAD-88C8-767DB6356B7D}" type="parTrans" cxnId="{8590B9D6-2613-4A05-96EA-B41EE23D4A22}">
      <dgm:prSet/>
      <dgm:spPr/>
      <dgm:t>
        <a:bodyPr/>
        <a:lstStyle/>
        <a:p>
          <a:endParaRPr lang="en-US"/>
        </a:p>
      </dgm:t>
    </dgm:pt>
    <dgm:pt modelId="{D39EEFDC-3E64-4C84-B6D3-E151E469E24C}" type="sibTrans" cxnId="{8590B9D6-2613-4A05-96EA-B41EE23D4A22}">
      <dgm:prSet/>
      <dgm:spPr/>
      <dgm:t>
        <a:bodyPr/>
        <a:lstStyle/>
        <a:p>
          <a:endParaRPr lang="en-US"/>
        </a:p>
      </dgm:t>
    </dgm:pt>
    <dgm:pt modelId="{E28B8C0D-AA62-4052-AC27-593909B325A3}">
      <dgm:prSet/>
      <dgm:spPr>
        <a:solidFill>
          <a:schemeClr val="accent5">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rtl="0"/>
          <a:r>
            <a:rPr lang="en-US" dirty="0" smtClean="0"/>
            <a:t>• Natural and adequate lighting</a:t>
          </a:r>
          <a:endParaRPr lang="en-US" dirty="0"/>
        </a:p>
      </dgm:t>
    </dgm:pt>
    <dgm:pt modelId="{EC482BF6-0D7C-467D-999B-92EC65C08AE0}" type="parTrans" cxnId="{AB9411D2-23B7-455E-AC74-AEDF08302D4D}">
      <dgm:prSet/>
      <dgm:spPr/>
      <dgm:t>
        <a:bodyPr/>
        <a:lstStyle/>
        <a:p>
          <a:endParaRPr lang="en-US"/>
        </a:p>
      </dgm:t>
    </dgm:pt>
    <dgm:pt modelId="{FDC19AF1-D7B5-459B-AEFF-D111AC33C678}" type="sibTrans" cxnId="{AB9411D2-23B7-455E-AC74-AEDF08302D4D}">
      <dgm:prSet/>
      <dgm:spPr/>
      <dgm:t>
        <a:bodyPr/>
        <a:lstStyle/>
        <a:p>
          <a:endParaRPr lang="en-US"/>
        </a:p>
      </dgm:t>
    </dgm:pt>
    <dgm:pt modelId="{4F66FDFB-3E20-45FA-8092-48CE2512DBEF}">
      <dgm:prSet/>
      <dgm:spPr>
        <a:solidFill>
          <a:schemeClr val="accent5">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rtl="0"/>
          <a:r>
            <a:rPr lang="en-US" dirty="0" smtClean="0"/>
            <a:t>• If examiner is male a female nurse or colleague should be there too</a:t>
          </a:r>
          <a:endParaRPr lang="en-US" dirty="0"/>
        </a:p>
      </dgm:t>
    </dgm:pt>
    <dgm:pt modelId="{141C7398-4C14-4A9C-BDC9-26E46A0B9084}" type="parTrans" cxnId="{05B5292B-8A8F-49CD-B90C-5DC49A220D49}">
      <dgm:prSet/>
      <dgm:spPr/>
      <dgm:t>
        <a:bodyPr/>
        <a:lstStyle/>
        <a:p>
          <a:endParaRPr lang="en-US"/>
        </a:p>
      </dgm:t>
    </dgm:pt>
    <dgm:pt modelId="{B0E5AA06-6642-4340-8F4E-4FFAA482F201}" type="sibTrans" cxnId="{05B5292B-8A8F-49CD-B90C-5DC49A220D49}">
      <dgm:prSet/>
      <dgm:spPr/>
      <dgm:t>
        <a:bodyPr/>
        <a:lstStyle/>
        <a:p>
          <a:endParaRPr lang="en-US"/>
        </a:p>
      </dgm:t>
    </dgm:pt>
    <dgm:pt modelId="{F4FF95D4-8720-4C9C-98AD-360DD1EB07A8}" type="pres">
      <dgm:prSet presAssocID="{6A489FD6-941F-4DD7-BA74-3C234D6E023E}" presName="linear" presStyleCnt="0">
        <dgm:presLayoutVars>
          <dgm:animLvl val="lvl"/>
          <dgm:resizeHandles val="exact"/>
        </dgm:presLayoutVars>
      </dgm:prSet>
      <dgm:spPr/>
      <dgm:t>
        <a:bodyPr/>
        <a:lstStyle/>
        <a:p>
          <a:endParaRPr lang="en-US"/>
        </a:p>
      </dgm:t>
    </dgm:pt>
    <dgm:pt modelId="{B6A6EC16-59B0-4E27-8671-75B0A314EECD}" type="pres">
      <dgm:prSet presAssocID="{5B981A73-4C34-4BB8-94EA-43BE0C23AF6E}" presName="parentText" presStyleLbl="node1" presStyleIdx="0" presStyleCnt="7">
        <dgm:presLayoutVars>
          <dgm:chMax val="0"/>
          <dgm:bulletEnabled val="1"/>
        </dgm:presLayoutVars>
      </dgm:prSet>
      <dgm:spPr/>
      <dgm:t>
        <a:bodyPr/>
        <a:lstStyle/>
        <a:p>
          <a:endParaRPr lang="en-US"/>
        </a:p>
      </dgm:t>
    </dgm:pt>
    <dgm:pt modelId="{CA49F2AD-4EA4-4FE4-96D7-592B214E72DE}" type="pres">
      <dgm:prSet presAssocID="{1E608EA8-2727-4C47-A727-A41251ED8F03}" presName="spacer" presStyleCnt="0"/>
      <dgm:spPr/>
    </dgm:pt>
    <dgm:pt modelId="{72F92C2F-CAE2-4E90-84DF-D29E135ADEBB}" type="pres">
      <dgm:prSet presAssocID="{B7F25015-C970-4F1E-B105-AD44B3CD5F24}" presName="parentText" presStyleLbl="node1" presStyleIdx="1" presStyleCnt="7">
        <dgm:presLayoutVars>
          <dgm:chMax val="0"/>
          <dgm:bulletEnabled val="1"/>
        </dgm:presLayoutVars>
      </dgm:prSet>
      <dgm:spPr/>
      <dgm:t>
        <a:bodyPr/>
        <a:lstStyle/>
        <a:p>
          <a:endParaRPr lang="en-US"/>
        </a:p>
      </dgm:t>
    </dgm:pt>
    <dgm:pt modelId="{574A6588-5AD4-4A6D-BB18-4E4D7D406A39}" type="pres">
      <dgm:prSet presAssocID="{6C00296D-A932-4EA7-97A9-651A135000C7}" presName="spacer" presStyleCnt="0"/>
      <dgm:spPr/>
    </dgm:pt>
    <dgm:pt modelId="{325A9827-C8CC-44E6-94BD-5E44D86C61C1}" type="pres">
      <dgm:prSet presAssocID="{E2D8E875-94BB-4445-8931-D4ED36FD55D5}" presName="parentText" presStyleLbl="node1" presStyleIdx="2" presStyleCnt="7">
        <dgm:presLayoutVars>
          <dgm:chMax val="0"/>
          <dgm:bulletEnabled val="1"/>
        </dgm:presLayoutVars>
      </dgm:prSet>
      <dgm:spPr/>
      <dgm:t>
        <a:bodyPr/>
        <a:lstStyle/>
        <a:p>
          <a:endParaRPr lang="en-US"/>
        </a:p>
      </dgm:t>
    </dgm:pt>
    <dgm:pt modelId="{A23308C3-71A8-491B-B2C8-EDE1F1DC1666}" type="pres">
      <dgm:prSet presAssocID="{1CE0DABC-5C5F-4ECE-9BD3-4F3DDF0DC976}" presName="spacer" presStyleCnt="0"/>
      <dgm:spPr/>
    </dgm:pt>
    <dgm:pt modelId="{A9F159E5-4908-4701-974A-139A44DD9A4A}" type="pres">
      <dgm:prSet presAssocID="{15DBE657-A009-431D-BD28-446E1D724443}" presName="parentText" presStyleLbl="node1" presStyleIdx="3" presStyleCnt="7">
        <dgm:presLayoutVars>
          <dgm:chMax val="0"/>
          <dgm:bulletEnabled val="1"/>
        </dgm:presLayoutVars>
      </dgm:prSet>
      <dgm:spPr/>
      <dgm:t>
        <a:bodyPr/>
        <a:lstStyle/>
        <a:p>
          <a:endParaRPr lang="en-US"/>
        </a:p>
      </dgm:t>
    </dgm:pt>
    <dgm:pt modelId="{70AF1063-6DAF-45C3-BD15-5A28E8E5A8E1}" type="pres">
      <dgm:prSet presAssocID="{69EFDEE6-4E52-418F-8806-3D7BB87A3110}" presName="spacer" presStyleCnt="0"/>
      <dgm:spPr/>
    </dgm:pt>
    <dgm:pt modelId="{8CEE65B3-00DE-4BFE-8ECB-591C22046418}" type="pres">
      <dgm:prSet presAssocID="{CA1DD12A-C945-4840-B016-A734A10D7E1A}" presName="parentText" presStyleLbl="node1" presStyleIdx="4" presStyleCnt="7">
        <dgm:presLayoutVars>
          <dgm:chMax val="0"/>
          <dgm:bulletEnabled val="1"/>
        </dgm:presLayoutVars>
      </dgm:prSet>
      <dgm:spPr/>
      <dgm:t>
        <a:bodyPr/>
        <a:lstStyle/>
        <a:p>
          <a:endParaRPr lang="en-US"/>
        </a:p>
      </dgm:t>
    </dgm:pt>
    <dgm:pt modelId="{782F77BF-2B01-4E06-B1ED-22F77643DA51}" type="pres">
      <dgm:prSet presAssocID="{D39EEFDC-3E64-4C84-B6D3-E151E469E24C}" presName="spacer" presStyleCnt="0"/>
      <dgm:spPr/>
    </dgm:pt>
    <dgm:pt modelId="{1E1DD646-00BF-4BD5-93D9-323158C71951}" type="pres">
      <dgm:prSet presAssocID="{E28B8C0D-AA62-4052-AC27-593909B325A3}" presName="parentText" presStyleLbl="node1" presStyleIdx="5" presStyleCnt="7">
        <dgm:presLayoutVars>
          <dgm:chMax val="0"/>
          <dgm:bulletEnabled val="1"/>
        </dgm:presLayoutVars>
      </dgm:prSet>
      <dgm:spPr/>
      <dgm:t>
        <a:bodyPr/>
        <a:lstStyle/>
        <a:p>
          <a:endParaRPr lang="en-US"/>
        </a:p>
      </dgm:t>
    </dgm:pt>
    <dgm:pt modelId="{5A6F3FB9-BAB9-47B3-863A-D9A4C3310599}" type="pres">
      <dgm:prSet presAssocID="{FDC19AF1-D7B5-459B-AEFF-D111AC33C678}" presName="spacer" presStyleCnt="0"/>
      <dgm:spPr/>
    </dgm:pt>
    <dgm:pt modelId="{9F4F2483-B2B8-4501-9532-E08E43401CB4}" type="pres">
      <dgm:prSet presAssocID="{4F66FDFB-3E20-45FA-8092-48CE2512DBEF}" presName="parentText" presStyleLbl="node1" presStyleIdx="6" presStyleCnt="7">
        <dgm:presLayoutVars>
          <dgm:chMax val="0"/>
          <dgm:bulletEnabled val="1"/>
        </dgm:presLayoutVars>
      </dgm:prSet>
      <dgm:spPr/>
      <dgm:t>
        <a:bodyPr/>
        <a:lstStyle/>
        <a:p>
          <a:endParaRPr lang="en-US"/>
        </a:p>
      </dgm:t>
    </dgm:pt>
  </dgm:ptLst>
  <dgm:cxnLst>
    <dgm:cxn modelId="{05B5292B-8A8F-49CD-B90C-5DC49A220D49}" srcId="{6A489FD6-941F-4DD7-BA74-3C234D6E023E}" destId="{4F66FDFB-3E20-45FA-8092-48CE2512DBEF}" srcOrd="6" destOrd="0" parTransId="{141C7398-4C14-4A9C-BDC9-26E46A0B9084}" sibTransId="{B0E5AA06-6642-4340-8F4E-4FFAA482F201}"/>
    <dgm:cxn modelId="{8590B9D6-2613-4A05-96EA-B41EE23D4A22}" srcId="{6A489FD6-941F-4DD7-BA74-3C234D6E023E}" destId="{CA1DD12A-C945-4840-B016-A734A10D7E1A}" srcOrd="4" destOrd="0" parTransId="{2113661A-D77E-4FAD-88C8-767DB6356B7D}" sibTransId="{D39EEFDC-3E64-4C84-B6D3-E151E469E24C}"/>
    <dgm:cxn modelId="{AB9411D2-23B7-455E-AC74-AEDF08302D4D}" srcId="{6A489FD6-941F-4DD7-BA74-3C234D6E023E}" destId="{E28B8C0D-AA62-4052-AC27-593909B325A3}" srcOrd="5" destOrd="0" parTransId="{EC482BF6-0D7C-467D-999B-92EC65C08AE0}" sibTransId="{FDC19AF1-D7B5-459B-AEFF-D111AC33C678}"/>
    <dgm:cxn modelId="{21077F96-070C-439A-9DA5-0603D3657A8E}" type="presOf" srcId="{5B981A73-4C34-4BB8-94EA-43BE0C23AF6E}" destId="{B6A6EC16-59B0-4E27-8671-75B0A314EECD}" srcOrd="0" destOrd="0" presId="urn:microsoft.com/office/officeart/2005/8/layout/vList2"/>
    <dgm:cxn modelId="{6DCD39AC-0A77-43F9-9D8F-B6EFFB2C8C3A}" type="presOf" srcId="{B7F25015-C970-4F1E-B105-AD44B3CD5F24}" destId="{72F92C2F-CAE2-4E90-84DF-D29E135ADEBB}" srcOrd="0" destOrd="0" presId="urn:microsoft.com/office/officeart/2005/8/layout/vList2"/>
    <dgm:cxn modelId="{7EC6F721-5A6B-4237-9D12-422E30421A0A}" srcId="{6A489FD6-941F-4DD7-BA74-3C234D6E023E}" destId="{5B981A73-4C34-4BB8-94EA-43BE0C23AF6E}" srcOrd="0" destOrd="0" parTransId="{4790281B-6DC9-4A27-ACF8-A0E4EBA1C231}" sibTransId="{1E608EA8-2727-4C47-A727-A41251ED8F03}"/>
    <dgm:cxn modelId="{CDCD40B9-EC37-4FAC-8130-09C9AEB3E9E8}" type="presOf" srcId="{E2D8E875-94BB-4445-8931-D4ED36FD55D5}" destId="{325A9827-C8CC-44E6-94BD-5E44D86C61C1}" srcOrd="0" destOrd="0" presId="urn:microsoft.com/office/officeart/2005/8/layout/vList2"/>
    <dgm:cxn modelId="{24090CA0-CDAB-4976-8B08-06D7D310397F}" srcId="{6A489FD6-941F-4DD7-BA74-3C234D6E023E}" destId="{B7F25015-C970-4F1E-B105-AD44B3CD5F24}" srcOrd="1" destOrd="0" parTransId="{511E6C26-E702-4C62-B5E8-E6C5AC5BED40}" sibTransId="{6C00296D-A932-4EA7-97A9-651A135000C7}"/>
    <dgm:cxn modelId="{EE136E2A-B2A2-4A97-9D57-D78DAD862CB2}" type="presOf" srcId="{E28B8C0D-AA62-4052-AC27-593909B325A3}" destId="{1E1DD646-00BF-4BD5-93D9-323158C71951}" srcOrd="0" destOrd="0" presId="urn:microsoft.com/office/officeart/2005/8/layout/vList2"/>
    <dgm:cxn modelId="{45F112F6-D3FC-4345-8964-D5A2C59D8000}" srcId="{6A489FD6-941F-4DD7-BA74-3C234D6E023E}" destId="{E2D8E875-94BB-4445-8931-D4ED36FD55D5}" srcOrd="2" destOrd="0" parTransId="{FD322820-BA5C-4DA2-AF6C-BCC301F72CAA}" sibTransId="{1CE0DABC-5C5F-4ECE-9BD3-4F3DDF0DC976}"/>
    <dgm:cxn modelId="{BFBF1563-4A39-4049-BF04-1282B1B22D30}" type="presOf" srcId="{6A489FD6-941F-4DD7-BA74-3C234D6E023E}" destId="{F4FF95D4-8720-4C9C-98AD-360DD1EB07A8}" srcOrd="0" destOrd="0" presId="urn:microsoft.com/office/officeart/2005/8/layout/vList2"/>
    <dgm:cxn modelId="{AF8414A3-6B7D-4EFB-9452-916647416680}" type="presOf" srcId="{4F66FDFB-3E20-45FA-8092-48CE2512DBEF}" destId="{9F4F2483-B2B8-4501-9532-E08E43401CB4}" srcOrd="0" destOrd="0" presId="urn:microsoft.com/office/officeart/2005/8/layout/vList2"/>
    <dgm:cxn modelId="{BE07ADEA-182C-4190-88D8-1507F328B1C4}" type="presOf" srcId="{CA1DD12A-C945-4840-B016-A734A10D7E1A}" destId="{8CEE65B3-00DE-4BFE-8ECB-591C22046418}" srcOrd="0" destOrd="0" presId="urn:microsoft.com/office/officeart/2005/8/layout/vList2"/>
    <dgm:cxn modelId="{584F9C59-4EF3-4C6E-96D7-0229A23310FF}" srcId="{6A489FD6-941F-4DD7-BA74-3C234D6E023E}" destId="{15DBE657-A009-431D-BD28-446E1D724443}" srcOrd="3" destOrd="0" parTransId="{10062983-EBB6-4579-9349-7D907E52949E}" sibTransId="{69EFDEE6-4E52-418F-8806-3D7BB87A3110}"/>
    <dgm:cxn modelId="{CDD06310-3319-4841-AED5-B1F40BC139E8}" type="presOf" srcId="{15DBE657-A009-431D-BD28-446E1D724443}" destId="{A9F159E5-4908-4701-974A-139A44DD9A4A}" srcOrd="0" destOrd="0" presId="urn:microsoft.com/office/officeart/2005/8/layout/vList2"/>
    <dgm:cxn modelId="{0A467CCC-6B63-47DC-A1CE-60FAD4CA05C0}" type="presParOf" srcId="{F4FF95D4-8720-4C9C-98AD-360DD1EB07A8}" destId="{B6A6EC16-59B0-4E27-8671-75B0A314EECD}" srcOrd="0" destOrd="0" presId="urn:microsoft.com/office/officeart/2005/8/layout/vList2"/>
    <dgm:cxn modelId="{BCCBB1C6-BAF6-4BC2-B3A9-CE94CEBC5344}" type="presParOf" srcId="{F4FF95D4-8720-4C9C-98AD-360DD1EB07A8}" destId="{CA49F2AD-4EA4-4FE4-96D7-592B214E72DE}" srcOrd="1" destOrd="0" presId="urn:microsoft.com/office/officeart/2005/8/layout/vList2"/>
    <dgm:cxn modelId="{0E90EA37-122C-4D53-97FF-7598E68561CA}" type="presParOf" srcId="{F4FF95D4-8720-4C9C-98AD-360DD1EB07A8}" destId="{72F92C2F-CAE2-4E90-84DF-D29E135ADEBB}" srcOrd="2" destOrd="0" presId="urn:microsoft.com/office/officeart/2005/8/layout/vList2"/>
    <dgm:cxn modelId="{C071BE74-1B93-4E9F-A197-0F815CD164EA}" type="presParOf" srcId="{F4FF95D4-8720-4C9C-98AD-360DD1EB07A8}" destId="{574A6588-5AD4-4A6D-BB18-4E4D7D406A39}" srcOrd="3" destOrd="0" presId="urn:microsoft.com/office/officeart/2005/8/layout/vList2"/>
    <dgm:cxn modelId="{ADF4C1D3-1835-4C62-9A52-E4B97A15441D}" type="presParOf" srcId="{F4FF95D4-8720-4C9C-98AD-360DD1EB07A8}" destId="{325A9827-C8CC-44E6-94BD-5E44D86C61C1}" srcOrd="4" destOrd="0" presId="urn:microsoft.com/office/officeart/2005/8/layout/vList2"/>
    <dgm:cxn modelId="{93B671BC-D8A1-4C94-9B3E-DAF37EA67205}" type="presParOf" srcId="{F4FF95D4-8720-4C9C-98AD-360DD1EB07A8}" destId="{A23308C3-71A8-491B-B2C8-EDE1F1DC1666}" srcOrd="5" destOrd="0" presId="urn:microsoft.com/office/officeart/2005/8/layout/vList2"/>
    <dgm:cxn modelId="{4F67C85C-34E4-4CD0-82D3-72EDD8C96C05}" type="presParOf" srcId="{F4FF95D4-8720-4C9C-98AD-360DD1EB07A8}" destId="{A9F159E5-4908-4701-974A-139A44DD9A4A}" srcOrd="6" destOrd="0" presId="urn:microsoft.com/office/officeart/2005/8/layout/vList2"/>
    <dgm:cxn modelId="{2B7BC261-D027-49B0-A811-BA4A18CC2DC1}" type="presParOf" srcId="{F4FF95D4-8720-4C9C-98AD-360DD1EB07A8}" destId="{70AF1063-6DAF-45C3-BD15-5A28E8E5A8E1}" srcOrd="7" destOrd="0" presId="urn:microsoft.com/office/officeart/2005/8/layout/vList2"/>
    <dgm:cxn modelId="{899B8648-031B-40B5-AF8C-4F8BF1EEDE0E}" type="presParOf" srcId="{F4FF95D4-8720-4C9C-98AD-360DD1EB07A8}" destId="{8CEE65B3-00DE-4BFE-8ECB-591C22046418}" srcOrd="8" destOrd="0" presId="urn:microsoft.com/office/officeart/2005/8/layout/vList2"/>
    <dgm:cxn modelId="{680934D1-68F9-42B9-8CD1-71D1BE9E7121}" type="presParOf" srcId="{F4FF95D4-8720-4C9C-98AD-360DD1EB07A8}" destId="{782F77BF-2B01-4E06-B1ED-22F77643DA51}" srcOrd="9" destOrd="0" presId="urn:microsoft.com/office/officeart/2005/8/layout/vList2"/>
    <dgm:cxn modelId="{AF879706-80B6-4C2F-8FF8-D62A07182A52}" type="presParOf" srcId="{F4FF95D4-8720-4C9C-98AD-360DD1EB07A8}" destId="{1E1DD646-00BF-4BD5-93D9-323158C71951}" srcOrd="10" destOrd="0" presId="urn:microsoft.com/office/officeart/2005/8/layout/vList2"/>
    <dgm:cxn modelId="{421B7566-95E9-43AE-8FD6-5D8C212B01A1}" type="presParOf" srcId="{F4FF95D4-8720-4C9C-98AD-360DD1EB07A8}" destId="{5A6F3FB9-BAB9-47B3-863A-D9A4C3310599}" srcOrd="11" destOrd="0" presId="urn:microsoft.com/office/officeart/2005/8/layout/vList2"/>
    <dgm:cxn modelId="{31D93B0D-2509-4182-AF3A-E742D0914C6C}" type="presParOf" srcId="{F4FF95D4-8720-4C9C-98AD-360DD1EB07A8}" destId="{9F4F2483-B2B8-4501-9532-E08E43401CB4}"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1B754C-4D02-4852-8914-BC7840DB2FB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F43E495-45D8-4D72-84DE-2C329E1D5FE4}">
      <dgm:prSet/>
      <dgm:spPr>
        <a:solidFill>
          <a:schemeClr val="bg2">
            <a:lumMod val="60000"/>
            <a:lumOff val="40000"/>
          </a:schemeClr>
        </a:solidFill>
      </dgm:spPr>
      <dgm:t>
        <a:bodyPr/>
        <a:lstStyle/>
        <a:p>
          <a:pPr rtl="0"/>
          <a:r>
            <a:rPr lang="en-US" smtClean="0"/>
            <a:t>Explain The procedure</a:t>
          </a:r>
          <a:endParaRPr lang="en-US"/>
        </a:p>
      </dgm:t>
    </dgm:pt>
    <dgm:pt modelId="{A82F765D-02F3-4BA4-801C-28D1340BC106}" type="parTrans" cxnId="{D7990D47-89D8-4DC5-AC44-6A73ADC3BBB3}">
      <dgm:prSet/>
      <dgm:spPr/>
      <dgm:t>
        <a:bodyPr/>
        <a:lstStyle/>
        <a:p>
          <a:endParaRPr lang="en-US"/>
        </a:p>
      </dgm:t>
    </dgm:pt>
    <dgm:pt modelId="{9654B359-DD05-44A1-BB04-DB86D4CE4FBA}" type="sibTrans" cxnId="{D7990D47-89D8-4DC5-AC44-6A73ADC3BBB3}">
      <dgm:prSet/>
      <dgm:spPr/>
      <dgm:t>
        <a:bodyPr/>
        <a:lstStyle/>
        <a:p>
          <a:endParaRPr lang="en-US"/>
        </a:p>
      </dgm:t>
    </dgm:pt>
    <dgm:pt modelId="{C9853D15-5442-4209-9F90-86C2970C373F}">
      <dgm:prSet/>
      <dgm:spPr>
        <a:solidFill>
          <a:schemeClr val="bg2">
            <a:lumMod val="60000"/>
            <a:lumOff val="40000"/>
          </a:schemeClr>
        </a:solidFill>
      </dgm:spPr>
      <dgm:t>
        <a:bodyPr/>
        <a:lstStyle/>
        <a:p>
          <a:pPr rtl="0"/>
          <a:r>
            <a:rPr lang="en-US" dirty="0" smtClean="0"/>
            <a:t>Tell her if the PE was very uncomfortable at any point she could say </a:t>
          </a:r>
          <a:endParaRPr lang="en-US" dirty="0"/>
        </a:p>
      </dgm:t>
    </dgm:pt>
    <dgm:pt modelId="{AF2BB707-D191-4165-AD37-01F952386DD1}" type="parTrans" cxnId="{3147B52F-4AA8-4224-A524-6E4DC41C6436}">
      <dgm:prSet/>
      <dgm:spPr/>
      <dgm:t>
        <a:bodyPr/>
        <a:lstStyle/>
        <a:p>
          <a:endParaRPr lang="en-US"/>
        </a:p>
      </dgm:t>
    </dgm:pt>
    <dgm:pt modelId="{FFBD9C6B-8C30-4073-A7D8-431A1145C6E2}" type="sibTrans" cxnId="{3147B52F-4AA8-4224-A524-6E4DC41C6436}">
      <dgm:prSet/>
      <dgm:spPr/>
      <dgm:t>
        <a:bodyPr/>
        <a:lstStyle/>
        <a:p>
          <a:endParaRPr lang="en-US"/>
        </a:p>
      </dgm:t>
    </dgm:pt>
    <dgm:pt modelId="{DCC0CEE1-FD30-4274-A09B-25D143840B0A}">
      <dgm:prSet/>
      <dgm:spPr>
        <a:solidFill>
          <a:schemeClr val="bg2">
            <a:lumMod val="60000"/>
            <a:lumOff val="40000"/>
          </a:schemeClr>
        </a:solidFill>
      </dgm:spPr>
      <dgm:t>
        <a:bodyPr/>
        <a:lstStyle/>
        <a:p>
          <a:pPr rtl="0"/>
          <a:r>
            <a:rPr lang="en-US" smtClean="0"/>
            <a:t>Gain verbal consent </a:t>
          </a:r>
          <a:endParaRPr lang="en-US"/>
        </a:p>
      </dgm:t>
    </dgm:pt>
    <dgm:pt modelId="{0C5004D6-B5D2-4FFB-9BF3-2E6C76FBCF38}" type="parTrans" cxnId="{78756518-C29C-42FB-BE2C-C68AA1C54E13}">
      <dgm:prSet/>
      <dgm:spPr/>
      <dgm:t>
        <a:bodyPr/>
        <a:lstStyle/>
        <a:p>
          <a:endParaRPr lang="en-US"/>
        </a:p>
      </dgm:t>
    </dgm:pt>
    <dgm:pt modelId="{FCB4AD8A-FA0B-4A2D-B6BE-59830A099510}" type="sibTrans" cxnId="{78756518-C29C-42FB-BE2C-C68AA1C54E13}">
      <dgm:prSet/>
      <dgm:spPr/>
      <dgm:t>
        <a:bodyPr/>
        <a:lstStyle/>
        <a:p>
          <a:endParaRPr lang="en-US"/>
        </a:p>
      </dgm:t>
    </dgm:pt>
    <dgm:pt modelId="{0B538F33-FCEC-41CB-9873-65524F693C05}">
      <dgm:prSet/>
      <dgm:spPr>
        <a:solidFill>
          <a:schemeClr val="bg2">
            <a:lumMod val="60000"/>
            <a:lumOff val="40000"/>
          </a:schemeClr>
        </a:solidFill>
      </dgm:spPr>
      <dgm:t>
        <a:bodyPr/>
        <a:lstStyle/>
        <a:p>
          <a:pPr rtl="0"/>
          <a:r>
            <a:rPr lang="en-US" smtClean="0"/>
            <a:t>Ensure the patient has emptied her bladder to avoid discomfort </a:t>
          </a:r>
          <a:endParaRPr lang="en-US"/>
        </a:p>
      </dgm:t>
    </dgm:pt>
    <dgm:pt modelId="{E85E85CD-B5A8-40ED-915D-AF6F78ABBCC5}" type="parTrans" cxnId="{53E058A3-4F1B-448A-96B0-67E17FC91734}">
      <dgm:prSet/>
      <dgm:spPr/>
      <dgm:t>
        <a:bodyPr/>
        <a:lstStyle/>
        <a:p>
          <a:endParaRPr lang="en-US"/>
        </a:p>
      </dgm:t>
    </dgm:pt>
    <dgm:pt modelId="{7CD2674A-360C-4C93-A89B-D3648704D94B}" type="sibTrans" cxnId="{53E058A3-4F1B-448A-96B0-67E17FC91734}">
      <dgm:prSet/>
      <dgm:spPr/>
      <dgm:t>
        <a:bodyPr/>
        <a:lstStyle/>
        <a:p>
          <a:endParaRPr lang="en-US"/>
        </a:p>
      </dgm:t>
    </dgm:pt>
    <dgm:pt modelId="{A5A91ECB-4145-4630-A112-757F39BA4DCA}" type="pres">
      <dgm:prSet presAssocID="{DD1B754C-4D02-4852-8914-BC7840DB2FBF}" presName="linear" presStyleCnt="0">
        <dgm:presLayoutVars>
          <dgm:animLvl val="lvl"/>
          <dgm:resizeHandles val="exact"/>
        </dgm:presLayoutVars>
      </dgm:prSet>
      <dgm:spPr/>
      <dgm:t>
        <a:bodyPr/>
        <a:lstStyle/>
        <a:p>
          <a:endParaRPr lang="en-US"/>
        </a:p>
      </dgm:t>
    </dgm:pt>
    <dgm:pt modelId="{E75ABCF1-0C81-4B3F-B88A-ABFE5471DF46}" type="pres">
      <dgm:prSet presAssocID="{CF43E495-45D8-4D72-84DE-2C329E1D5FE4}" presName="parentText" presStyleLbl="node1" presStyleIdx="0" presStyleCnt="4">
        <dgm:presLayoutVars>
          <dgm:chMax val="0"/>
          <dgm:bulletEnabled val="1"/>
        </dgm:presLayoutVars>
      </dgm:prSet>
      <dgm:spPr/>
      <dgm:t>
        <a:bodyPr/>
        <a:lstStyle/>
        <a:p>
          <a:endParaRPr lang="en-US"/>
        </a:p>
      </dgm:t>
    </dgm:pt>
    <dgm:pt modelId="{18B534B2-CC03-4E9F-8568-CCF01B4047CD}" type="pres">
      <dgm:prSet presAssocID="{9654B359-DD05-44A1-BB04-DB86D4CE4FBA}" presName="spacer" presStyleCnt="0"/>
      <dgm:spPr/>
    </dgm:pt>
    <dgm:pt modelId="{BD718A55-DA4F-4496-A58E-AF95D731AE0D}" type="pres">
      <dgm:prSet presAssocID="{C9853D15-5442-4209-9F90-86C2970C373F}" presName="parentText" presStyleLbl="node1" presStyleIdx="1" presStyleCnt="4">
        <dgm:presLayoutVars>
          <dgm:chMax val="0"/>
          <dgm:bulletEnabled val="1"/>
        </dgm:presLayoutVars>
      </dgm:prSet>
      <dgm:spPr/>
      <dgm:t>
        <a:bodyPr/>
        <a:lstStyle/>
        <a:p>
          <a:endParaRPr lang="en-US"/>
        </a:p>
      </dgm:t>
    </dgm:pt>
    <dgm:pt modelId="{22EFA9A8-8C20-47E6-BC88-4862C2142CCA}" type="pres">
      <dgm:prSet presAssocID="{FFBD9C6B-8C30-4073-A7D8-431A1145C6E2}" presName="spacer" presStyleCnt="0"/>
      <dgm:spPr/>
    </dgm:pt>
    <dgm:pt modelId="{FA878E8B-B3A7-485F-8B02-F908D9276037}" type="pres">
      <dgm:prSet presAssocID="{DCC0CEE1-FD30-4274-A09B-25D143840B0A}" presName="parentText" presStyleLbl="node1" presStyleIdx="2" presStyleCnt="4">
        <dgm:presLayoutVars>
          <dgm:chMax val="0"/>
          <dgm:bulletEnabled val="1"/>
        </dgm:presLayoutVars>
      </dgm:prSet>
      <dgm:spPr/>
      <dgm:t>
        <a:bodyPr/>
        <a:lstStyle/>
        <a:p>
          <a:endParaRPr lang="en-US"/>
        </a:p>
      </dgm:t>
    </dgm:pt>
    <dgm:pt modelId="{FDDCA544-9735-4D6E-9E80-DDA5ABF76674}" type="pres">
      <dgm:prSet presAssocID="{FCB4AD8A-FA0B-4A2D-B6BE-59830A099510}" presName="spacer" presStyleCnt="0"/>
      <dgm:spPr/>
    </dgm:pt>
    <dgm:pt modelId="{FE10BE63-1271-4F91-BDE5-29B6EE809739}" type="pres">
      <dgm:prSet presAssocID="{0B538F33-FCEC-41CB-9873-65524F693C05}" presName="parentText" presStyleLbl="node1" presStyleIdx="3" presStyleCnt="4">
        <dgm:presLayoutVars>
          <dgm:chMax val="0"/>
          <dgm:bulletEnabled val="1"/>
        </dgm:presLayoutVars>
      </dgm:prSet>
      <dgm:spPr/>
      <dgm:t>
        <a:bodyPr/>
        <a:lstStyle/>
        <a:p>
          <a:endParaRPr lang="en-US"/>
        </a:p>
      </dgm:t>
    </dgm:pt>
  </dgm:ptLst>
  <dgm:cxnLst>
    <dgm:cxn modelId="{53E058A3-4F1B-448A-96B0-67E17FC91734}" srcId="{DD1B754C-4D02-4852-8914-BC7840DB2FBF}" destId="{0B538F33-FCEC-41CB-9873-65524F693C05}" srcOrd="3" destOrd="0" parTransId="{E85E85CD-B5A8-40ED-915D-AF6F78ABBCC5}" sibTransId="{7CD2674A-360C-4C93-A89B-D3648704D94B}"/>
    <dgm:cxn modelId="{3147B52F-4AA8-4224-A524-6E4DC41C6436}" srcId="{DD1B754C-4D02-4852-8914-BC7840DB2FBF}" destId="{C9853D15-5442-4209-9F90-86C2970C373F}" srcOrd="1" destOrd="0" parTransId="{AF2BB707-D191-4165-AD37-01F952386DD1}" sibTransId="{FFBD9C6B-8C30-4073-A7D8-431A1145C6E2}"/>
    <dgm:cxn modelId="{D7990D47-89D8-4DC5-AC44-6A73ADC3BBB3}" srcId="{DD1B754C-4D02-4852-8914-BC7840DB2FBF}" destId="{CF43E495-45D8-4D72-84DE-2C329E1D5FE4}" srcOrd="0" destOrd="0" parTransId="{A82F765D-02F3-4BA4-801C-28D1340BC106}" sibTransId="{9654B359-DD05-44A1-BB04-DB86D4CE4FBA}"/>
    <dgm:cxn modelId="{4E6FF34D-F4EE-4EA1-81C3-923308F1706D}" type="presOf" srcId="{0B538F33-FCEC-41CB-9873-65524F693C05}" destId="{FE10BE63-1271-4F91-BDE5-29B6EE809739}" srcOrd="0" destOrd="0" presId="urn:microsoft.com/office/officeart/2005/8/layout/vList2"/>
    <dgm:cxn modelId="{78756518-C29C-42FB-BE2C-C68AA1C54E13}" srcId="{DD1B754C-4D02-4852-8914-BC7840DB2FBF}" destId="{DCC0CEE1-FD30-4274-A09B-25D143840B0A}" srcOrd="2" destOrd="0" parTransId="{0C5004D6-B5D2-4FFB-9BF3-2E6C76FBCF38}" sibTransId="{FCB4AD8A-FA0B-4A2D-B6BE-59830A099510}"/>
    <dgm:cxn modelId="{5313962F-8057-46A9-B64A-2864DB1A49C6}" type="presOf" srcId="{CF43E495-45D8-4D72-84DE-2C329E1D5FE4}" destId="{E75ABCF1-0C81-4B3F-B88A-ABFE5471DF46}" srcOrd="0" destOrd="0" presId="urn:microsoft.com/office/officeart/2005/8/layout/vList2"/>
    <dgm:cxn modelId="{30929705-1D64-4DC1-B120-624306E58E86}" type="presOf" srcId="{DD1B754C-4D02-4852-8914-BC7840DB2FBF}" destId="{A5A91ECB-4145-4630-A112-757F39BA4DCA}" srcOrd="0" destOrd="0" presId="urn:microsoft.com/office/officeart/2005/8/layout/vList2"/>
    <dgm:cxn modelId="{DDCAF974-97A0-448A-AEAD-53D0352AAB57}" type="presOf" srcId="{DCC0CEE1-FD30-4274-A09B-25D143840B0A}" destId="{FA878E8B-B3A7-485F-8B02-F908D9276037}" srcOrd="0" destOrd="0" presId="urn:microsoft.com/office/officeart/2005/8/layout/vList2"/>
    <dgm:cxn modelId="{5E02C943-8308-4996-A12C-86E3CA351D39}" type="presOf" srcId="{C9853D15-5442-4209-9F90-86C2970C373F}" destId="{BD718A55-DA4F-4496-A58E-AF95D731AE0D}" srcOrd="0" destOrd="0" presId="urn:microsoft.com/office/officeart/2005/8/layout/vList2"/>
    <dgm:cxn modelId="{8932D57A-F039-4CF4-AD51-60E6F8B68523}" type="presParOf" srcId="{A5A91ECB-4145-4630-A112-757F39BA4DCA}" destId="{E75ABCF1-0C81-4B3F-B88A-ABFE5471DF46}" srcOrd="0" destOrd="0" presId="urn:microsoft.com/office/officeart/2005/8/layout/vList2"/>
    <dgm:cxn modelId="{008B8B3F-99B8-4E26-9C4B-EE5A9853E6F4}" type="presParOf" srcId="{A5A91ECB-4145-4630-A112-757F39BA4DCA}" destId="{18B534B2-CC03-4E9F-8568-CCF01B4047CD}" srcOrd="1" destOrd="0" presId="urn:microsoft.com/office/officeart/2005/8/layout/vList2"/>
    <dgm:cxn modelId="{E710F12E-E5E6-4B8B-9128-43CAF11F5BEA}" type="presParOf" srcId="{A5A91ECB-4145-4630-A112-757F39BA4DCA}" destId="{BD718A55-DA4F-4496-A58E-AF95D731AE0D}" srcOrd="2" destOrd="0" presId="urn:microsoft.com/office/officeart/2005/8/layout/vList2"/>
    <dgm:cxn modelId="{9F019306-DF44-40DA-AFDE-C1550D8642B0}" type="presParOf" srcId="{A5A91ECB-4145-4630-A112-757F39BA4DCA}" destId="{22EFA9A8-8C20-47E6-BC88-4862C2142CCA}" srcOrd="3" destOrd="0" presId="urn:microsoft.com/office/officeart/2005/8/layout/vList2"/>
    <dgm:cxn modelId="{8A37409A-E3C8-43FD-B3AD-4C9C4FF2F26B}" type="presParOf" srcId="{A5A91ECB-4145-4630-A112-757F39BA4DCA}" destId="{FA878E8B-B3A7-485F-8B02-F908D9276037}" srcOrd="4" destOrd="0" presId="urn:microsoft.com/office/officeart/2005/8/layout/vList2"/>
    <dgm:cxn modelId="{A5E4DFA7-C333-4096-8B4E-AFB137662B96}" type="presParOf" srcId="{A5A91ECB-4145-4630-A112-757F39BA4DCA}" destId="{FDDCA544-9735-4D6E-9E80-DDA5ABF76674}" srcOrd="5" destOrd="0" presId="urn:microsoft.com/office/officeart/2005/8/layout/vList2"/>
    <dgm:cxn modelId="{B91662F5-9ECF-47F1-8AB2-7C1DD7527EFD}" type="presParOf" srcId="{A5A91ECB-4145-4630-A112-757F39BA4DCA}" destId="{FE10BE63-1271-4F91-BDE5-29B6EE809739}"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7D0462-89F5-44C3-B58C-B24A643CF4D1}" type="doc">
      <dgm:prSet loTypeId="urn:microsoft.com/office/officeart/2005/8/layout/hierarchy1" loCatId="hierarchy" qsTypeId="urn:microsoft.com/office/officeart/2005/8/quickstyle/simple1" qsCatId="simple" csTypeId="urn:microsoft.com/office/officeart/2005/8/colors/accent5_5" csCatId="accent5"/>
      <dgm:spPr/>
      <dgm:t>
        <a:bodyPr/>
        <a:lstStyle/>
        <a:p>
          <a:endParaRPr lang="en-US"/>
        </a:p>
      </dgm:t>
    </dgm:pt>
    <dgm:pt modelId="{6B306EF1-3081-46ED-B5DC-128221E5DA0F}">
      <dgm:prSet/>
      <dgm:spPr/>
      <dgm:t>
        <a:bodyPr/>
        <a:lstStyle/>
        <a:p>
          <a:pPr rtl="0"/>
          <a:r>
            <a:rPr lang="en-US" smtClean="0"/>
            <a:t>Comfortable at rest</a:t>
          </a:r>
          <a:endParaRPr lang="en-US"/>
        </a:p>
      </dgm:t>
    </dgm:pt>
    <dgm:pt modelId="{EDF82895-D36B-4055-A4C3-9D10248F43B6}" type="parTrans" cxnId="{E65E83AC-19B7-48F3-A54C-35157D46548E}">
      <dgm:prSet/>
      <dgm:spPr/>
      <dgm:t>
        <a:bodyPr/>
        <a:lstStyle/>
        <a:p>
          <a:endParaRPr lang="en-US"/>
        </a:p>
      </dgm:t>
    </dgm:pt>
    <dgm:pt modelId="{6438C745-E245-4E84-BAD0-73465A865E90}" type="sibTrans" cxnId="{E65E83AC-19B7-48F3-A54C-35157D46548E}">
      <dgm:prSet/>
      <dgm:spPr/>
      <dgm:t>
        <a:bodyPr/>
        <a:lstStyle/>
        <a:p>
          <a:endParaRPr lang="en-US"/>
        </a:p>
      </dgm:t>
    </dgm:pt>
    <dgm:pt modelId="{09DE66A8-A719-430B-B745-C02CC31F0C8D}">
      <dgm:prSet/>
      <dgm:spPr/>
      <dgm:t>
        <a:bodyPr/>
        <a:lstStyle/>
        <a:p>
          <a:pPr rtl="0"/>
          <a:r>
            <a:rPr lang="en-US" smtClean="0"/>
            <a:t>Conscious and oriented </a:t>
          </a:r>
          <a:endParaRPr lang="en-US"/>
        </a:p>
      </dgm:t>
    </dgm:pt>
    <dgm:pt modelId="{DBB2F62A-8B9C-40EC-9629-CD0A720599B4}" type="parTrans" cxnId="{FB044D29-B553-4C29-8198-E56FE36BE1B3}">
      <dgm:prSet/>
      <dgm:spPr/>
      <dgm:t>
        <a:bodyPr/>
        <a:lstStyle/>
        <a:p>
          <a:endParaRPr lang="en-US"/>
        </a:p>
      </dgm:t>
    </dgm:pt>
    <dgm:pt modelId="{9474200B-39A2-4B6A-A5C2-D4C518C8CAF7}" type="sibTrans" cxnId="{FB044D29-B553-4C29-8198-E56FE36BE1B3}">
      <dgm:prSet/>
      <dgm:spPr/>
      <dgm:t>
        <a:bodyPr/>
        <a:lstStyle/>
        <a:p>
          <a:endParaRPr lang="en-US"/>
        </a:p>
      </dgm:t>
    </dgm:pt>
    <dgm:pt modelId="{2EDCBF06-926D-45D9-91DF-EC87010A02CF}">
      <dgm:prSet/>
      <dgm:spPr/>
      <dgm:t>
        <a:bodyPr/>
        <a:lstStyle/>
        <a:p>
          <a:pPr rtl="0"/>
          <a:r>
            <a:rPr lang="en-US" smtClean="0"/>
            <a:t>Pain</a:t>
          </a:r>
          <a:endParaRPr lang="en-US"/>
        </a:p>
      </dgm:t>
    </dgm:pt>
    <dgm:pt modelId="{225A9C80-5EB7-4885-A03C-60AEE5074A55}" type="parTrans" cxnId="{1ACA8BDB-5DDB-47B5-A58B-7C01DE0078E1}">
      <dgm:prSet/>
      <dgm:spPr/>
      <dgm:t>
        <a:bodyPr/>
        <a:lstStyle/>
        <a:p>
          <a:endParaRPr lang="en-US"/>
        </a:p>
      </dgm:t>
    </dgm:pt>
    <dgm:pt modelId="{B0789237-3A70-4DC9-9CB0-BE475FB24C39}" type="sibTrans" cxnId="{1ACA8BDB-5DDB-47B5-A58B-7C01DE0078E1}">
      <dgm:prSet/>
      <dgm:spPr/>
      <dgm:t>
        <a:bodyPr/>
        <a:lstStyle/>
        <a:p>
          <a:endParaRPr lang="en-US"/>
        </a:p>
      </dgm:t>
    </dgm:pt>
    <dgm:pt modelId="{2157D31E-D280-41DD-9CAD-9AC36F10DE77}">
      <dgm:prSet/>
      <dgm:spPr/>
      <dgm:t>
        <a:bodyPr/>
        <a:lstStyle/>
        <a:p>
          <a:pPr rtl="0"/>
          <a:r>
            <a:rPr lang="en-US" dirty="0" smtClean="0"/>
            <a:t>Examine signs of Anemia or jaundice  </a:t>
          </a:r>
          <a:endParaRPr lang="en-US" dirty="0"/>
        </a:p>
      </dgm:t>
    </dgm:pt>
    <dgm:pt modelId="{CBB445FB-E9A6-4B82-BD1B-3B896963B945}" type="parTrans" cxnId="{92E1AEFA-77F9-430D-977C-34D35146A56F}">
      <dgm:prSet/>
      <dgm:spPr/>
      <dgm:t>
        <a:bodyPr/>
        <a:lstStyle/>
        <a:p>
          <a:endParaRPr lang="en-US"/>
        </a:p>
      </dgm:t>
    </dgm:pt>
    <dgm:pt modelId="{10E74238-94AD-4DD7-999B-21E7B22C4513}" type="sibTrans" cxnId="{92E1AEFA-77F9-430D-977C-34D35146A56F}">
      <dgm:prSet/>
      <dgm:spPr/>
      <dgm:t>
        <a:bodyPr/>
        <a:lstStyle/>
        <a:p>
          <a:endParaRPr lang="en-US"/>
        </a:p>
      </dgm:t>
    </dgm:pt>
    <dgm:pt modelId="{ACC8C40A-7CAD-4703-95C3-F7E1FFE1BFF9}">
      <dgm:prSet/>
      <dgm:spPr/>
      <dgm:t>
        <a:bodyPr/>
        <a:lstStyle/>
        <a:p>
          <a:pPr rtl="0"/>
          <a:r>
            <a:rPr lang="en-US" smtClean="0"/>
            <a:t>Edema</a:t>
          </a:r>
          <a:endParaRPr lang="en-US"/>
        </a:p>
      </dgm:t>
    </dgm:pt>
    <dgm:pt modelId="{E9BA1EA4-F0D3-4E77-95AC-442445B10249}" type="parTrans" cxnId="{7B2627C7-2D57-4187-A49D-B98E32E08775}">
      <dgm:prSet/>
      <dgm:spPr/>
      <dgm:t>
        <a:bodyPr/>
        <a:lstStyle/>
        <a:p>
          <a:endParaRPr lang="en-US"/>
        </a:p>
      </dgm:t>
    </dgm:pt>
    <dgm:pt modelId="{C0CCD324-CF1F-40B5-82AD-AE2FC55DF02F}" type="sibTrans" cxnId="{7B2627C7-2D57-4187-A49D-B98E32E08775}">
      <dgm:prSet/>
      <dgm:spPr/>
      <dgm:t>
        <a:bodyPr/>
        <a:lstStyle/>
        <a:p>
          <a:endParaRPr lang="en-US"/>
        </a:p>
      </dgm:t>
    </dgm:pt>
    <dgm:pt modelId="{07E64F43-C664-4545-A9D5-B5414F12F8A1}" type="pres">
      <dgm:prSet presAssocID="{EA7D0462-89F5-44C3-B58C-B24A643CF4D1}" presName="hierChild1" presStyleCnt="0">
        <dgm:presLayoutVars>
          <dgm:chPref val="1"/>
          <dgm:dir/>
          <dgm:animOne val="branch"/>
          <dgm:animLvl val="lvl"/>
          <dgm:resizeHandles/>
        </dgm:presLayoutVars>
      </dgm:prSet>
      <dgm:spPr/>
      <dgm:t>
        <a:bodyPr/>
        <a:lstStyle/>
        <a:p>
          <a:endParaRPr lang="en-US"/>
        </a:p>
      </dgm:t>
    </dgm:pt>
    <dgm:pt modelId="{FAD6B95F-9C4A-4F5E-972F-3AEF30DC9603}" type="pres">
      <dgm:prSet presAssocID="{6B306EF1-3081-46ED-B5DC-128221E5DA0F}" presName="hierRoot1" presStyleCnt="0"/>
      <dgm:spPr/>
    </dgm:pt>
    <dgm:pt modelId="{DB963AE0-1DC7-4C52-88C3-8B70A1405184}" type="pres">
      <dgm:prSet presAssocID="{6B306EF1-3081-46ED-B5DC-128221E5DA0F}" presName="composite" presStyleCnt="0"/>
      <dgm:spPr/>
    </dgm:pt>
    <dgm:pt modelId="{D5EDC5B9-35A6-4724-A7E9-2AE997339111}" type="pres">
      <dgm:prSet presAssocID="{6B306EF1-3081-46ED-B5DC-128221E5DA0F}" presName="background" presStyleLbl="node0" presStyleIdx="0" presStyleCnt="5"/>
      <dgm:spPr/>
    </dgm:pt>
    <dgm:pt modelId="{A807732D-6F8E-472E-929E-91FCF75EB05E}" type="pres">
      <dgm:prSet presAssocID="{6B306EF1-3081-46ED-B5DC-128221E5DA0F}" presName="text" presStyleLbl="fgAcc0" presStyleIdx="0" presStyleCnt="5">
        <dgm:presLayoutVars>
          <dgm:chPref val="3"/>
        </dgm:presLayoutVars>
      </dgm:prSet>
      <dgm:spPr/>
      <dgm:t>
        <a:bodyPr/>
        <a:lstStyle/>
        <a:p>
          <a:endParaRPr lang="en-US"/>
        </a:p>
      </dgm:t>
    </dgm:pt>
    <dgm:pt modelId="{DA34E007-DDB3-4938-A7B5-922FA83A45D7}" type="pres">
      <dgm:prSet presAssocID="{6B306EF1-3081-46ED-B5DC-128221E5DA0F}" presName="hierChild2" presStyleCnt="0"/>
      <dgm:spPr/>
    </dgm:pt>
    <dgm:pt modelId="{8DDF36B8-4E4A-4512-859D-FB1F560B7FC2}" type="pres">
      <dgm:prSet presAssocID="{09DE66A8-A719-430B-B745-C02CC31F0C8D}" presName="hierRoot1" presStyleCnt="0"/>
      <dgm:spPr/>
    </dgm:pt>
    <dgm:pt modelId="{E7916D35-8F56-4690-BA9C-69E3348AB393}" type="pres">
      <dgm:prSet presAssocID="{09DE66A8-A719-430B-B745-C02CC31F0C8D}" presName="composite" presStyleCnt="0"/>
      <dgm:spPr/>
    </dgm:pt>
    <dgm:pt modelId="{F5CADCCD-42BF-42BC-B87A-53F189CE7CBD}" type="pres">
      <dgm:prSet presAssocID="{09DE66A8-A719-430B-B745-C02CC31F0C8D}" presName="background" presStyleLbl="node0" presStyleIdx="1" presStyleCnt="5"/>
      <dgm:spPr/>
    </dgm:pt>
    <dgm:pt modelId="{9E2B202B-1977-4795-84E5-05BC86CE1373}" type="pres">
      <dgm:prSet presAssocID="{09DE66A8-A719-430B-B745-C02CC31F0C8D}" presName="text" presStyleLbl="fgAcc0" presStyleIdx="1" presStyleCnt="5">
        <dgm:presLayoutVars>
          <dgm:chPref val="3"/>
        </dgm:presLayoutVars>
      </dgm:prSet>
      <dgm:spPr/>
      <dgm:t>
        <a:bodyPr/>
        <a:lstStyle/>
        <a:p>
          <a:endParaRPr lang="en-US"/>
        </a:p>
      </dgm:t>
    </dgm:pt>
    <dgm:pt modelId="{F30F8BB2-D9CC-477A-8DC5-26633CBACE00}" type="pres">
      <dgm:prSet presAssocID="{09DE66A8-A719-430B-B745-C02CC31F0C8D}" presName="hierChild2" presStyleCnt="0"/>
      <dgm:spPr/>
    </dgm:pt>
    <dgm:pt modelId="{E3948597-A83C-4AA4-BEBC-A320077CED52}" type="pres">
      <dgm:prSet presAssocID="{2EDCBF06-926D-45D9-91DF-EC87010A02CF}" presName="hierRoot1" presStyleCnt="0"/>
      <dgm:spPr/>
    </dgm:pt>
    <dgm:pt modelId="{FC4477DE-7B53-45FC-B53F-AACB186B4829}" type="pres">
      <dgm:prSet presAssocID="{2EDCBF06-926D-45D9-91DF-EC87010A02CF}" presName="composite" presStyleCnt="0"/>
      <dgm:spPr/>
    </dgm:pt>
    <dgm:pt modelId="{9F8276C1-448B-4A54-9FA5-E8DDDD27F595}" type="pres">
      <dgm:prSet presAssocID="{2EDCBF06-926D-45D9-91DF-EC87010A02CF}" presName="background" presStyleLbl="node0" presStyleIdx="2" presStyleCnt="5"/>
      <dgm:spPr/>
    </dgm:pt>
    <dgm:pt modelId="{41429D53-18F9-4085-AA63-9551233E9BE4}" type="pres">
      <dgm:prSet presAssocID="{2EDCBF06-926D-45D9-91DF-EC87010A02CF}" presName="text" presStyleLbl="fgAcc0" presStyleIdx="2" presStyleCnt="5">
        <dgm:presLayoutVars>
          <dgm:chPref val="3"/>
        </dgm:presLayoutVars>
      </dgm:prSet>
      <dgm:spPr/>
      <dgm:t>
        <a:bodyPr/>
        <a:lstStyle/>
        <a:p>
          <a:endParaRPr lang="en-US"/>
        </a:p>
      </dgm:t>
    </dgm:pt>
    <dgm:pt modelId="{7475E50E-AC3D-46C9-B8BB-6B443F2AE25A}" type="pres">
      <dgm:prSet presAssocID="{2EDCBF06-926D-45D9-91DF-EC87010A02CF}" presName="hierChild2" presStyleCnt="0"/>
      <dgm:spPr/>
    </dgm:pt>
    <dgm:pt modelId="{FF93CF3B-51BC-4CF7-A8AB-D081D87DF43F}" type="pres">
      <dgm:prSet presAssocID="{2157D31E-D280-41DD-9CAD-9AC36F10DE77}" presName="hierRoot1" presStyleCnt="0"/>
      <dgm:spPr/>
    </dgm:pt>
    <dgm:pt modelId="{8DC06815-EE91-4780-83A7-EF2ECFD6A539}" type="pres">
      <dgm:prSet presAssocID="{2157D31E-D280-41DD-9CAD-9AC36F10DE77}" presName="composite" presStyleCnt="0"/>
      <dgm:spPr/>
    </dgm:pt>
    <dgm:pt modelId="{650BADF4-003B-4541-A55E-9F6E9803908B}" type="pres">
      <dgm:prSet presAssocID="{2157D31E-D280-41DD-9CAD-9AC36F10DE77}" presName="background" presStyleLbl="node0" presStyleIdx="3" presStyleCnt="5"/>
      <dgm:spPr/>
    </dgm:pt>
    <dgm:pt modelId="{547D4462-2CDA-4B28-BABC-EFAD8D8664D1}" type="pres">
      <dgm:prSet presAssocID="{2157D31E-D280-41DD-9CAD-9AC36F10DE77}" presName="text" presStyleLbl="fgAcc0" presStyleIdx="3" presStyleCnt="5">
        <dgm:presLayoutVars>
          <dgm:chPref val="3"/>
        </dgm:presLayoutVars>
      </dgm:prSet>
      <dgm:spPr/>
      <dgm:t>
        <a:bodyPr/>
        <a:lstStyle/>
        <a:p>
          <a:endParaRPr lang="en-US"/>
        </a:p>
      </dgm:t>
    </dgm:pt>
    <dgm:pt modelId="{EF7113F9-0582-4BE8-9E74-694E6623C18F}" type="pres">
      <dgm:prSet presAssocID="{2157D31E-D280-41DD-9CAD-9AC36F10DE77}" presName="hierChild2" presStyleCnt="0"/>
      <dgm:spPr/>
    </dgm:pt>
    <dgm:pt modelId="{D4801574-F364-4B1A-938B-3BAED68B75BB}" type="pres">
      <dgm:prSet presAssocID="{ACC8C40A-7CAD-4703-95C3-F7E1FFE1BFF9}" presName="hierRoot1" presStyleCnt="0"/>
      <dgm:spPr/>
    </dgm:pt>
    <dgm:pt modelId="{820353D4-ADCA-430E-8C6F-EB15BF286C37}" type="pres">
      <dgm:prSet presAssocID="{ACC8C40A-7CAD-4703-95C3-F7E1FFE1BFF9}" presName="composite" presStyleCnt="0"/>
      <dgm:spPr/>
    </dgm:pt>
    <dgm:pt modelId="{0A5745B1-7FA3-48E5-8030-D108B42EDBB6}" type="pres">
      <dgm:prSet presAssocID="{ACC8C40A-7CAD-4703-95C3-F7E1FFE1BFF9}" presName="background" presStyleLbl="node0" presStyleIdx="4" presStyleCnt="5"/>
      <dgm:spPr/>
    </dgm:pt>
    <dgm:pt modelId="{CB99BB0A-E1DC-4407-975C-D7A02AE0E665}" type="pres">
      <dgm:prSet presAssocID="{ACC8C40A-7CAD-4703-95C3-F7E1FFE1BFF9}" presName="text" presStyleLbl="fgAcc0" presStyleIdx="4" presStyleCnt="5">
        <dgm:presLayoutVars>
          <dgm:chPref val="3"/>
        </dgm:presLayoutVars>
      </dgm:prSet>
      <dgm:spPr/>
      <dgm:t>
        <a:bodyPr/>
        <a:lstStyle/>
        <a:p>
          <a:endParaRPr lang="en-US"/>
        </a:p>
      </dgm:t>
    </dgm:pt>
    <dgm:pt modelId="{EA6BE6AA-446F-487F-88A3-F01393014280}" type="pres">
      <dgm:prSet presAssocID="{ACC8C40A-7CAD-4703-95C3-F7E1FFE1BFF9}" presName="hierChild2" presStyleCnt="0"/>
      <dgm:spPr/>
    </dgm:pt>
  </dgm:ptLst>
  <dgm:cxnLst>
    <dgm:cxn modelId="{E1A12922-28D6-4D92-B5B6-2F60C7456225}" type="presOf" srcId="{2EDCBF06-926D-45D9-91DF-EC87010A02CF}" destId="{41429D53-18F9-4085-AA63-9551233E9BE4}" srcOrd="0" destOrd="0" presId="urn:microsoft.com/office/officeart/2005/8/layout/hierarchy1"/>
    <dgm:cxn modelId="{75710847-E965-411B-8804-CE97A6D287A1}" type="presOf" srcId="{09DE66A8-A719-430B-B745-C02CC31F0C8D}" destId="{9E2B202B-1977-4795-84E5-05BC86CE1373}" srcOrd="0" destOrd="0" presId="urn:microsoft.com/office/officeart/2005/8/layout/hierarchy1"/>
    <dgm:cxn modelId="{FB044D29-B553-4C29-8198-E56FE36BE1B3}" srcId="{EA7D0462-89F5-44C3-B58C-B24A643CF4D1}" destId="{09DE66A8-A719-430B-B745-C02CC31F0C8D}" srcOrd="1" destOrd="0" parTransId="{DBB2F62A-8B9C-40EC-9629-CD0A720599B4}" sibTransId="{9474200B-39A2-4B6A-A5C2-D4C518C8CAF7}"/>
    <dgm:cxn modelId="{A3BC0C42-BA96-4A74-BF01-A1A5FB6C2458}" type="presOf" srcId="{EA7D0462-89F5-44C3-B58C-B24A643CF4D1}" destId="{07E64F43-C664-4545-A9D5-B5414F12F8A1}" srcOrd="0" destOrd="0" presId="urn:microsoft.com/office/officeart/2005/8/layout/hierarchy1"/>
    <dgm:cxn modelId="{EF2E7C8A-F019-4763-8BE1-3C8D562FDC49}" type="presOf" srcId="{2157D31E-D280-41DD-9CAD-9AC36F10DE77}" destId="{547D4462-2CDA-4B28-BABC-EFAD8D8664D1}" srcOrd="0" destOrd="0" presId="urn:microsoft.com/office/officeart/2005/8/layout/hierarchy1"/>
    <dgm:cxn modelId="{2ACE488E-61BF-43F1-ACFB-88A0D3761AEA}" type="presOf" srcId="{6B306EF1-3081-46ED-B5DC-128221E5DA0F}" destId="{A807732D-6F8E-472E-929E-91FCF75EB05E}" srcOrd="0" destOrd="0" presId="urn:microsoft.com/office/officeart/2005/8/layout/hierarchy1"/>
    <dgm:cxn modelId="{6F3DD78F-FE4F-41D3-904A-7E6D65D2F25A}" type="presOf" srcId="{ACC8C40A-7CAD-4703-95C3-F7E1FFE1BFF9}" destId="{CB99BB0A-E1DC-4407-975C-D7A02AE0E665}" srcOrd="0" destOrd="0" presId="urn:microsoft.com/office/officeart/2005/8/layout/hierarchy1"/>
    <dgm:cxn modelId="{7B2627C7-2D57-4187-A49D-B98E32E08775}" srcId="{EA7D0462-89F5-44C3-B58C-B24A643CF4D1}" destId="{ACC8C40A-7CAD-4703-95C3-F7E1FFE1BFF9}" srcOrd="4" destOrd="0" parTransId="{E9BA1EA4-F0D3-4E77-95AC-442445B10249}" sibTransId="{C0CCD324-CF1F-40B5-82AD-AE2FC55DF02F}"/>
    <dgm:cxn modelId="{92E1AEFA-77F9-430D-977C-34D35146A56F}" srcId="{EA7D0462-89F5-44C3-B58C-B24A643CF4D1}" destId="{2157D31E-D280-41DD-9CAD-9AC36F10DE77}" srcOrd="3" destOrd="0" parTransId="{CBB445FB-E9A6-4B82-BD1B-3B896963B945}" sibTransId="{10E74238-94AD-4DD7-999B-21E7B22C4513}"/>
    <dgm:cxn modelId="{1ACA8BDB-5DDB-47B5-A58B-7C01DE0078E1}" srcId="{EA7D0462-89F5-44C3-B58C-B24A643CF4D1}" destId="{2EDCBF06-926D-45D9-91DF-EC87010A02CF}" srcOrd="2" destOrd="0" parTransId="{225A9C80-5EB7-4885-A03C-60AEE5074A55}" sibTransId="{B0789237-3A70-4DC9-9CB0-BE475FB24C39}"/>
    <dgm:cxn modelId="{E65E83AC-19B7-48F3-A54C-35157D46548E}" srcId="{EA7D0462-89F5-44C3-B58C-B24A643CF4D1}" destId="{6B306EF1-3081-46ED-B5DC-128221E5DA0F}" srcOrd="0" destOrd="0" parTransId="{EDF82895-D36B-4055-A4C3-9D10248F43B6}" sibTransId="{6438C745-E245-4E84-BAD0-73465A865E90}"/>
    <dgm:cxn modelId="{14A26AF6-FB81-40BA-BE21-C15B51E79190}" type="presParOf" srcId="{07E64F43-C664-4545-A9D5-B5414F12F8A1}" destId="{FAD6B95F-9C4A-4F5E-972F-3AEF30DC9603}" srcOrd="0" destOrd="0" presId="urn:microsoft.com/office/officeart/2005/8/layout/hierarchy1"/>
    <dgm:cxn modelId="{49AB8E4A-13AD-47E8-8C1E-E126073E3950}" type="presParOf" srcId="{FAD6B95F-9C4A-4F5E-972F-3AEF30DC9603}" destId="{DB963AE0-1DC7-4C52-88C3-8B70A1405184}" srcOrd="0" destOrd="0" presId="urn:microsoft.com/office/officeart/2005/8/layout/hierarchy1"/>
    <dgm:cxn modelId="{5E2D213E-59C2-4A94-88FF-89AE76203488}" type="presParOf" srcId="{DB963AE0-1DC7-4C52-88C3-8B70A1405184}" destId="{D5EDC5B9-35A6-4724-A7E9-2AE997339111}" srcOrd="0" destOrd="0" presId="urn:microsoft.com/office/officeart/2005/8/layout/hierarchy1"/>
    <dgm:cxn modelId="{5294F3E7-0E5C-4D5F-A78D-8681380D6842}" type="presParOf" srcId="{DB963AE0-1DC7-4C52-88C3-8B70A1405184}" destId="{A807732D-6F8E-472E-929E-91FCF75EB05E}" srcOrd="1" destOrd="0" presId="urn:microsoft.com/office/officeart/2005/8/layout/hierarchy1"/>
    <dgm:cxn modelId="{FC92251D-D37A-4A03-840F-12840D48E88C}" type="presParOf" srcId="{FAD6B95F-9C4A-4F5E-972F-3AEF30DC9603}" destId="{DA34E007-DDB3-4938-A7B5-922FA83A45D7}" srcOrd="1" destOrd="0" presId="urn:microsoft.com/office/officeart/2005/8/layout/hierarchy1"/>
    <dgm:cxn modelId="{3753FA88-9046-48E4-B61F-59D072F327DA}" type="presParOf" srcId="{07E64F43-C664-4545-A9D5-B5414F12F8A1}" destId="{8DDF36B8-4E4A-4512-859D-FB1F560B7FC2}" srcOrd="1" destOrd="0" presId="urn:microsoft.com/office/officeart/2005/8/layout/hierarchy1"/>
    <dgm:cxn modelId="{36A5EB94-F7BB-4DF7-B40B-B0E890D9F451}" type="presParOf" srcId="{8DDF36B8-4E4A-4512-859D-FB1F560B7FC2}" destId="{E7916D35-8F56-4690-BA9C-69E3348AB393}" srcOrd="0" destOrd="0" presId="urn:microsoft.com/office/officeart/2005/8/layout/hierarchy1"/>
    <dgm:cxn modelId="{9401A48C-3805-49A0-ACF1-4418BD6E1D58}" type="presParOf" srcId="{E7916D35-8F56-4690-BA9C-69E3348AB393}" destId="{F5CADCCD-42BF-42BC-B87A-53F189CE7CBD}" srcOrd="0" destOrd="0" presId="urn:microsoft.com/office/officeart/2005/8/layout/hierarchy1"/>
    <dgm:cxn modelId="{4A82800B-3E51-49F5-A82A-F108CCF420A0}" type="presParOf" srcId="{E7916D35-8F56-4690-BA9C-69E3348AB393}" destId="{9E2B202B-1977-4795-84E5-05BC86CE1373}" srcOrd="1" destOrd="0" presId="urn:microsoft.com/office/officeart/2005/8/layout/hierarchy1"/>
    <dgm:cxn modelId="{1707A050-A36C-4DC5-B838-7099C2B82682}" type="presParOf" srcId="{8DDF36B8-4E4A-4512-859D-FB1F560B7FC2}" destId="{F30F8BB2-D9CC-477A-8DC5-26633CBACE00}" srcOrd="1" destOrd="0" presId="urn:microsoft.com/office/officeart/2005/8/layout/hierarchy1"/>
    <dgm:cxn modelId="{5FEC0429-75F6-4F00-B488-FCB058DEE572}" type="presParOf" srcId="{07E64F43-C664-4545-A9D5-B5414F12F8A1}" destId="{E3948597-A83C-4AA4-BEBC-A320077CED52}" srcOrd="2" destOrd="0" presId="urn:microsoft.com/office/officeart/2005/8/layout/hierarchy1"/>
    <dgm:cxn modelId="{BF123A2F-54C3-4E30-8159-D3E41B4FFAE2}" type="presParOf" srcId="{E3948597-A83C-4AA4-BEBC-A320077CED52}" destId="{FC4477DE-7B53-45FC-B53F-AACB186B4829}" srcOrd="0" destOrd="0" presId="urn:microsoft.com/office/officeart/2005/8/layout/hierarchy1"/>
    <dgm:cxn modelId="{F8986FF1-8C54-418C-8ADF-A7F013ACB9E3}" type="presParOf" srcId="{FC4477DE-7B53-45FC-B53F-AACB186B4829}" destId="{9F8276C1-448B-4A54-9FA5-E8DDDD27F595}" srcOrd="0" destOrd="0" presId="urn:microsoft.com/office/officeart/2005/8/layout/hierarchy1"/>
    <dgm:cxn modelId="{D93A6891-FF3E-4276-85E0-CDE5554C9F5F}" type="presParOf" srcId="{FC4477DE-7B53-45FC-B53F-AACB186B4829}" destId="{41429D53-18F9-4085-AA63-9551233E9BE4}" srcOrd="1" destOrd="0" presId="urn:microsoft.com/office/officeart/2005/8/layout/hierarchy1"/>
    <dgm:cxn modelId="{E0F5621C-CB97-4D6C-8A04-F1A9658FBF2D}" type="presParOf" srcId="{E3948597-A83C-4AA4-BEBC-A320077CED52}" destId="{7475E50E-AC3D-46C9-B8BB-6B443F2AE25A}" srcOrd="1" destOrd="0" presId="urn:microsoft.com/office/officeart/2005/8/layout/hierarchy1"/>
    <dgm:cxn modelId="{BEEB1E44-C439-45A3-9BF5-1246B8903AA3}" type="presParOf" srcId="{07E64F43-C664-4545-A9D5-B5414F12F8A1}" destId="{FF93CF3B-51BC-4CF7-A8AB-D081D87DF43F}" srcOrd="3" destOrd="0" presId="urn:microsoft.com/office/officeart/2005/8/layout/hierarchy1"/>
    <dgm:cxn modelId="{C627C15A-F713-47C4-B374-2BF9EB90B859}" type="presParOf" srcId="{FF93CF3B-51BC-4CF7-A8AB-D081D87DF43F}" destId="{8DC06815-EE91-4780-83A7-EF2ECFD6A539}" srcOrd="0" destOrd="0" presId="urn:microsoft.com/office/officeart/2005/8/layout/hierarchy1"/>
    <dgm:cxn modelId="{A34551DF-D06C-4E8B-AF5A-C5A9C7987EA4}" type="presParOf" srcId="{8DC06815-EE91-4780-83A7-EF2ECFD6A539}" destId="{650BADF4-003B-4541-A55E-9F6E9803908B}" srcOrd="0" destOrd="0" presId="urn:microsoft.com/office/officeart/2005/8/layout/hierarchy1"/>
    <dgm:cxn modelId="{7F3D2BCA-22C7-47DD-9EB2-A1C2060EACBA}" type="presParOf" srcId="{8DC06815-EE91-4780-83A7-EF2ECFD6A539}" destId="{547D4462-2CDA-4B28-BABC-EFAD8D8664D1}" srcOrd="1" destOrd="0" presId="urn:microsoft.com/office/officeart/2005/8/layout/hierarchy1"/>
    <dgm:cxn modelId="{271800E4-E661-49B6-9494-9938BC74EDEE}" type="presParOf" srcId="{FF93CF3B-51BC-4CF7-A8AB-D081D87DF43F}" destId="{EF7113F9-0582-4BE8-9E74-694E6623C18F}" srcOrd="1" destOrd="0" presId="urn:microsoft.com/office/officeart/2005/8/layout/hierarchy1"/>
    <dgm:cxn modelId="{5DEB2642-93CF-46A9-B04D-65523E0B1EB7}" type="presParOf" srcId="{07E64F43-C664-4545-A9D5-B5414F12F8A1}" destId="{D4801574-F364-4B1A-938B-3BAED68B75BB}" srcOrd="4" destOrd="0" presId="urn:microsoft.com/office/officeart/2005/8/layout/hierarchy1"/>
    <dgm:cxn modelId="{6BE7370C-6E64-4206-8BE0-22A90E9BBC02}" type="presParOf" srcId="{D4801574-F364-4B1A-938B-3BAED68B75BB}" destId="{820353D4-ADCA-430E-8C6F-EB15BF286C37}" srcOrd="0" destOrd="0" presId="urn:microsoft.com/office/officeart/2005/8/layout/hierarchy1"/>
    <dgm:cxn modelId="{1CBE81BD-044C-4F1A-8814-9DE8A3C7E6B8}" type="presParOf" srcId="{820353D4-ADCA-430E-8C6F-EB15BF286C37}" destId="{0A5745B1-7FA3-48E5-8030-D108B42EDBB6}" srcOrd="0" destOrd="0" presId="urn:microsoft.com/office/officeart/2005/8/layout/hierarchy1"/>
    <dgm:cxn modelId="{CBA10E7F-6E77-4ED3-9C78-BD4CFEE6E0EA}" type="presParOf" srcId="{820353D4-ADCA-430E-8C6F-EB15BF286C37}" destId="{CB99BB0A-E1DC-4407-975C-D7A02AE0E665}" srcOrd="1" destOrd="0" presId="urn:microsoft.com/office/officeart/2005/8/layout/hierarchy1"/>
    <dgm:cxn modelId="{E0C1622F-17F0-44D6-A9E8-EF0E478EFF57}" type="presParOf" srcId="{D4801574-F364-4B1A-938B-3BAED68B75BB}" destId="{EA6BE6AA-446F-487F-88A3-F0139301428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AA94E3-61FB-45C0-A56E-8D56533223EF}"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894BF511-2D41-4DD2-A517-57AFC878F4D4}">
      <dgm:prSet/>
      <dgm:spPr>
        <a:ln>
          <a:solidFill>
            <a:schemeClr val="bg2">
              <a:lumMod val="75000"/>
            </a:schemeClr>
          </a:solidFill>
        </a:ln>
      </dgm:spPr>
      <dgm:t>
        <a:bodyPr/>
        <a:lstStyle/>
        <a:p>
          <a:pPr rtl="0"/>
          <a:r>
            <a:rPr lang="en-US" dirty="0" smtClean="0"/>
            <a:t>Pulse rate and rhythm [higher baseline HR during pregnancy (80-90)]</a:t>
          </a:r>
          <a:endParaRPr lang="en-US" dirty="0"/>
        </a:p>
      </dgm:t>
    </dgm:pt>
    <dgm:pt modelId="{984819EF-3EA7-4FE9-83CC-96958B1AABB5}" type="parTrans" cxnId="{E3EF800F-AAA6-4DB9-981C-68A0DEFE8CFC}">
      <dgm:prSet/>
      <dgm:spPr/>
      <dgm:t>
        <a:bodyPr/>
        <a:lstStyle/>
        <a:p>
          <a:endParaRPr lang="en-US"/>
        </a:p>
      </dgm:t>
    </dgm:pt>
    <dgm:pt modelId="{8F821727-D70F-49C8-AFD5-175A0C1DB375}" type="sibTrans" cxnId="{E3EF800F-AAA6-4DB9-981C-68A0DEFE8CFC}">
      <dgm:prSet/>
      <dgm:spPr/>
      <dgm:t>
        <a:bodyPr/>
        <a:lstStyle/>
        <a:p>
          <a:endParaRPr lang="en-US"/>
        </a:p>
      </dgm:t>
    </dgm:pt>
    <dgm:pt modelId="{BF131F73-8BC7-4E76-8D7B-D6D6FF877E81}">
      <dgm:prSet/>
      <dgm:spPr>
        <a:ln>
          <a:solidFill>
            <a:schemeClr val="bg2"/>
          </a:solidFill>
        </a:ln>
      </dgm:spPr>
      <dgm:t>
        <a:bodyPr/>
        <a:lstStyle/>
        <a:p>
          <a:pPr rtl="0"/>
          <a:r>
            <a:rPr lang="en-US" dirty="0" smtClean="0"/>
            <a:t>Blood pressure</a:t>
          </a:r>
          <a:endParaRPr lang="en-US" dirty="0"/>
        </a:p>
      </dgm:t>
    </dgm:pt>
    <dgm:pt modelId="{19D5B2DB-F794-4EA7-BB17-ABB3C7AF5AF4}" type="parTrans" cxnId="{7AC481AF-B202-476D-9A39-20D86BFCBA8E}">
      <dgm:prSet/>
      <dgm:spPr/>
      <dgm:t>
        <a:bodyPr/>
        <a:lstStyle/>
        <a:p>
          <a:endParaRPr lang="en-US"/>
        </a:p>
      </dgm:t>
    </dgm:pt>
    <dgm:pt modelId="{F59BA57D-187B-47F3-A4E6-AF6E9175E3F1}" type="sibTrans" cxnId="{7AC481AF-B202-476D-9A39-20D86BFCBA8E}">
      <dgm:prSet/>
      <dgm:spPr/>
      <dgm:t>
        <a:bodyPr/>
        <a:lstStyle/>
        <a:p>
          <a:endParaRPr lang="en-US"/>
        </a:p>
      </dgm:t>
    </dgm:pt>
    <dgm:pt modelId="{093EA7A2-89F0-44C6-8B5F-5FAC318401D5}">
      <dgm:prSet/>
      <dgm:spPr>
        <a:ln>
          <a:solidFill>
            <a:schemeClr val="bg2"/>
          </a:solidFill>
        </a:ln>
      </dgm:spPr>
      <dgm:t>
        <a:bodyPr/>
        <a:lstStyle/>
        <a:p>
          <a:pPr rtl="0"/>
          <a:r>
            <a:rPr lang="en-US" dirty="0" smtClean="0"/>
            <a:t>Capillary refill time [normally less than 2 second]</a:t>
          </a:r>
          <a:endParaRPr lang="en-US" dirty="0"/>
        </a:p>
      </dgm:t>
    </dgm:pt>
    <dgm:pt modelId="{1D3F2978-7EAF-4A4B-93EE-847128048FB5}" type="parTrans" cxnId="{D5D6DF30-5E5E-4F61-920D-6887DCC7D1E2}">
      <dgm:prSet/>
      <dgm:spPr/>
      <dgm:t>
        <a:bodyPr/>
        <a:lstStyle/>
        <a:p>
          <a:endParaRPr lang="en-US"/>
        </a:p>
      </dgm:t>
    </dgm:pt>
    <dgm:pt modelId="{614CF134-A4A6-49DA-AD6A-1AF1C0B3C5AF}" type="sibTrans" cxnId="{D5D6DF30-5E5E-4F61-920D-6887DCC7D1E2}">
      <dgm:prSet/>
      <dgm:spPr/>
      <dgm:t>
        <a:bodyPr/>
        <a:lstStyle/>
        <a:p>
          <a:endParaRPr lang="en-US"/>
        </a:p>
      </dgm:t>
    </dgm:pt>
    <dgm:pt modelId="{771BFCD3-11EA-45C2-8536-B66F4E68FF4F}" type="pres">
      <dgm:prSet presAssocID="{52AA94E3-61FB-45C0-A56E-8D56533223EF}" presName="compositeShape" presStyleCnt="0">
        <dgm:presLayoutVars>
          <dgm:dir/>
          <dgm:resizeHandles/>
        </dgm:presLayoutVars>
      </dgm:prSet>
      <dgm:spPr/>
      <dgm:t>
        <a:bodyPr/>
        <a:lstStyle/>
        <a:p>
          <a:endParaRPr lang="en-US"/>
        </a:p>
      </dgm:t>
    </dgm:pt>
    <dgm:pt modelId="{C3958CF4-555B-4DE3-B6D7-678F5785A998}" type="pres">
      <dgm:prSet presAssocID="{52AA94E3-61FB-45C0-A56E-8D56533223EF}" presName="pyramid" presStyleLbl="node1" presStyleIdx="0" presStyleCnt="1"/>
      <dgm:spPr>
        <a:solidFill>
          <a:schemeClr val="tx2">
            <a:lumMod val="50000"/>
          </a:schemeClr>
        </a:solidFill>
      </dgm:spPr>
    </dgm:pt>
    <dgm:pt modelId="{0C273F8C-762F-481B-9FA7-C4A034AFE039}" type="pres">
      <dgm:prSet presAssocID="{52AA94E3-61FB-45C0-A56E-8D56533223EF}" presName="theList" presStyleCnt="0"/>
      <dgm:spPr/>
    </dgm:pt>
    <dgm:pt modelId="{6C67065A-A9D8-448D-93F9-CB4CE75D0A8D}" type="pres">
      <dgm:prSet presAssocID="{894BF511-2D41-4DD2-A517-57AFC878F4D4}" presName="aNode" presStyleLbl="fgAcc1" presStyleIdx="0" presStyleCnt="3">
        <dgm:presLayoutVars>
          <dgm:bulletEnabled val="1"/>
        </dgm:presLayoutVars>
      </dgm:prSet>
      <dgm:spPr/>
      <dgm:t>
        <a:bodyPr/>
        <a:lstStyle/>
        <a:p>
          <a:endParaRPr lang="en-US"/>
        </a:p>
      </dgm:t>
    </dgm:pt>
    <dgm:pt modelId="{CB1BF62B-72F5-4995-8E20-98FB8250C052}" type="pres">
      <dgm:prSet presAssocID="{894BF511-2D41-4DD2-A517-57AFC878F4D4}" presName="aSpace" presStyleCnt="0"/>
      <dgm:spPr/>
    </dgm:pt>
    <dgm:pt modelId="{E903905A-AAB5-48D0-8EB4-37874186AA53}" type="pres">
      <dgm:prSet presAssocID="{BF131F73-8BC7-4E76-8D7B-D6D6FF877E81}" presName="aNode" presStyleLbl="fgAcc1" presStyleIdx="1" presStyleCnt="3">
        <dgm:presLayoutVars>
          <dgm:bulletEnabled val="1"/>
        </dgm:presLayoutVars>
      </dgm:prSet>
      <dgm:spPr/>
      <dgm:t>
        <a:bodyPr/>
        <a:lstStyle/>
        <a:p>
          <a:endParaRPr lang="en-US"/>
        </a:p>
      </dgm:t>
    </dgm:pt>
    <dgm:pt modelId="{996633DA-F1B6-4333-A496-890099EF57DF}" type="pres">
      <dgm:prSet presAssocID="{BF131F73-8BC7-4E76-8D7B-D6D6FF877E81}" presName="aSpace" presStyleCnt="0"/>
      <dgm:spPr/>
    </dgm:pt>
    <dgm:pt modelId="{CC567124-F998-45F4-BA7D-D5789FDD6009}" type="pres">
      <dgm:prSet presAssocID="{093EA7A2-89F0-44C6-8B5F-5FAC318401D5}" presName="aNode" presStyleLbl="fgAcc1" presStyleIdx="2" presStyleCnt="3">
        <dgm:presLayoutVars>
          <dgm:bulletEnabled val="1"/>
        </dgm:presLayoutVars>
      </dgm:prSet>
      <dgm:spPr/>
      <dgm:t>
        <a:bodyPr/>
        <a:lstStyle/>
        <a:p>
          <a:endParaRPr lang="en-US"/>
        </a:p>
      </dgm:t>
    </dgm:pt>
    <dgm:pt modelId="{2C4B5C1D-36A3-4D61-AE99-5E288142CE06}" type="pres">
      <dgm:prSet presAssocID="{093EA7A2-89F0-44C6-8B5F-5FAC318401D5}" presName="aSpace" presStyleCnt="0"/>
      <dgm:spPr/>
    </dgm:pt>
  </dgm:ptLst>
  <dgm:cxnLst>
    <dgm:cxn modelId="{E3EF800F-AAA6-4DB9-981C-68A0DEFE8CFC}" srcId="{52AA94E3-61FB-45C0-A56E-8D56533223EF}" destId="{894BF511-2D41-4DD2-A517-57AFC878F4D4}" srcOrd="0" destOrd="0" parTransId="{984819EF-3EA7-4FE9-83CC-96958B1AABB5}" sibTransId="{8F821727-D70F-49C8-AFD5-175A0C1DB375}"/>
    <dgm:cxn modelId="{19056009-12A4-43DA-B3E3-3F8372F56C2F}" type="presOf" srcId="{894BF511-2D41-4DD2-A517-57AFC878F4D4}" destId="{6C67065A-A9D8-448D-93F9-CB4CE75D0A8D}" srcOrd="0" destOrd="0" presId="urn:microsoft.com/office/officeart/2005/8/layout/pyramid2"/>
    <dgm:cxn modelId="{FE3767D9-3C62-4E72-AFA5-EB18C19B019B}" type="presOf" srcId="{52AA94E3-61FB-45C0-A56E-8D56533223EF}" destId="{771BFCD3-11EA-45C2-8536-B66F4E68FF4F}" srcOrd="0" destOrd="0" presId="urn:microsoft.com/office/officeart/2005/8/layout/pyramid2"/>
    <dgm:cxn modelId="{D5D6DF30-5E5E-4F61-920D-6887DCC7D1E2}" srcId="{52AA94E3-61FB-45C0-A56E-8D56533223EF}" destId="{093EA7A2-89F0-44C6-8B5F-5FAC318401D5}" srcOrd="2" destOrd="0" parTransId="{1D3F2978-7EAF-4A4B-93EE-847128048FB5}" sibTransId="{614CF134-A4A6-49DA-AD6A-1AF1C0B3C5AF}"/>
    <dgm:cxn modelId="{627C2C52-550B-4C39-A95E-DC436515D060}" type="presOf" srcId="{093EA7A2-89F0-44C6-8B5F-5FAC318401D5}" destId="{CC567124-F998-45F4-BA7D-D5789FDD6009}" srcOrd="0" destOrd="0" presId="urn:microsoft.com/office/officeart/2005/8/layout/pyramid2"/>
    <dgm:cxn modelId="{FC2242EB-7C5E-4358-96FE-D218E5BFF1F9}" type="presOf" srcId="{BF131F73-8BC7-4E76-8D7B-D6D6FF877E81}" destId="{E903905A-AAB5-48D0-8EB4-37874186AA53}" srcOrd="0" destOrd="0" presId="urn:microsoft.com/office/officeart/2005/8/layout/pyramid2"/>
    <dgm:cxn modelId="{7AC481AF-B202-476D-9A39-20D86BFCBA8E}" srcId="{52AA94E3-61FB-45C0-A56E-8D56533223EF}" destId="{BF131F73-8BC7-4E76-8D7B-D6D6FF877E81}" srcOrd="1" destOrd="0" parTransId="{19D5B2DB-F794-4EA7-BB17-ABB3C7AF5AF4}" sibTransId="{F59BA57D-187B-47F3-A4E6-AF6E9175E3F1}"/>
    <dgm:cxn modelId="{DEADC314-E4CF-4E7B-86AC-0DFA007F75B5}" type="presParOf" srcId="{771BFCD3-11EA-45C2-8536-B66F4E68FF4F}" destId="{C3958CF4-555B-4DE3-B6D7-678F5785A998}" srcOrd="0" destOrd="0" presId="urn:microsoft.com/office/officeart/2005/8/layout/pyramid2"/>
    <dgm:cxn modelId="{83EB875F-709A-4F3B-955C-3AC8C6E8857A}" type="presParOf" srcId="{771BFCD3-11EA-45C2-8536-B66F4E68FF4F}" destId="{0C273F8C-762F-481B-9FA7-C4A034AFE039}" srcOrd="1" destOrd="0" presId="urn:microsoft.com/office/officeart/2005/8/layout/pyramid2"/>
    <dgm:cxn modelId="{AC4F405E-7C38-45B3-8C98-8E06401D403E}" type="presParOf" srcId="{0C273F8C-762F-481B-9FA7-C4A034AFE039}" destId="{6C67065A-A9D8-448D-93F9-CB4CE75D0A8D}" srcOrd="0" destOrd="0" presId="urn:microsoft.com/office/officeart/2005/8/layout/pyramid2"/>
    <dgm:cxn modelId="{3B3AEF7D-96B7-42A2-9081-DF0398926192}" type="presParOf" srcId="{0C273F8C-762F-481B-9FA7-C4A034AFE039}" destId="{CB1BF62B-72F5-4995-8E20-98FB8250C052}" srcOrd="1" destOrd="0" presId="urn:microsoft.com/office/officeart/2005/8/layout/pyramid2"/>
    <dgm:cxn modelId="{C3665007-1087-45DE-AAAB-7DE192951207}" type="presParOf" srcId="{0C273F8C-762F-481B-9FA7-C4A034AFE039}" destId="{E903905A-AAB5-48D0-8EB4-37874186AA53}" srcOrd="2" destOrd="0" presId="urn:microsoft.com/office/officeart/2005/8/layout/pyramid2"/>
    <dgm:cxn modelId="{0E578E49-0250-4EBF-B375-DAC368D56228}" type="presParOf" srcId="{0C273F8C-762F-481B-9FA7-C4A034AFE039}" destId="{996633DA-F1B6-4333-A496-890099EF57DF}" srcOrd="3" destOrd="0" presId="urn:microsoft.com/office/officeart/2005/8/layout/pyramid2"/>
    <dgm:cxn modelId="{D6BF972A-A316-4388-808B-D51A0EB08663}" type="presParOf" srcId="{0C273F8C-762F-481B-9FA7-C4A034AFE039}" destId="{CC567124-F998-45F4-BA7D-D5789FDD6009}" srcOrd="4" destOrd="0" presId="urn:microsoft.com/office/officeart/2005/8/layout/pyramid2"/>
    <dgm:cxn modelId="{898D93B1-6362-4345-BDC2-A93F773E5265}" type="presParOf" srcId="{0C273F8C-762F-481B-9FA7-C4A034AFE039}" destId="{2C4B5C1D-36A3-4D61-AE99-5E288142CE06}"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121200-79C6-4E6A-806D-B3062EA1390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83225B8-166A-4B18-8399-3AA8501539FE}">
      <dgm:prSet/>
      <dgm:spPr>
        <a:solidFill>
          <a:schemeClr val="bg2">
            <a:lumMod val="60000"/>
            <a:lumOff val="40000"/>
          </a:schemeClr>
        </a:solidFill>
      </dgm:spPr>
      <dgm:t>
        <a:bodyPr/>
        <a:lstStyle/>
        <a:p>
          <a:pPr rtl="0"/>
          <a:r>
            <a:rPr lang="en-US" dirty="0" smtClean="0"/>
            <a:t>Inspect</a:t>
          </a:r>
          <a:endParaRPr lang="en-US" dirty="0"/>
        </a:p>
      </dgm:t>
    </dgm:pt>
    <dgm:pt modelId="{A9E75BA6-719F-4397-8842-E8FA6A70DF29}" type="parTrans" cxnId="{595DA342-3DC2-403A-990D-B9EA636B0709}">
      <dgm:prSet/>
      <dgm:spPr/>
      <dgm:t>
        <a:bodyPr/>
        <a:lstStyle/>
        <a:p>
          <a:endParaRPr lang="en-US"/>
        </a:p>
      </dgm:t>
    </dgm:pt>
    <dgm:pt modelId="{9475AF19-9103-4D3B-9342-0CC7BB8D7125}" type="sibTrans" cxnId="{595DA342-3DC2-403A-990D-B9EA636B0709}">
      <dgm:prSet/>
      <dgm:spPr/>
      <dgm:t>
        <a:bodyPr/>
        <a:lstStyle/>
        <a:p>
          <a:endParaRPr lang="en-US"/>
        </a:p>
      </dgm:t>
    </dgm:pt>
    <dgm:pt modelId="{8311CA23-CC53-45D3-B9DE-23101DB03BB4}">
      <dgm:prSet/>
      <dgm:spPr>
        <a:solidFill>
          <a:schemeClr val="bg2">
            <a:lumMod val="60000"/>
            <a:lumOff val="40000"/>
          </a:schemeClr>
        </a:solidFill>
      </dgm:spPr>
      <dgm:t>
        <a:bodyPr/>
        <a:lstStyle/>
        <a:p>
          <a:pPr rtl="0"/>
          <a:r>
            <a:rPr lang="en-US" dirty="0" smtClean="0"/>
            <a:t>Palpate</a:t>
          </a:r>
          <a:endParaRPr lang="en-US" dirty="0"/>
        </a:p>
      </dgm:t>
    </dgm:pt>
    <dgm:pt modelId="{BE88FA12-B3EB-478A-9690-2156EF13F35A}" type="parTrans" cxnId="{DC9C9E71-382B-4B2A-8A7C-744CBBED0EC2}">
      <dgm:prSet/>
      <dgm:spPr/>
      <dgm:t>
        <a:bodyPr/>
        <a:lstStyle/>
        <a:p>
          <a:endParaRPr lang="en-US"/>
        </a:p>
      </dgm:t>
    </dgm:pt>
    <dgm:pt modelId="{CDA87AD8-CA17-48A9-94EA-D07E12960B47}" type="sibTrans" cxnId="{DC9C9E71-382B-4B2A-8A7C-744CBBED0EC2}">
      <dgm:prSet/>
      <dgm:spPr/>
      <dgm:t>
        <a:bodyPr/>
        <a:lstStyle/>
        <a:p>
          <a:endParaRPr lang="en-US"/>
        </a:p>
      </dgm:t>
    </dgm:pt>
    <dgm:pt modelId="{6EA8D787-ED12-4D98-BF22-912BB6D3BB95}">
      <dgm:prSet/>
      <dgm:spPr>
        <a:solidFill>
          <a:schemeClr val="bg2">
            <a:lumMod val="60000"/>
            <a:lumOff val="40000"/>
          </a:schemeClr>
        </a:solidFill>
      </dgm:spPr>
      <dgm:t>
        <a:bodyPr/>
        <a:lstStyle/>
        <a:p>
          <a:pPr rtl="0"/>
          <a:r>
            <a:rPr lang="en-US" dirty="0" smtClean="0"/>
            <a:t>Auscultate</a:t>
          </a:r>
          <a:endParaRPr lang="en-US" dirty="0"/>
        </a:p>
      </dgm:t>
    </dgm:pt>
    <dgm:pt modelId="{F990303E-73F0-4CE0-94F8-CC9B73CA2484}" type="parTrans" cxnId="{D8EC418E-5CEF-482A-BB90-1205F1EC8392}">
      <dgm:prSet/>
      <dgm:spPr/>
      <dgm:t>
        <a:bodyPr/>
        <a:lstStyle/>
        <a:p>
          <a:endParaRPr lang="en-US"/>
        </a:p>
      </dgm:t>
    </dgm:pt>
    <dgm:pt modelId="{63BB6315-B34F-4D78-8996-B4AF0C27F2CC}" type="sibTrans" cxnId="{D8EC418E-5CEF-482A-BB90-1205F1EC8392}">
      <dgm:prSet/>
      <dgm:spPr/>
      <dgm:t>
        <a:bodyPr/>
        <a:lstStyle/>
        <a:p>
          <a:endParaRPr lang="en-US"/>
        </a:p>
      </dgm:t>
    </dgm:pt>
    <dgm:pt modelId="{C9BF7B2A-6397-4F99-84D3-BE1E17CA8312}">
      <dgm:prSet/>
      <dgm:spPr/>
      <dgm:t>
        <a:bodyPr/>
        <a:lstStyle/>
        <a:p>
          <a:r>
            <a:rPr lang="en-US" dirty="0" smtClean="0"/>
            <a:t>shape, size, scars, linea nigra, </a:t>
          </a:r>
          <a:r>
            <a:rPr lang="en-US" dirty="0" err="1" smtClean="0"/>
            <a:t>striae</a:t>
          </a:r>
          <a:r>
            <a:rPr lang="en-US" dirty="0" smtClean="0"/>
            <a:t>, movements, color</a:t>
          </a:r>
          <a:endParaRPr lang="en-US" dirty="0"/>
        </a:p>
      </dgm:t>
    </dgm:pt>
    <dgm:pt modelId="{72F7E174-88BC-44E9-9F42-0CB00C9CD72C}" type="parTrans" cxnId="{2EE2A74D-F267-4324-B7E2-FFD08FBAA31E}">
      <dgm:prSet/>
      <dgm:spPr/>
      <dgm:t>
        <a:bodyPr/>
        <a:lstStyle/>
        <a:p>
          <a:endParaRPr lang="en-US"/>
        </a:p>
      </dgm:t>
    </dgm:pt>
    <dgm:pt modelId="{DA28E94A-32E6-4132-B35C-CEB6D11F86AF}" type="sibTrans" cxnId="{2EE2A74D-F267-4324-B7E2-FFD08FBAA31E}">
      <dgm:prSet/>
      <dgm:spPr/>
      <dgm:t>
        <a:bodyPr/>
        <a:lstStyle/>
        <a:p>
          <a:endParaRPr lang="en-US"/>
        </a:p>
      </dgm:t>
    </dgm:pt>
    <dgm:pt modelId="{45081F6C-8092-4B62-9E27-5F46217E8775}">
      <dgm:prSet/>
      <dgm:spPr/>
      <dgm:t>
        <a:bodyPr/>
        <a:lstStyle/>
        <a:p>
          <a:r>
            <a:rPr lang="en-US" dirty="0" smtClean="0"/>
            <a:t>Abdomen for - growth (gestational age estimated by fundal height measurement) , movements, Fetal parts, No. of fetus, lie, position, presentation and engagement. </a:t>
          </a:r>
          <a:endParaRPr lang="en-US" dirty="0"/>
        </a:p>
      </dgm:t>
    </dgm:pt>
    <dgm:pt modelId="{F49F8CFC-6B62-436C-86D4-3735D4B5B970}" type="parTrans" cxnId="{A11C7A82-BA8D-4BF3-B419-31D5842B5AAE}">
      <dgm:prSet/>
      <dgm:spPr/>
      <dgm:t>
        <a:bodyPr/>
        <a:lstStyle/>
        <a:p>
          <a:endParaRPr lang="en-US"/>
        </a:p>
      </dgm:t>
    </dgm:pt>
    <dgm:pt modelId="{9F19E9BA-D38C-4F27-A0E6-9355599E63CA}" type="sibTrans" cxnId="{A11C7A82-BA8D-4BF3-B419-31D5842B5AAE}">
      <dgm:prSet/>
      <dgm:spPr/>
      <dgm:t>
        <a:bodyPr/>
        <a:lstStyle/>
        <a:p>
          <a:endParaRPr lang="en-US"/>
        </a:p>
      </dgm:t>
    </dgm:pt>
    <dgm:pt modelId="{5252D463-81BC-4227-9C8D-A43B5EF63751}">
      <dgm:prSet/>
      <dgm:spPr/>
      <dgm:t>
        <a:bodyPr/>
        <a:lstStyle/>
        <a:p>
          <a:r>
            <a:rPr lang="en-US" dirty="0" smtClean="0"/>
            <a:t>Abdomen for Fetal Heat Rate. Use fetal stethoscope - </a:t>
          </a:r>
          <a:r>
            <a:rPr lang="en-US" dirty="0" err="1" smtClean="0"/>
            <a:t>pinnard</a:t>
          </a:r>
          <a:r>
            <a:rPr lang="en-US" dirty="0" smtClean="0"/>
            <a:t> or </a:t>
          </a:r>
          <a:r>
            <a:rPr lang="en-US" dirty="0" err="1" smtClean="0"/>
            <a:t>sonicaid</a:t>
          </a:r>
          <a:r>
            <a:rPr lang="en-US" dirty="0" smtClean="0"/>
            <a:t>.</a:t>
          </a:r>
          <a:endParaRPr lang="en-US" dirty="0"/>
        </a:p>
      </dgm:t>
    </dgm:pt>
    <dgm:pt modelId="{10E3A638-1BE5-4EA8-952F-8238D6F7D42C}" type="parTrans" cxnId="{DE7337CB-0BD7-4869-AD81-2693D8483F15}">
      <dgm:prSet/>
      <dgm:spPr/>
      <dgm:t>
        <a:bodyPr/>
        <a:lstStyle/>
        <a:p>
          <a:endParaRPr lang="en-US"/>
        </a:p>
      </dgm:t>
    </dgm:pt>
    <dgm:pt modelId="{248091BD-1754-4E8D-BF57-0817F62726A5}" type="sibTrans" cxnId="{DE7337CB-0BD7-4869-AD81-2693D8483F15}">
      <dgm:prSet/>
      <dgm:spPr/>
      <dgm:t>
        <a:bodyPr/>
        <a:lstStyle/>
        <a:p>
          <a:endParaRPr lang="en-US"/>
        </a:p>
      </dgm:t>
    </dgm:pt>
    <dgm:pt modelId="{1A0AD6B5-6B82-4DEE-9EC5-7543E6C34401}" type="pres">
      <dgm:prSet presAssocID="{AD121200-79C6-4E6A-806D-B3062EA13909}" presName="linearFlow" presStyleCnt="0">
        <dgm:presLayoutVars>
          <dgm:dir/>
          <dgm:animLvl val="lvl"/>
          <dgm:resizeHandles val="exact"/>
        </dgm:presLayoutVars>
      </dgm:prSet>
      <dgm:spPr/>
      <dgm:t>
        <a:bodyPr/>
        <a:lstStyle/>
        <a:p>
          <a:endParaRPr lang="en-US"/>
        </a:p>
      </dgm:t>
    </dgm:pt>
    <dgm:pt modelId="{803F7161-C924-4610-AF6A-2312BF2AB17A}" type="pres">
      <dgm:prSet presAssocID="{E83225B8-166A-4B18-8399-3AA8501539FE}" presName="composite" presStyleCnt="0"/>
      <dgm:spPr/>
    </dgm:pt>
    <dgm:pt modelId="{EE87389E-3DCF-4DDA-AA9D-8205127860B3}" type="pres">
      <dgm:prSet presAssocID="{E83225B8-166A-4B18-8399-3AA8501539FE}" presName="parentText" presStyleLbl="alignNode1" presStyleIdx="0" presStyleCnt="3">
        <dgm:presLayoutVars>
          <dgm:chMax val="1"/>
          <dgm:bulletEnabled val="1"/>
        </dgm:presLayoutVars>
      </dgm:prSet>
      <dgm:spPr/>
      <dgm:t>
        <a:bodyPr/>
        <a:lstStyle/>
        <a:p>
          <a:endParaRPr lang="en-US"/>
        </a:p>
      </dgm:t>
    </dgm:pt>
    <dgm:pt modelId="{E7B325BE-D5D7-4A4F-8E23-A20D5D6C364B}" type="pres">
      <dgm:prSet presAssocID="{E83225B8-166A-4B18-8399-3AA8501539FE}" presName="descendantText" presStyleLbl="alignAcc1" presStyleIdx="0" presStyleCnt="3">
        <dgm:presLayoutVars>
          <dgm:bulletEnabled val="1"/>
        </dgm:presLayoutVars>
      </dgm:prSet>
      <dgm:spPr/>
      <dgm:t>
        <a:bodyPr/>
        <a:lstStyle/>
        <a:p>
          <a:endParaRPr lang="en-US"/>
        </a:p>
      </dgm:t>
    </dgm:pt>
    <dgm:pt modelId="{5223369D-E5C2-4410-8784-D7ED88B35C0A}" type="pres">
      <dgm:prSet presAssocID="{9475AF19-9103-4D3B-9342-0CC7BB8D7125}" presName="sp" presStyleCnt="0"/>
      <dgm:spPr/>
    </dgm:pt>
    <dgm:pt modelId="{4402E4BA-603E-450A-A8EE-55E9B26E40E8}" type="pres">
      <dgm:prSet presAssocID="{8311CA23-CC53-45D3-B9DE-23101DB03BB4}" presName="composite" presStyleCnt="0"/>
      <dgm:spPr/>
    </dgm:pt>
    <dgm:pt modelId="{89D61C97-6EB4-4FCF-A5E2-D3BC4E354E65}" type="pres">
      <dgm:prSet presAssocID="{8311CA23-CC53-45D3-B9DE-23101DB03BB4}" presName="parentText" presStyleLbl="alignNode1" presStyleIdx="1" presStyleCnt="3">
        <dgm:presLayoutVars>
          <dgm:chMax val="1"/>
          <dgm:bulletEnabled val="1"/>
        </dgm:presLayoutVars>
      </dgm:prSet>
      <dgm:spPr/>
      <dgm:t>
        <a:bodyPr/>
        <a:lstStyle/>
        <a:p>
          <a:endParaRPr lang="en-US"/>
        </a:p>
      </dgm:t>
    </dgm:pt>
    <dgm:pt modelId="{1E196BFE-5BE7-4EE1-89C3-7D91FCFCAAD6}" type="pres">
      <dgm:prSet presAssocID="{8311CA23-CC53-45D3-B9DE-23101DB03BB4}" presName="descendantText" presStyleLbl="alignAcc1" presStyleIdx="1" presStyleCnt="3">
        <dgm:presLayoutVars>
          <dgm:bulletEnabled val="1"/>
        </dgm:presLayoutVars>
      </dgm:prSet>
      <dgm:spPr/>
      <dgm:t>
        <a:bodyPr/>
        <a:lstStyle/>
        <a:p>
          <a:endParaRPr lang="en-US"/>
        </a:p>
      </dgm:t>
    </dgm:pt>
    <dgm:pt modelId="{E19995C3-3E62-4629-A147-18F8391E3287}" type="pres">
      <dgm:prSet presAssocID="{CDA87AD8-CA17-48A9-94EA-D07E12960B47}" presName="sp" presStyleCnt="0"/>
      <dgm:spPr/>
    </dgm:pt>
    <dgm:pt modelId="{7F51E49D-A662-4BEE-9C53-ADCFB24725A2}" type="pres">
      <dgm:prSet presAssocID="{6EA8D787-ED12-4D98-BF22-912BB6D3BB95}" presName="composite" presStyleCnt="0"/>
      <dgm:spPr/>
    </dgm:pt>
    <dgm:pt modelId="{59B217F8-96CA-46C0-9769-EEA06F0EB119}" type="pres">
      <dgm:prSet presAssocID="{6EA8D787-ED12-4D98-BF22-912BB6D3BB95}" presName="parentText" presStyleLbl="alignNode1" presStyleIdx="2" presStyleCnt="3">
        <dgm:presLayoutVars>
          <dgm:chMax val="1"/>
          <dgm:bulletEnabled val="1"/>
        </dgm:presLayoutVars>
      </dgm:prSet>
      <dgm:spPr/>
      <dgm:t>
        <a:bodyPr/>
        <a:lstStyle/>
        <a:p>
          <a:endParaRPr lang="en-US"/>
        </a:p>
      </dgm:t>
    </dgm:pt>
    <dgm:pt modelId="{93EAE56C-28BA-42B9-AD1A-FE217CCE92ED}" type="pres">
      <dgm:prSet presAssocID="{6EA8D787-ED12-4D98-BF22-912BB6D3BB95}" presName="descendantText" presStyleLbl="alignAcc1" presStyleIdx="2" presStyleCnt="3">
        <dgm:presLayoutVars>
          <dgm:bulletEnabled val="1"/>
        </dgm:presLayoutVars>
      </dgm:prSet>
      <dgm:spPr/>
      <dgm:t>
        <a:bodyPr/>
        <a:lstStyle/>
        <a:p>
          <a:endParaRPr lang="en-US"/>
        </a:p>
      </dgm:t>
    </dgm:pt>
  </dgm:ptLst>
  <dgm:cxnLst>
    <dgm:cxn modelId="{A11C7A82-BA8D-4BF3-B419-31D5842B5AAE}" srcId="{8311CA23-CC53-45D3-B9DE-23101DB03BB4}" destId="{45081F6C-8092-4B62-9E27-5F46217E8775}" srcOrd="0" destOrd="0" parTransId="{F49F8CFC-6B62-436C-86D4-3735D4B5B970}" sibTransId="{9F19E9BA-D38C-4F27-A0E6-9355599E63CA}"/>
    <dgm:cxn modelId="{2B6C791A-BEE5-484F-AB7C-F167B6453294}" type="presOf" srcId="{C9BF7B2A-6397-4F99-84D3-BE1E17CA8312}" destId="{E7B325BE-D5D7-4A4F-8E23-A20D5D6C364B}" srcOrd="0" destOrd="0" presId="urn:microsoft.com/office/officeart/2005/8/layout/chevron2"/>
    <dgm:cxn modelId="{D8EC418E-5CEF-482A-BB90-1205F1EC8392}" srcId="{AD121200-79C6-4E6A-806D-B3062EA13909}" destId="{6EA8D787-ED12-4D98-BF22-912BB6D3BB95}" srcOrd="2" destOrd="0" parTransId="{F990303E-73F0-4CE0-94F8-CC9B73CA2484}" sibTransId="{63BB6315-B34F-4D78-8996-B4AF0C27F2CC}"/>
    <dgm:cxn modelId="{595DA342-3DC2-403A-990D-B9EA636B0709}" srcId="{AD121200-79C6-4E6A-806D-B3062EA13909}" destId="{E83225B8-166A-4B18-8399-3AA8501539FE}" srcOrd="0" destOrd="0" parTransId="{A9E75BA6-719F-4397-8842-E8FA6A70DF29}" sibTransId="{9475AF19-9103-4D3B-9342-0CC7BB8D7125}"/>
    <dgm:cxn modelId="{4CFAB390-7A3C-450A-8958-C28572BD233F}" type="presOf" srcId="{6EA8D787-ED12-4D98-BF22-912BB6D3BB95}" destId="{59B217F8-96CA-46C0-9769-EEA06F0EB119}" srcOrd="0" destOrd="0" presId="urn:microsoft.com/office/officeart/2005/8/layout/chevron2"/>
    <dgm:cxn modelId="{539CA0CC-F6AA-4DC8-8216-134D527BA3CE}" type="presOf" srcId="{E83225B8-166A-4B18-8399-3AA8501539FE}" destId="{EE87389E-3DCF-4DDA-AA9D-8205127860B3}" srcOrd="0" destOrd="0" presId="urn:microsoft.com/office/officeart/2005/8/layout/chevron2"/>
    <dgm:cxn modelId="{2EE2A74D-F267-4324-B7E2-FFD08FBAA31E}" srcId="{E83225B8-166A-4B18-8399-3AA8501539FE}" destId="{C9BF7B2A-6397-4F99-84D3-BE1E17CA8312}" srcOrd="0" destOrd="0" parTransId="{72F7E174-88BC-44E9-9F42-0CB00C9CD72C}" sibTransId="{DA28E94A-32E6-4132-B35C-CEB6D11F86AF}"/>
    <dgm:cxn modelId="{DE7337CB-0BD7-4869-AD81-2693D8483F15}" srcId="{6EA8D787-ED12-4D98-BF22-912BB6D3BB95}" destId="{5252D463-81BC-4227-9C8D-A43B5EF63751}" srcOrd="0" destOrd="0" parTransId="{10E3A638-1BE5-4EA8-952F-8238D6F7D42C}" sibTransId="{248091BD-1754-4E8D-BF57-0817F62726A5}"/>
    <dgm:cxn modelId="{96147B95-4594-43BC-A6DC-2D70E0C97B3C}" type="presOf" srcId="{45081F6C-8092-4B62-9E27-5F46217E8775}" destId="{1E196BFE-5BE7-4EE1-89C3-7D91FCFCAAD6}" srcOrd="0" destOrd="0" presId="urn:microsoft.com/office/officeart/2005/8/layout/chevron2"/>
    <dgm:cxn modelId="{4418AEE7-44B2-429F-A08E-D38B3F89AD51}" type="presOf" srcId="{5252D463-81BC-4227-9C8D-A43B5EF63751}" destId="{93EAE56C-28BA-42B9-AD1A-FE217CCE92ED}" srcOrd="0" destOrd="0" presId="urn:microsoft.com/office/officeart/2005/8/layout/chevron2"/>
    <dgm:cxn modelId="{DC9C9E71-382B-4B2A-8A7C-744CBBED0EC2}" srcId="{AD121200-79C6-4E6A-806D-B3062EA13909}" destId="{8311CA23-CC53-45D3-B9DE-23101DB03BB4}" srcOrd="1" destOrd="0" parTransId="{BE88FA12-B3EB-478A-9690-2156EF13F35A}" sibTransId="{CDA87AD8-CA17-48A9-94EA-D07E12960B47}"/>
    <dgm:cxn modelId="{F50EA47A-F72C-4DC8-BE32-33E53BE68F19}" type="presOf" srcId="{AD121200-79C6-4E6A-806D-B3062EA13909}" destId="{1A0AD6B5-6B82-4DEE-9EC5-7543E6C34401}" srcOrd="0" destOrd="0" presId="urn:microsoft.com/office/officeart/2005/8/layout/chevron2"/>
    <dgm:cxn modelId="{77C4B563-618E-4D4F-B144-E37022CF34DD}" type="presOf" srcId="{8311CA23-CC53-45D3-B9DE-23101DB03BB4}" destId="{89D61C97-6EB4-4FCF-A5E2-D3BC4E354E65}" srcOrd="0" destOrd="0" presId="urn:microsoft.com/office/officeart/2005/8/layout/chevron2"/>
    <dgm:cxn modelId="{AB907D30-1230-4E36-BB8C-AB177EBE818E}" type="presParOf" srcId="{1A0AD6B5-6B82-4DEE-9EC5-7543E6C34401}" destId="{803F7161-C924-4610-AF6A-2312BF2AB17A}" srcOrd="0" destOrd="0" presId="urn:microsoft.com/office/officeart/2005/8/layout/chevron2"/>
    <dgm:cxn modelId="{E5EE777D-8CCA-42A1-9C0F-C7DBD81EC97B}" type="presParOf" srcId="{803F7161-C924-4610-AF6A-2312BF2AB17A}" destId="{EE87389E-3DCF-4DDA-AA9D-8205127860B3}" srcOrd="0" destOrd="0" presId="urn:microsoft.com/office/officeart/2005/8/layout/chevron2"/>
    <dgm:cxn modelId="{AA58766A-EBAF-40CD-B026-6036DE33969A}" type="presParOf" srcId="{803F7161-C924-4610-AF6A-2312BF2AB17A}" destId="{E7B325BE-D5D7-4A4F-8E23-A20D5D6C364B}" srcOrd="1" destOrd="0" presId="urn:microsoft.com/office/officeart/2005/8/layout/chevron2"/>
    <dgm:cxn modelId="{3205D029-DFD0-42B5-AAB1-F9C780E7FCFB}" type="presParOf" srcId="{1A0AD6B5-6B82-4DEE-9EC5-7543E6C34401}" destId="{5223369D-E5C2-4410-8784-D7ED88B35C0A}" srcOrd="1" destOrd="0" presId="urn:microsoft.com/office/officeart/2005/8/layout/chevron2"/>
    <dgm:cxn modelId="{827EE403-94DB-467E-85CA-1FE354EC870A}" type="presParOf" srcId="{1A0AD6B5-6B82-4DEE-9EC5-7543E6C34401}" destId="{4402E4BA-603E-450A-A8EE-55E9B26E40E8}" srcOrd="2" destOrd="0" presId="urn:microsoft.com/office/officeart/2005/8/layout/chevron2"/>
    <dgm:cxn modelId="{B1D13BF0-69C5-442E-9EE8-A67274E9B60B}" type="presParOf" srcId="{4402E4BA-603E-450A-A8EE-55E9B26E40E8}" destId="{89D61C97-6EB4-4FCF-A5E2-D3BC4E354E65}" srcOrd="0" destOrd="0" presId="urn:microsoft.com/office/officeart/2005/8/layout/chevron2"/>
    <dgm:cxn modelId="{0B772A4C-E404-4BD2-B01C-FE1DBF15F4FB}" type="presParOf" srcId="{4402E4BA-603E-450A-A8EE-55E9B26E40E8}" destId="{1E196BFE-5BE7-4EE1-89C3-7D91FCFCAAD6}" srcOrd="1" destOrd="0" presId="urn:microsoft.com/office/officeart/2005/8/layout/chevron2"/>
    <dgm:cxn modelId="{B094AEA3-DD4E-424E-B4E0-5DE83A36BEFC}" type="presParOf" srcId="{1A0AD6B5-6B82-4DEE-9EC5-7543E6C34401}" destId="{E19995C3-3E62-4629-A147-18F8391E3287}" srcOrd="3" destOrd="0" presId="urn:microsoft.com/office/officeart/2005/8/layout/chevron2"/>
    <dgm:cxn modelId="{FD14B33D-C832-42A8-B493-38C13B77F594}" type="presParOf" srcId="{1A0AD6B5-6B82-4DEE-9EC5-7543E6C34401}" destId="{7F51E49D-A662-4BEE-9C53-ADCFB24725A2}" srcOrd="4" destOrd="0" presId="urn:microsoft.com/office/officeart/2005/8/layout/chevron2"/>
    <dgm:cxn modelId="{3878C24F-B1E5-4B74-9938-7EE6299C0005}" type="presParOf" srcId="{7F51E49D-A662-4BEE-9C53-ADCFB24725A2}" destId="{59B217F8-96CA-46C0-9769-EEA06F0EB119}" srcOrd="0" destOrd="0" presId="urn:microsoft.com/office/officeart/2005/8/layout/chevron2"/>
    <dgm:cxn modelId="{15611AF2-DFC9-407C-A4D1-C3D23B104295}" type="presParOf" srcId="{7F51E49D-A662-4BEE-9C53-ADCFB24725A2}" destId="{93EAE56C-28BA-42B9-AD1A-FE217CCE92ED}"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03F0D8-0D48-45F9-9420-EE550D7A970B}" type="doc">
      <dgm:prSet loTypeId="urn:microsoft.com/office/officeart/2008/layout/VerticalAccentList" loCatId="list" qsTypeId="urn:microsoft.com/office/officeart/2005/8/quickstyle/3d1" qsCatId="3D" csTypeId="urn:microsoft.com/office/officeart/2005/8/colors/accent4_4" csCatId="accent4"/>
      <dgm:spPr/>
      <dgm:t>
        <a:bodyPr/>
        <a:lstStyle/>
        <a:p>
          <a:endParaRPr lang="en-US"/>
        </a:p>
      </dgm:t>
    </dgm:pt>
    <dgm:pt modelId="{4BC7C945-B41D-4D1A-A250-2F418095DE5B}">
      <dgm:prSet/>
      <dgm:spPr/>
      <dgm:t>
        <a:bodyPr/>
        <a:lstStyle/>
        <a:p>
          <a:pPr rtl="0"/>
          <a:r>
            <a:rPr lang="en-US" smtClean="0"/>
            <a:t>Explain procedure to the patient. </a:t>
          </a:r>
          <a:endParaRPr lang="en-US"/>
        </a:p>
      </dgm:t>
    </dgm:pt>
    <dgm:pt modelId="{E453FAE1-D249-4674-9538-F800185E416D}" type="parTrans" cxnId="{04F14576-D5CC-46CA-B8EC-F66EEED6A2F4}">
      <dgm:prSet/>
      <dgm:spPr/>
      <dgm:t>
        <a:bodyPr/>
        <a:lstStyle/>
        <a:p>
          <a:endParaRPr lang="en-US"/>
        </a:p>
      </dgm:t>
    </dgm:pt>
    <dgm:pt modelId="{B0B7C588-A4B4-48D9-9CBA-3B295538A9A2}" type="sibTrans" cxnId="{04F14576-D5CC-46CA-B8EC-F66EEED6A2F4}">
      <dgm:prSet/>
      <dgm:spPr/>
      <dgm:t>
        <a:bodyPr/>
        <a:lstStyle/>
        <a:p>
          <a:endParaRPr lang="en-US"/>
        </a:p>
      </dgm:t>
    </dgm:pt>
    <dgm:pt modelId="{2B7A106A-62B8-4440-B4D5-71C55259C381}">
      <dgm:prSet/>
      <dgm:spPr/>
      <dgm:t>
        <a:bodyPr/>
        <a:lstStyle/>
        <a:p>
          <a:pPr rtl="0"/>
          <a:r>
            <a:rPr lang="en-US" smtClean="0"/>
            <a:t>Ensure that the pregnant woman has recently emptied her bladder. </a:t>
          </a:r>
          <a:endParaRPr lang="en-US"/>
        </a:p>
      </dgm:t>
    </dgm:pt>
    <dgm:pt modelId="{9DDB1CB0-DB2B-493F-9F18-99D806D49822}" type="parTrans" cxnId="{6E2D3A5B-BE46-4457-88BF-0BBE30F20856}">
      <dgm:prSet/>
      <dgm:spPr/>
      <dgm:t>
        <a:bodyPr/>
        <a:lstStyle/>
        <a:p>
          <a:endParaRPr lang="en-US"/>
        </a:p>
      </dgm:t>
    </dgm:pt>
    <dgm:pt modelId="{3CD0CCEA-096D-4588-B8F5-264322FFE4C3}" type="sibTrans" cxnId="{6E2D3A5B-BE46-4457-88BF-0BBE30F20856}">
      <dgm:prSet/>
      <dgm:spPr/>
      <dgm:t>
        <a:bodyPr/>
        <a:lstStyle/>
        <a:p>
          <a:endParaRPr lang="en-US"/>
        </a:p>
      </dgm:t>
    </dgm:pt>
    <dgm:pt modelId="{F8382E98-646A-419A-AF85-9762C0E4319C}">
      <dgm:prSet/>
      <dgm:spPr/>
      <dgm:t>
        <a:bodyPr/>
        <a:lstStyle/>
        <a:p>
          <a:pPr rtl="0"/>
          <a:r>
            <a:rPr lang="en-US" smtClean="0"/>
            <a:t>Drape properly to maintain privacy. </a:t>
          </a:r>
          <a:endParaRPr lang="en-US"/>
        </a:p>
      </dgm:t>
    </dgm:pt>
    <dgm:pt modelId="{0F6DA12C-7B2A-4A56-A8AC-8C97AEC600D5}" type="parTrans" cxnId="{271237AE-B80E-4489-B506-773165E31367}">
      <dgm:prSet/>
      <dgm:spPr/>
      <dgm:t>
        <a:bodyPr/>
        <a:lstStyle/>
        <a:p>
          <a:endParaRPr lang="en-US"/>
        </a:p>
      </dgm:t>
    </dgm:pt>
    <dgm:pt modelId="{5B1E8DA4-EBB2-4EE7-92B8-B9A9E874F30F}" type="sibTrans" cxnId="{271237AE-B80E-4489-B506-773165E31367}">
      <dgm:prSet/>
      <dgm:spPr/>
      <dgm:t>
        <a:bodyPr/>
        <a:lstStyle/>
        <a:p>
          <a:endParaRPr lang="en-US"/>
        </a:p>
      </dgm:t>
    </dgm:pt>
    <dgm:pt modelId="{7BA9FFD4-4049-4B58-88D6-A4EF150F4869}">
      <dgm:prSet/>
      <dgm:spPr/>
      <dgm:t>
        <a:bodyPr/>
        <a:lstStyle/>
        <a:p>
          <a:pPr rtl="0"/>
          <a:r>
            <a:rPr lang="en-US" smtClean="0"/>
            <a:t>Place woman in dorsal recumbent position, supine with knees flexed to relax abdominal muscles. Place a small pillow under the head for comfort.</a:t>
          </a:r>
          <a:endParaRPr lang="en-US"/>
        </a:p>
      </dgm:t>
    </dgm:pt>
    <dgm:pt modelId="{721F98C7-4F77-4CEA-AA80-FAEBE55532CA}" type="parTrans" cxnId="{0258A85A-0C61-437A-9766-5E45FA8CDB81}">
      <dgm:prSet/>
      <dgm:spPr/>
      <dgm:t>
        <a:bodyPr/>
        <a:lstStyle/>
        <a:p>
          <a:endParaRPr lang="en-US"/>
        </a:p>
      </dgm:t>
    </dgm:pt>
    <dgm:pt modelId="{ECEC3337-F520-4B54-9AFF-F01E5BC20C63}" type="sibTrans" cxnId="{0258A85A-0C61-437A-9766-5E45FA8CDB81}">
      <dgm:prSet/>
      <dgm:spPr/>
      <dgm:t>
        <a:bodyPr/>
        <a:lstStyle/>
        <a:p>
          <a:endParaRPr lang="en-US"/>
        </a:p>
      </dgm:t>
    </dgm:pt>
    <dgm:pt modelId="{FFBE90EF-7018-41EF-AEF9-0425FFB0892E}">
      <dgm:prSet/>
      <dgm:spPr/>
      <dgm:t>
        <a:bodyPr/>
        <a:lstStyle/>
        <a:p>
          <a:pPr rtl="0"/>
          <a:r>
            <a:rPr lang="en-US" smtClean="0"/>
            <a:t>Warms hands prior to palpation rubbing together(Cold hands can stimulate uterine contractions)</a:t>
          </a:r>
          <a:endParaRPr lang="en-US"/>
        </a:p>
      </dgm:t>
    </dgm:pt>
    <dgm:pt modelId="{A82BB631-51C0-4ACE-8EE9-655E93E53A9F}" type="parTrans" cxnId="{03FDCCCC-C3D4-4985-B3E9-9D7470E8665D}">
      <dgm:prSet/>
      <dgm:spPr/>
      <dgm:t>
        <a:bodyPr/>
        <a:lstStyle/>
        <a:p>
          <a:endParaRPr lang="en-US"/>
        </a:p>
      </dgm:t>
    </dgm:pt>
    <dgm:pt modelId="{027260AB-E759-4A64-BED7-3AF0EE23A0A0}" type="sibTrans" cxnId="{03FDCCCC-C3D4-4985-B3E9-9D7470E8665D}">
      <dgm:prSet/>
      <dgm:spPr/>
      <dgm:t>
        <a:bodyPr/>
        <a:lstStyle/>
        <a:p>
          <a:endParaRPr lang="en-US"/>
        </a:p>
      </dgm:t>
    </dgm:pt>
    <dgm:pt modelId="{2A9C8283-CF18-43A5-B525-AB73664D44DE}">
      <dgm:prSet/>
      <dgm:spPr/>
      <dgm:t>
        <a:bodyPr/>
        <a:lstStyle/>
        <a:p>
          <a:pPr rtl="0"/>
          <a:r>
            <a:rPr lang="en-US" smtClean="0"/>
            <a:t>Use the palm for palpation not the fingers.</a:t>
          </a:r>
          <a:endParaRPr lang="en-US"/>
        </a:p>
      </dgm:t>
    </dgm:pt>
    <dgm:pt modelId="{B553920B-7E24-40EE-A4BB-FD5684898A5B}" type="parTrans" cxnId="{5F09F697-18F0-497D-A2DF-C73EF1B4730F}">
      <dgm:prSet/>
      <dgm:spPr/>
      <dgm:t>
        <a:bodyPr/>
        <a:lstStyle/>
        <a:p>
          <a:endParaRPr lang="en-US"/>
        </a:p>
      </dgm:t>
    </dgm:pt>
    <dgm:pt modelId="{EA979E42-C535-4338-B247-D0F528C28450}" type="sibTrans" cxnId="{5F09F697-18F0-497D-A2DF-C73EF1B4730F}">
      <dgm:prSet/>
      <dgm:spPr/>
      <dgm:t>
        <a:bodyPr/>
        <a:lstStyle/>
        <a:p>
          <a:endParaRPr lang="en-US"/>
        </a:p>
      </dgm:t>
    </dgm:pt>
    <dgm:pt modelId="{B2850849-6288-4E3B-B77F-E35910D3823F}" type="pres">
      <dgm:prSet presAssocID="{A203F0D8-0D48-45F9-9420-EE550D7A970B}" presName="Name0" presStyleCnt="0">
        <dgm:presLayoutVars>
          <dgm:chMax/>
          <dgm:chPref/>
          <dgm:dir/>
        </dgm:presLayoutVars>
      </dgm:prSet>
      <dgm:spPr/>
      <dgm:t>
        <a:bodyPr/>
        <a:lstStyle/>
        <a:p>
          <a:endParaRPr lang="en-US"/>
        </a:p>
      </dgm:t>
    </dgm:pt>
    <dgm:pt modelId="{3075E6E2-BA80-4CBF-A16D-7F91D426F84F}" type="pres">
      <dgm:prSet presAssocID="{4BC7C945-B41D-4D1A-A250-2F418095DE5B}" presName="parenttextcomposite" presStyleCnt="0"/>
      <dgm:spPr/>
    </dgm:pt>
    <dgm:pt modelId="{33B4192F-8C36-48F7-A5E8-EC7A437B686F}" type="pres">
      <dgm:prSet presAssocID="{4BC7C945-B41D-4D1A-A250-2F418095DE5B}" presName="parenttext" presStyleLbl="revTx" presStyleIdx="0" presStyleCnt="6">
        <dgm:presLayoutVars>
          <dgm:chMax/>
          <dgm:chPref val="2"/>
          <dgm:bulletEnabled val="1"/>
        </dgm:presLayoutVars>
      </dgm:prSet>
      <dgm:spPr/>
      <dgm:t>
        <a:bodyPr/>
        <a:lstStyle/>
        <a:p>
          <a:endParaRPr lang="en-US"/>
        </a:p>
      </dgm:t>
    </dgm:pt>
    <dgm:pt modelId="{8E51609E-6211-49AE-B297-1F2242BD536E}" type="pres">
      <dgm:prSet presAssocID="{4BC7C945-B41D-4D1A-A250-2F418095DE5B}" presName="parallelogramComposite" presStyleCnt="0"/>
      <dgm:spPr/>
    </dgm:pt>
    <dgm:pt modelId="{331E8972-AC95-41EA-90CD-5FBB10E25193}" type="pres">
      <dgm:prSet presAssocID="{4BC7C945-B41D-4D1A-A250-2F418095DE5B}" presName="parallelogram1" presStyleLbl="alignNode1" presStyleIdx="0" presStyleCnt="42"/>
      <dgm:spPr/>
    </dgm:pt>
    <dgm:pt modelId="{B0B639F9-F318-4915-9FF2-7A24EE34B46A}" type="pres">
      <dgm:prSet presAssocID="{4BC7C945-B41D-4D1A-A250-2F418095DE5B}" presName="parallelogram2" presStyleLbl="alignNode1" presStyleIdx="1" presStyleCnt="42"/>
      <dgm:spPr/>
    </dgm:pt>
    <dgm:pt modelId="{8896847E-6DCD-492E-8411-C7AF9EEEF27B}" type="pres">
      <dgm:prSet presAssocID="{4BC7C945-B41D-4D1A-A250-2F418095DE5B}" presName="parallelogram3" presStyleLbl="alignNode1" presStyleIdx="2" presStyleCnt="42"/>
      <dgm:spPr/>
    </dgm:pt>
    <dgm:pt modelId="{2513529E-DE41-4566-B14C-199F25F6437A}" type="pres">
      <dgm:prSet presAssocID="{4BC7C945-B41D-4D1A-A250-2F418095DE5B}" presName="parallelogram4" presStyleLbl="alignNode1" presStyleIdx="3" presStyleCnt="42"/>
      <dgm:spPr/>
    </dgm:pt>
    <dgm:pt modelId="{AF2A5F06-B6B5-4A16-9B3B-17B2C2CC9662}" type="pres">
      <dgm:prSet presAssocID="{4BC7C945-B41D-4D1A-A250-2F418095DE5B}" presName="parallelogram5" presStyleLbl="alignNode1" presStyleIdx="4" presStyleCnt="42"/>
      <dgm:spPr/>
    </dgm:pt>
    <dgm:pt modelId="{39F90BA3-F706-4818-92BF-71F4D89A4576}" type="pres">
      <dgm:prSet presAssocID="{4BC7C945-B41D-4D1A-A250-2F418095DE5B}" presName="parallelogram6" presStyleLbl="alignNode1" presStyleIdx="5" presStyleCnt="42"/>
      <dgm:spPr/>
    </dgm:pt>
    <dgm:pt modelId="{7515A3C6-68D4-4C89-B782-00BDBD099E07}" type="pres">
      <dgm:prSet presAssocID="{4BC7C945-B41D-4D1A-A250-2F418095DE5B}" presName="parallelogram7" presStyleLbl="alignNode1" presStyleIdx="6" presStyleCnt="42"/>
      <dgm:spPr/>
    </dgm:pt>
    <dgm:pt modelId="{CE599A1F-BC53-4716-A255-1089A8522AE0}" type="pres">
      <dgm:prSet presAssocID="{B0B7C588-A4B4-48D9-9CBA-3B295538A9A2}" presName="sibTrans" presStyleCnt="0"/>
      <dgm:spPr/>
    </dgm:pt>
    <dgm:pt modelId="{CD742528-3FD6-44F9-B090-38728034F5CC}" type="pres">
      <dgm:prSet presAssocID="{2B7A106A-62B8-4440-B4D5-71C55259C381}" presName="parenttextcomposite" presStyleCnt="0"/>
      <dgm:spPr/>
    </dgm:pt>
    <dgm:pt modelId="{046AA2CB-910A-46BE-A6E7-9DB3E2DACA69}" type="pres">
      <dgm:prSet presAssocID="{2B7A106A-62B8-4440-B4D5-71C55259C381}" presName="parenttext" presStyleLbl="revTx" presStyleIdx="1" presStyleCnt="6">
        <dgm:presLayoutVars>
          <dgm:chMax/>
          <dgm:chPref val="2"/>
          <dgm:bulletEnabled val="1"/>
        </dgm:presLayoutVars>
      </dgm:prSet>
      <dgm:spPr/>
      <dgm:t>
        <a:bodyPr/>
        <a:lstStyle/>
        <a:p>
          <a:endParaRPr lang="en-US"/>
        </a:p>
      </dgm:t>
    </dgm:pt>
    <dgm:pt modelId="{B4B81688-03D2-44D1-AFC3-72B5A27D44F3}" type="pres">
      <dgm:prSet presAssocID="{2B7A106A-62B8-4440-B4D5-71C55259C381}" presName="parallelogramComposite" presStyleCnt="0"/>
      <dgm:spPr/>
    </dgm:pt>
    <dgm:pt modelId="{DDF4B715-316D-461F-AC11-C9AE53451C84}" type="pres">
      <dgm:prSet presAssocID="{2B7A106A-62B8-4440-B4D5-71C55259C381}" presName="parallelogram1" presStyleLbl="alignNode1" presStyleIdx="7" presStyleCnt="42"/>
      <dgm:spPr/>
    </dgm:pt>
    <dgm:pt modelId="{D5AF6F5F-45B6-4683-A9F7-BF2485E270AC}" type="pres">
      <dgm:prSet presAssocID="{2B7A106A-62B8-4440-B4D5-71C55259C381}" presName="parallelogram2" presStyleLbl="alignNode1" presStyleIdx="8" presStyleCnt="42"/>
      <dgm:spPr/>
    </dgm:pt>
    <dgm:pt modelId="{86869524-930E-41F7-8C0E-C7C9FC04B91F}" type="pres">
      <dgm:prSet presAssocID="{2B7A106A-62B8-4440-B4D5-71C55259C381}" presName="parallelogram3" presStyleLbl="alignNode1" presStyleIdx="9" presStyleCnt="42"/>
      <dgm:spPr/>
    </dgm:pt>
    <dgm:pt modelId="{84D52355-0497-4355-B6E5-54C8DF8FDD7F}" type="pres">
      <dgm:prSet presAssocID="{2B7A106A-62B8-4440-B4D5-71C55259C381}" presName="parallelogram4" presStyleLbl="alignNode1" presStyleIdx="10" presStyleCnt="42"/>
      <dgm:spPr/>
    </dgm:pt>
    <dgm:pt modelId="{20DE3502-A16D-42F6-8437-0EE9267C7DB6}" type="pres">
      <dgm:prSet presAssocID="{2B7A106A-62B8-4440-B4D5-71C55259C381}" presName="parallelogram5" presStyleLbl="alignNode1" presStyleIdx="11" presStyleCnt="42"/>
      <dgm:spPr/>
    </dgm:pt>
    <dgm:pt modelId="{AE713476-C8F9-4DE2-BE7E-7E9AFB147094}" type="pres">
      <dgm:prSet presAssocID="{2B7A106A-62B8-4440-B4D5-71C55259C381}" presName="parallelogram6" presStyleLbl="alignNode1" presStyleIdx="12" presStyleCnt="42"/>
      <dgm:spPr/>
    </dgm:pt>
    <dgm:pt modelId="{71A23A17-593F-445B-BCB2-728ABC25185E}" type="pres">
      <dgm:prSet presAssocID="{2B7A106A-62B8-4440-B4D5-71C55259C381}" presName="parallelogram7" presStyleLbl="alignNode1" presStyleIdx="13" presStyleCnt="42"/>
      <dgm:spPr/>
    </dgm:pt>
    <dgm:pt modelId="{726A8EEE-ABCA-448E-A02F-A0A5B1FD4FB8}" type="pres">
      <dgm:prSet presAssocID="{3CD0CCEA-096D-4588-B8F5-264322FFE4C3}" presName="sibTrans" presStyleCnt="0"/>
      <dgm:spPr/>
    </dgm:pt>
    <dgm:pt modelId="{8B70F158-3298-41A5-963A-06DD55AAB007}" type="pres">
      <dgm:prSet presAssocID="{F8382E98-646A-419A-AF85-9762C0E4319C}" presName="parenttextcomposite" presStyleCnt="0"/>
      <dgm:spPr/>
    </dgm:pt>
    <dgm:pt modelId="{BB21DE2C-60EB-40CE-8FE0-09E038672996}" type="pres">
      <dgm:prSet presAssocID="{F8382E98-646A-419A-AF85-9762C0E4319C}" presName="parenttext" presStyleLbl="revTx" presStyleIdx="2" presStyleCnt="6">
        <dgm:presLayoutVars>
          <dgm:chMax/>
          <dgm:chPref val="2"/>
          <dgm:bulletEnabled val="1"/>
        </dgm:presLayoutVars>
      </dgm:prSet>
      <dgm:spPr/>
      <dgm:t>
        <a:bodyPr/>
        <a:lstStyle/>
        <a:p>
          <a:endParaRPr lang="en-US"/>
        </a:p>
      </dgm:t>
    </dgm:pt>
    <dgm:pt modelId="{69C71F7E-21C2-4A52-B641-5EEA43CC7086}" type="pres">
      <dgm:prSet presAssocID="{F8382E98-646A-419A-AF85-9762C0E4319C}" presName="parallelogramComposite" presStyleCnt="0"/>
      <dgm:spPr/>
    </dgm:pt>
    <dgm:pt modelId="{CC996CBF-E824-4BE4-BBB2-C7B5348A93CA}" type="pres">
      <dgm:prSet presAssocID="{F8382E98-646A-419A-AF85-9762C0E4319C}" presName="parallelogram1" presStyleLbl="alignNode1" presStyleIdx="14" presStyleCnt="42"/>
      <dgm:spPr/>
    </dgm:pt>
    <dgm:pt modelId="{CE3A00DF-6ADE-4EA5-9CDA-8B70B8A9C17B}" type="pres">
      <dgm:prSet presAssocID="{F8382E98-646A-419A-AF85-9762C0E4319C}" presName="parallelogram2" presStyleLbl="alignNode1" presStyleIdx="15" presStyleCnt="42"/>
      <dgm:spPr/>
    </dgm:pt>
    <dgm:pt modelId="{B5505F3A-A472-4733-B2DD-A32B4D8D9349}" type="pres">
      <dgm:prSet presAssocID="{F8382E98-646A-419A-AF85-9762C0E4319C}" presName="parallelogram3" presStyleLbl="alignNode1" presStyleIdx="16" presStyleCnt="42"/>
      <dgm:spPr/>
    </dgm:pt>
    <dgm:pt modelId="{AEC17EC2-DD22-4899-9510-81CE06A231BC}" type="pres">
      <dgm:prSet presAssocID="{F8382E98-646A-419A-AF85-9762C0E4319C}" presName="parallelogram4" presStyleLbl="alignNode1" presStyleIdx="17" presStyleCnt="42"/>
      <dgm:spPr/>
    </dgm:pt>
    <dgm:pt modelId="{1FCEAC21-E772-4E90-825A-7CAD7A889371}" type="pres">
      <dgm:prSet presAssocID="{F8382E98-646A-419A-AF85-9762C0E4319C}" presName="parallelogram5" presStyleLbl="alignNode1" presStyleIdx="18" presStyleCnt="42"/>
      <dgm:spPr/>
    </dgm:pt>
    <dgm:pt modelId="{38575B04-6075-41F9-A497-42015C83D134}" type="pres">
      <dgm:prSet presAssocID="{F8382E98-646A-419A-AF85-9762C0E4319C}" presName="parallelogram6" presStyleLbl="alignNode1" presStyleIdx="19" presStyleCnt="42"/>
      <dgm:spPr/>
    </dgm:pt>
    <dgm:pt modelId="{29ED2043-270C-4EA8-83E3-11BB1F089413}" type="pres">
      <dgm:prSet presAssocID="{F8382E98-646A-419A-AF85-9762C0E4319C}" presName="parallelogram7" presStyleLbl="alignNode1" presStyleIdx="20" presStyleCnt="42"/>
      <dgm:spPr/>
    </dgm:pt>
    <dgm:pt modelId="{AD1C3B9F-1485-41B5-BDF0-67EF09A3B4D1}" type="pres">
      <dgm:prSet presAssocID="{5B1E8DA4-EBB2-4EE7-92B8-B9A9E874F30F}" presName="sibTrans" presStyleCnt="0"/>
      <dgm:spPr/>
    </dgm:pt>
    <dgm:pt modelId="{6AE25B65-0801-4B76-A1B5-7E44341B0361}" type="pres">
      <dgm:prSet presAssocID="{7BA9FFD4-4049-4B58-88D6-A4EF150F4869}" presName="parenttextcomposite" presStyleCnt="0"/>
      <dgm:spPr/>
    </dgm:pt>
    <dgm:pt modelId="{D207EFAD-CB8D-4526-99C4-62B7A4C078D8}" type="pres">
      <dgm:prSet presAssocID="{7BA9FFD4-4049-4B58-88D6-A4EF150F4869}" presName="parenttext" presStyleLbl="revTx" presStyleIdx="3" presStyleCnt="6">
        <dgm:presLayoutVars>
          <dgm:chMax/>
          <dgm:chPref val="2"/>
          <dgm:bulletEnabled val="1"/>
        </dgm:presLayoutVars>
      </dgm:prSet>
      <dgm:spPr/>
      <dgm:t>
        <a:bodyPr/>
        <a:lstStyle/>
        <a:p>
          <a:endParaRPr lang="en-US"/>
        </a:p>
      </dgm:t>
    </dgm:pt>
    <dgm:pt modelId="{ED218ACB-D493-49AF-BD74-02198BA83F66}" type="pres">
      <dgm:prSet presAssocID="{7BA9FFD4-4049-4B58-88D6-A4EF150F4869}" presName="parallelogramComposite" presStyleCnt="0"/>
      <dgm:spPr/>
    </dgm:pt>
    <dgm:pt modelId="{3DABEB80-6667-451E-9B33-A81BF043A8BE}" type="pres">
      <dgm:prSet presAssocID="{7BA9FFD4-4049-4B58-88D6-A4EF150F4869}" presName="parallelogram1" presStyleLbl="alignNode1" presStyleIdx="21" presStyleCnt="42"/>
      <dgm:spPr/>
    </dgm:pt>
    <dgm:pt modelId="{FAC2F2D5-5ED5-41E8-94FD-91B2B7D0EC72}" type="pres">
      <dgm:prSet presAssocID="{7BA9FFD4-4049-4B58-88D6-A4EF150F4869}" presName="parallelogram2" presStyleLbl="alignNode1" presStyleIdx="22" presStyleCnt="42"/>
      <dgm:spPr/>
    </dgm:pt>
    <dgm:pt modelId="{E507A2CF-97C5-42A3-930C-27A0B20086F2}" type="pres">
      <dgm:prSet presAssocID="{7BA9FFD4-4049-4B58-88D6-A4EF150F4869}" presName="parallelogram3" presStyleLbl="alignNode1" presStyleIdx="23" presStyleCnt="42"/>
      <dgm:spPr/>
    </dgm:pt>
    <dgm:pt modelId="{84C2340E-46A6-403D-AC68-B4EBF8650B8C}" type="pres">
      <dgm:prSet presAssocID="{7BA9FFD4-4049-4B58-88D6-A4EF150F4869}" presName="parallelogram4" presStyleLbl="alignNode1" presStyleIdx="24" presStyleCnt="42"/>
      <dgm:spPr/>
    </dgm:pt>
    <dgm:pt modelId="{25096A5A-A4FB-4CFD-814E-0221B6598349}" type="pres">
      <dgm:prSet presAssocID="{7BA9FFD4-4049-4B58-88D6-A4EF150F4869}" presName="parallelogram5" presStyleLbl="alignNode1" presStyleIdx="25" presStyleCnt="42"/>
      <dgm:spPr/>
    </dgm:pt>
    <dgm:pt modelId="{915498DD-7621-481C-971E-FEFE5F6BA3C0}" type="pres">
      <dgm:prSet presAssocID="{7BA9FFD4-4049-4B58-88D6-A4EF150F4869}" presName="parallelogram6" presStyleLbl="alignNode1" presStyleIdx="26" presStyleCnt="42"/>
      <dgm:spPr/>
    </dgm:pt>
    <dgm:pt modelId="{B5F7AA7B-8347-48B3-ADE4-A24555016DE6}" type="pres">
      <dgm:prSet presAssocID="{7BA9FFD4-4049-4B58-88D6-A4EF150F4869}" presName="parallelogram7" presStyleLbl="alignNode1" presStyleIdx="27" presStyleCnt="42"/>
      <dgm:spPr/>
    </dgm:pt>
    <dgm:pt modelId="{5BD837EC-5AD0-403A-8D8F-5C7817500B6A}" type="pres">
      <dgm:prSet presAssocID="{ECEC3337-F520-4B54-9AFF-F01E5BC20C63}" presName="sibTrans" presStyleCnt="0"/>
      <dgm:spPr/>
    </dgm:pt>
    <dgm:pt modelId="{92A2039C-DD8D-495D-8826-4ED1A6628CED}" type="pres">
      <dgm:prSet presAssocID="{FFBE90EF-7018-41EF-AEF9-0425FFB0892E}" presName="parenttextcomposite" presStyleCnt="0"/>
      <dgm:spPr/>
    </dgm:pt>
    <dgm:pt modelId="{FC93CF68-5AA1-4717-BB0E-75B93FB4F539}" type="pres">
      <dgm:prSet presAssocID="{FFBE90EF-7018-41EF-AEF9-0425FFB0892E}" presName="parenttext" presStyleLbl="revTx" presStyleIdx="4" presStyleCnt="6">
        <dgm:presLayoutVars>
          <dgm:chMax/>
          <dgm:chPref val="2"/>
          <dgm:bulletEnabled val="1"/>
        </dgm:presLayoutVars>
      </dgm:prSet>
      <dgm:spPr/>
      <dgm:t>
        <a:bodyPr/>
        <a:lstStyle/>
        <a:p>
          <a:endParaRPr lang="en-US"/>
        </a:p>
      </dgm:t>
    </dgm:pt>
    <dgm:pt modelId="{BED2A941-FB29-4C03-AA71-078A3AE59611}" type="pres">
      <dgm:prSet presAssocID="{FFBE90EF-7018-41EF-AEF9-0425FFB0892E}" presName="parallelogramComposite" presStyleCnt="0"/>
      <dgm:spPr/>
    </dgm:pt>
    <dgm:pt modelId="{3F31EF89-432B-4F49-AAA2-B5E08EA82FD7}" type="pres">
      <dgm:prSet presAssocID="{FFBE90EF-7018-41EF-AEF9-0425FFB0892E}" presName="parallelogram1" presStyleLbl="alignNode1" presStyleIdx="28" presStyleCnt="42"/>
      <dgm:spPr/>
    </dgm:pt>
    <dgm:pt modelId="{FEE11DA5-8C64-4DEF-82F3-FCA104CDB330}" type="pres">
      <dgm:prSet presAssocID="{FFBE90EF-7018-41EF-AEF9-0425FFB0892E}" presName="parallelogram2" presStyleLbl="alignNode1" presStyleIdx="29" presStyleCnt="42"/>
      <dgm:spPr/>
    </dgm:pt>
    <dgm:pt modelId="{2009423E-ECB0-4E56-B1AD-E4B4B41BB7DA}" type="pres">
      <dgm:prSet presAssocID="{FFBE90EF-7018-41EF-AEF9-0425FFB0892E}" presName="parallelogram3" presStyleLbl="alignNode1" presStyleIdx="30" presStyleCnt="42"/>
      <dgm:spPr/>
    </dgm:pt>
    <dgm:pt modelId="{8D2C6233-316F-4D78-932A-6107A3A4CCFF}" type="pres">
      <dgm:prSet presAssocID="{FFBE90EF-7018-41EF-AEF9-0425FFB0892E}" presName="parallelogram4" presStyleLbl="alignNode1" presStyleIdx="31" presStyleCnt="42"/>
      <dgm:spPr/>
    </dgm:pt>
    <dgm:pt modelId="{AFC54588-7E4C-4EF8-A050-DB8D92001A1D}" type="pres">
      <dgm:prSet presAssocID="{FFBE90EF-7018-41EF-AEF9-0425FFB0892E}" presName="parallelogram5" presStyleLbl="alignNode1" presStyleIdx="32" presStyleCnt="42"/>
      <dgm:spPr/>
    </dgm:pt>
    <dgm:pt modelId="{653E48A5-29D2-4957-8BFF-464D678C723F}" type="pres">
      <dgm:prSet presAssocID="{FFBE90EF-7018-41EF-AEF9-0425FFB0892E}" presName="parallelogram6" presStyleLbl="alignNode1" presStyleIdx="33" presStyleCnt="42"/>
      <dgm:spPr/>
    </dgm:pt>
    <dgm:pt modelId="{B7478B86-6D99-40E4-B4D8-CAF8C0335BDA}" type="pres">
      <dgm:prSet presAssocID="{FFBE90EF-7018-41EF-AEF9-0425FFB0892E}" presName="parallelogram7" presStyleLbl="alignNode1" presStyleIdx="34" presStyleCnt="42"/>
      <dgm:spPr/>
    </dgm:pt>
    <dgm:pt modelId="{F535D7FB-EDAB-41F9-9BA2-D0BCCBD04099}" type="pres">
      <dgm:prSet presAssocID="{027260AB-E759-4A64-BED7-3AF0EE23A0A0}" presName="sibTrans" presStyleCnt="0"/>
      <dgm:spPr/>
    </dgm:pt>
    <dgm:pt modelId="{AC1C54FF-D9A2-4647-BC65-82DFBD5934A1}" type="pres">
      <dgm:prSet presAssocID="{2A9C8283-CF18-43A5-B525-AB73664D44DE}" presName="parenttextcomposite" presStyleCnt="0"/>
      <dgm:spPr/>
    </dgm:pt>
    <dgm:pt modelId="{CBB98AAC-9F92-43E5-800A-EC19678E3767}" type="pres">
      <dgm:prSet presAssocID="{2A9C8283-CF18-43A5-B525-AB73664D44DE}" presName="parenttext" presStyleLbl="revTx" presStyleIdx="5" presStyleCnt="6">
        <dgm:presLayoutVars>
          <dgm:chMax/>
          <dgm:chPref val="2"/>
          <dgm:bulletEnabled val="1"/>
        </dgm:presLayoutVars>
      </dgm:prSet>
      <dgm:spPr/>
      <dgm:t>
        <a:bodyPr/>
        <a:lstStyle/>
        <a:p>
          <a:endParaRPr lang="en-US"/>
        </a:p>
      </dgm:t>
    </dgm:pt>
    <dgm:pt modelId="{0FD79F43-3C0B-4893-A014-423270A8FEF9}" type="pres">
      <dgm:prSet presAssocID="{2A9C8283-CF18-43A5-B525-AB73664D44DE}" presName="parallelogramComposite" presStyleCnt="0"/>
      <dgm:spPr/>
    </dgm:pt>
    <dgm:pt modelId="{9D8629BF-245B-4ABF-B593-F7A431DDDDB4}" type="pres">
      <dgm:prSet presAssocID="{2A9C8283-CF18-43A5-B525-AB73664D44DE}" presName="parallelogram1" presStyleLbl="alignNode1" presStyleIdx="35" presStyleCnt="42"/>
      <dgm:spPr/>
    </dgm:pt>
    <dgm:pt modelId="{4E4BE6F1-00EE-40E0-942E-B7136BC6B992}" type="pres">
      <dgm:prSet presAssocID="{2A9C8283-CF18-43A5-B525-AB73664D44DE}" presName="parallelogram2" presStyleLbl="alignNode1" presStyleIdx="36" presStyleCnt="42"/>
      <dgm:spPr/>
    </dgm:pt>
    <dgm:pt modelId="{783F8562-E7CD-4B84-BF0D-434FABD4F765}" type="pres">
      <dgm:prSet presAssocID="{2A9C8283-CF18-43A5-B525-AB73664D44DE}" presName="parallelogram3" presStyleLbl="alignNode1" presStyleIdx="37" presStyleCnt="42"/>
      <dgm:spPr/>
    </dgm:pt>
    <dgm:pt modelId="{742F97F1-56FF-4E3F-8EE2-AD31D337193E}" type="pres">
      <dgm:prSet presAssocID="{2A9C8283-CF18-43A5-B525-AB73664D44DE}" presName="parallelogram4" presStyleLbl="alignNode1" presStyleIdx="38" presStyleCnt="42"/>
      <dgm:spPr/>
    </dgm:pt>
    <dgm:pt modelId="{6BB439A8-7B37-4512-863F-31848F5C168E}" type="pres">
      <dgm:prSet presAssocID="{2A9C8283-CF18-43A5-B525-AB73664D44DE}" presName="parallelogram5" presStyleLbl="alignNode1" presStyleIdx="39" presStyleCnt="42"/>
      <dgm:spPr/>
    </dgm:pt>
    <dgm:pt modelId="{56053A64-AC57-4781-A8CE-51DA923B0E4D}" type="pres">
      <dgm:prSet presAssocID="{2A9C8283-CF18-43A5-B525-AB73664D44DE}" presName="parallelogram6" presStyleLbl="alignNode1" presStyleIdx="40" presStyleCnt="42"/>
      <dgm:spPr/>
    </dgm:pt>
    <dgm:pt modelId="{EDC3509C-8EE9-455B-881D-0DB7C8C0B5F9}" type="pres">
      <dgm:prSet presAssocID="{2A9C8283-CF18-43A5-B525-AB73664D44DE}" presName="parallelogram7" presStyleLbl="alignNode1" presStyleIdx="41" presStyleCnt="42"/>
      <dgm:spPr/>
    </dgm:pt>
  </dgm:ptLst>
  <dgm:cxnLst>
    <dgm:cxn modelId="{271237AE-B80E-4489-B506-773165E31367}" srcId="{A203F0D8-0D48-45F9-9420-EE550D7A970B}" destId="{F8382E98-646A-419A-AF85-9762C0E4319C}" srcOrd="2" destOrd="0" parTransId="{0F6DA12C-7B2A-4A56-A8AC-8C97AEC600D5}" sibTransId="{5B1E8DA4-EBB2-4EE7-92B8-B9A9E874F30F}"/>
    <dgm:cxn modelId="{D4118A96-FBE8-44E0-86B9-AE5765F732B7}" type="presOf" srcId="{F8382E98-646A-419A-AF85-9762C0E4319C}" destId="{BB21DE2C-60EB-40CE-8FE0-09E038672996}" srcOrd="0" destOrd="0" presId="urn:microsoft.com/office/officeart/2008/layout/VerticalAccentList"/>
    <dgm:cxn modelId="{23EDD272-3553-46A6-A938-51D2EFA4F3C1}" type="presOf" srcId="{2B7A106A-62B8-4440-B4D5-71C55259C381}" destId="{046AA2CB-910A-46BE-A6E7-9DB3E2DACA69}" srcOrd="0" destOrd="0" presId="urn:microsoft.com/office/officeart/2008/layout/VerticalAccentList"/>
    <dgm:cxn modelId="{91ED7B6E-5CEB-42AC-A01E-637ECCDA2E12}" type="presOf" srcId="{FFBE90EF-7018-41EF-AEF9-0425FFB0892E}" destId="{FC93CF68-5AA1-4717-BB0E-75B93FB4F539}" srcOrd="0" destOrd="0" presId="urn:microsoft.com/office/officeart/2008/layout/VerticalAccentList"/>
    <dgm:cxn modelId="{E1517FFE-D9E0-4D19-9446-A5FEF56F111C}" type="presOf" srcId="{A203F0D8-0D48-45F9-9420-EE550D7A970B}" destId="{B2850849-6288-4E3B-B77F-E35910D3823F}" srcOrd="0" destOrd="0" presId="urn:microsoft.com/office/officeart/2008/layout/VerticalAccentList"/>
    <dgm:cxn modelId="{03FDCCCC-C3D4-4985-B3E9-9D7470E8665D}" srcId="{A203F0D8-0D48-45F9-9420-EE550D7A970B}" destId="{FFBE90EF-7018-41EF-AEF9-0425FFB0892E}" srcOrd="4" destOrd="0" parTransId="{A82BB631-51C0-4ACE-8EE9-655E93E53A9F}" sibTransId="{027260AB-E759-4A64-BED7-3AF0EE23A0A0}"/>
    <dgm:cxn modelId="{0258A85A-0C61-437A-9766-5E45FA8CDB81}" srcId="{A203F0D8-0D48-45F9-9420-EE550D7A970B}" destId="{7BA9FFD4-4049-4B58-88D6-A4EF150F4869}" srcOrd="3" destOrd="0" parTransId="{721F98C7-4F77-4CEA-AA80-FAEBE55532CA}" sibTransId="{ECEC3337-F520-4B54-9AFF-F01E5BC20C63}"/>
    <dgm:cxn modelId="{5F09F697-18F0-497D-A2DF-C73EF1B4730F}" srcId="{A203F0D8-0D48-45F9-9420-EE550D7A970B}" destId="{2A9C8283-CF18-43A5-B525-AB73664D44DE}" srcOrd="5" destOrd="0" parTransId="{B553920B-7E24-40EE-A4BB-FD5684898A5B}" sibTransId="{EA979E42-C535-4338-B247-D0F528C28450}"/>
    <dgm:cxn modelId="{F94ACCDA-09ED-422D-AE44-E1F96A9D1367}" type="presOf" srcId="{2A9C8283-CF18-43A5-B525-AB73664D44DE}" destId="{CBB98AAC-9F92-43E5-800A-EC19678E3767}" srcOrd="0" destOrd="0" presId="urn:microsoft.com/office/officeart/2008/layout/VerticalAccentList"/>
    <dgm:cxn modelId="{9263CE44-A4AC-47AF-A7C8-0B10A654D610}" type="presOf" srcId="{4BC7C945-B41D-4D1A-A250-2F418095DE5B}" destId="{33B4192F-8C36-48F7-A5E8-EC7A437B686F}" srcOrd="0" destOrd="0" presId="urn:microsoft.com/office/officeart/2008/layout/VerticalAccentList"/>
    <dgm:cxn modelId="{6E2D3A5B-BE46-4457-88BF-0BBE30F20856}" srcId="{A203F0D8-0D48-45F9-9420-EE550D7A970B}" destId="{2B7A106A-62B8-4440-B4D5-71C55259C381}" srcOrd="1" destOrd="0" parTransId="{9DDB1CB0-DB2B-493F-9F18-99D806D49822}" sibTransId="{3CD0CCEA-096D-4588-B8F5-264322FFE4C3}"/>
    <dgm:cxn modelId="{CB84B1BE-7ABA-45BE-9753-3D350A55A32E}" type="presOf" srcId="{7BA9FFD4-4049-4B58-88D6-A4EF150F4869}" destId="{D207EFAD-CB8D-4526-99C4-62B7A4C078D8}" srcOrd="0" destOrd="0" presId="urn:microsoft.com/office/officeart/2008/layout/VerticalAccentList"/>
    <dgm:cxn modelId="{04F14576-D5CC-46CA-B8EC-F66EEED6A2F4}" srcId="{A203F0D8-0D48-45F9-9420-EE550D7A970B}" destId="{4BC7C945-B41D-4D1A-A250-2F418095DE5B}" srcOrd="0" destOrd="0" parTransId="{E453FAE1-D249-4674-9538-F800185E416D}" sibTransId="{B0B7C588-A4B4-48D9-9CBA-3B295538A9A2}"/>
    <dgm:cxn modelId="{DB269784-82E7-486E-A890-53FBA9291B82}" type="presParOf" srcId="{B2850849-6288-4E3B-B77F-E35910D3823F}" destId="{3075E6E2-BA80-4CBF-A16D-7F91D426F84F}" srcOrd="0" destOrd="0" presId="urn:microsoft.com/office/officeart/2008/layout/VerticalAccentList"/>
    <dgm:cxn modelId="{A0665BE8-60D9-42C8-803D-52BFD43026B3}" type="presParOf" srcId="{3075E6E2-BA80-4CBF-A16D-7F91D426F84F}" destId="{33B4192F-8C36-48F7-A5E8-EC7A437B686F}" srcOrd="0" destOrd="0" presId="urn:microsoft.com/office/officeart/2008/layout/VerticalAccentList"/>
    <dgm:cxn modelId="{805B6494-0188-4ABB-8332-DFB62D5D4F0D}" type="presParOf" srcId="{B2850849-6288-4E3B-B77F-E35910D3823F}" destId="{8E51609E-6211-49AE-B297-1F2242BD536E}" srcOrd="1" destOrd="0" presId="urn:microsoft.com/office/officeart/2008/layout/VerticalAccentList"/>
    <dgm:cxn modelId="{DF33EFB8-300A-4B07-9989-5F736F8BCFF5}" type="presParOf" srcId="{8E51609E-6211-49AE-B297-1F2242BD536E}" destId="{331E8972-AC95-41EA-90CD-5FBB10E25193}" srcOrd="0" destOrd="0" presId="urn:microsoft.com/office/officeart/2008/layout/VerticalAccentList"/>
    <dgm:cxn modelId="{32000FE4-949D-4D94-BC14-214C8DF49316}" type="presParOf" srcId="{8E51609E-6211-49AE-B297-1F2242BD536E}" destId="{B0B639F9-F318-4915-9FF2-7A24EE34B46A}" srcOrd="1" destOrd="0" presId="urn:microsoft.com/office/officeart/2008/layout/VerticalAccentList"/>
    <dgm:cxn modelId="{C8F8957C-6CBE-40E0-ADC9-20F424B69E53}" type="presParOf" srcId="{8E51609E-6211-49AE-B297-1F2242BD536E}" destId="{8896847E-6DCD-492E-8411-C7AF9EEEF27B}" srcOrd="2" destOrd="0" presId="urn:microsoft.com/office/officeart/2008/layout/VerticalAccentList"/>
    <dgm:cxn modelId="{92DE01D6-B57B-44A7-B4CD-D94C892A9571}" type="presParOf" srcId="{8E51609E-6211-49AE-B297-1F2242BD536E}" destId="{2513529E-DE41-4566-B14C-199F25F6437A}" srcOrd="3" destOrd="0" presId="urn:microsoft.com/office/officeart/2008/layout/VerticalAccentList"/>
    <dgm:cxn modelId="{FDB1A4B3-341A-475A-BE2F-0CCDB46B4511}" type="presParOf" srcId="{8E51609E-6211-49AE-B297-1F2242BD536E}" destId="{AF2A5F06-B6B5-4A16-9B3B-17B2C2CC9662}" srcOrd="4" destOrd="0" presId="urn:microsoft.com/office/officeart/2008/layout/VerticalAccentList"/>
    <dgm:cxn modelId="{F3849E67-2B86-4365-8B62-364968BC3267}" type="presParOf" srcId="{8E51609E-6211-49AE-B297-1F2242BD536E}" destId="{39F90BA3-F706-4818-92BF-71F4D89A4576}" srcOrd="5" destOrd="0" presId="urn:microsoft.com/office/officeart/2008/layout/VerticalAccentList"/>
    <dgm:cxn modelId="{E7DB7E4A-0E11-43A5-9889-38EC02EA5142}" type="presParOf" srcId="{8E51609E-6211-49AE-B297-1F2242BD536E}" destId="{7515A3C6-68D4-4C89-B782-00BDBD099E07}" srcOrd="6" destOrd="0" presId="urn:microsoft.com/office/officeart/2008/layout/VerticalAccentList"/>
    <dgm:cxn modelId="{E4C48B3B-6176-4E6A-894E-131C546D72C6}" type="presParOf" srcId="{B2850849-6288-4E3B-B77F-E35910D3823F}" destId="{CE599A1F-BC53-4716-A255-1089A8522AE0}" srcOrd="2" destOrd="0" presId="urn:microsoft.com/office/officeart/2008/layout/VerticalAccentList"/>
    <dgm:cxn modelId="{B1005FD7-AB72-472E-AA53-BB5BF01D6DB9}" type="presParOf" srcId="{B2850849-6288-4E3B-B77F-E35910D3823F}" destId="{CD742528-3FD6-44F9-B090-38728034F5CC}" srcOrd="3" destOrd="0" presId="urn:microsoft.com/office/officeart/2008/layout/VerticalAccentList"/>
    <dgm:cxn modelId="{D00A8F5A-443D-41B5-9C8E-034613CF20B9}" type="presParOf" srcId="{CD742528-3FD6-44F9-B090-38728034F5CC}" destId="{046AA2CB-910A-46BE-A6E7-9DB3E2DACA69}" srcOrd="0" destOrd="0" presId="urn:microsoft.com/office/officeart/2008/layout/VerticalAccentList"/>
    <dgm:cxn modelId="{EFBC1FED-1660-4BA3-90A8-AA50C2CB0308}" type="presParOf" srcId="{B2850849-6288-4E3B-B77F-E35910D3823F}" destId="{B4B81688-03D2-44D1-AFC3-72B5A27D44F3}" srcOrd="4" destOrd="0" presId="urn:microsoft.com/office/officeart/2008/layout/VerticalAccentList"/>
    <dgm:cxn modelId="{E3BAD1F9-4502-47F8-A5C8-045EF669889E}" type="presParOf" srcId="{B4B81688-03D2-44D1-AFC3-72B5A27D44F3}" destId="{DDF4B715-316D-461F-AC11-C9AE53451C84}" srcOrd="0" destOrd="0" presId="urn:microsoft.com/office/officeart/2008/layout/VerticalAccentList"/>
    <dgm:cxn modelId="{A7B005A3-3334-43BF-BFED-7BC13581A855}" type="presParOf" srcId="{B4B81688-03D2-44D1-AFC3-72B5A27D44F3}" destId="{D5AF6F5F-45B6-4683-A9F7-BF2485E270AC}" srcOrd="1" destOrd="0" presId="urn:microsoft.com/office/officeart/2008/layout/VerticalAccentList"/>
    <dgm:cxn modelId="{AB39D728-8495-4F12-AE82-747B68051C44}" type="presParOf" srcId="{B4B81688-03D2-44D1-AFC3-72B5A27D44F3}" destId="{86869524-930E-41F7-8C0E-C7C9FC04B91F}" srcOrd="2" destOrd="0" presId="urn:microsoft.com/office/officeart/2008/layout/VerticalAccentList"/>
    <dgm:cxn modelId="{6258F150-CF94-4829-A2C5-26402F8F3366}" type="presParOf" srcId="{B4B81688-03D2-44D1-AFC3-72B5A27D44F3}" destId="{84D52355-0497-4355-B6E5-54C8DF8FDD7F}" srcOrd="3" destOrd="0" presId="urn:microsoft.com/office/officeart/2008/layout/VerticalAccentList"/>
    <dgm:cxn modelId="{261450D5-ABF2-4EED-8603-47541B5BF564}" type="presParOf" srcId="{B4B81688-03D2-44D1-AFC3-72B5A27D44F3}" destId="{20DE3502-A16D-42F6-8437-0EE9267C7DB6}" srcOrd="4" destOrd="0" presId="urn:microsoft.com/office/officeart/2008/layout/VerticalAccentList"/>
    <dgm:cxn modelId="{0476D29A-2EF4-402E-B6E7-D531D5C2A241}" type="presParOf" srcId="{B4B81688-03D2-44D1-AFC3-72B5A27D44F3}" destId="{AE713476-C8F9-4DE2-BE7E-7E9AFB147094}" srcOrd="5" destOrd="0" presId="urn:microsoft.com/office/officeart/2008/layout/VerticalAccentList"/>
    <dgm:cxn modelId="{1875EFB1-B1C0-4009-935B-F7F2C53EB0BD}" type="presParOf" srcId="{B4B81688-03D2-44D1-AFC3-72B5A27D44F3}" destId="{71A23A17-593F-445B-BCB2-728ABC25185E}" srcOrd="6" destOrd="0" presId="urn:microsoft.com/office/officeart/2008/layout/VerticalAccentList"/>
    <dgm:cxn modelId="{D9480990-2B9A-4564-A10B-994081426A14}" type="presParOf" srcId="{B2850849-6288-4E3B-B77F-E35910D3823F}" destId="{726A8EEE-ABCA-448E-A02F-A0A5B1FD4FB8}" srcOrd="5" destOrd="0" presId="urn:microsoft.com/office/officeart/2008/layout/VerticalAccentList"/>
    <dgm:cxn modelId="{4B30A925-462E-41F5-90D3-129E237A3883}" type="presParOf" srcId="{B2850849-6288-4E3B-B77F-E35910D3823F}" destId="{8B70F158-3298-41A5-963A-06DD55AAB007}" srcOrd="6" destOrd="0" presId="urn:microsoft.com/office/officeart/2008/layout/VerticalAccentList"/>
    <dgm:cxn modelId="{6628018C-5B45-4103-93BD-5461B62387B1}" type="presParOf" srcId="{8B70F158-3298-41A5-963A-06DD55AAB007}" destId="{BB21DE2C-60EB-40CE-8FE0-09E038672996}" srcOrd="0" destOrd="0" presId="urn:microsoft.com/office/officeart/2008/layout/VerticalAccentList"/>
    <dgm:cxn modelId="{64D6DBAE-A5DF-4E37-AD14-D8DC83F7EC8A}" type="presParOf" srcId="{B2850849-6288-4E3B-B77F-E35910D3823F}" destId="{69C71F7E-21C2-4A52-B641-5EEA43CC7086}" srcOrd="7" destOrd="0" presId="urn:microsoft.com/office/officeart/2008/layout/VerticalAccentList"/>
    <dgm:cxn modelId="{42975B18-B581-4C8A-8BB6-46B062E8E516}" type="presParOf" srcId="{69C71F7E-21C2-4A52-B641-5EEA43CC7086}" destId="{CC996CBF-E824-4BE4-BBB2-C7B5348A93CA}" srcOrd="0" destOrd="0" presId="urn:microsoft.com/office/officeart/2008/layout/VerticalAccentList"/>
    <dgm:cxn modelId="{023465FA-3F6C-4D37-AC05-E198C24B13B2}" type="presParOf" srcId="{69C71F7E-21C2-4A52-B641-5EEA43CC7086}" destId="{CE3A00DF-6ADE-4EA5-9CDA-8B70B8A9C17B}" srcOrd="1" destOrd="0" presId="urn:microsoft.com/office/officeart/2008/layout/VerticalAccentList"/>
    <dgm:cxn modelId="{0691A0FD-2644-48DE-8ED5-9DECC6A18508}" type="presParOf" srcId="{69C71F7E-21C2-4A52-B641-5EEA43CC7086}" destId="{B5505F3A-A472-4733-B2DD-A32B4D8D9349}" srcOrd="2" destOrd="0" presId="urn:microsoft.com/office/officeart/2008/layout/VerticalAccentList"/>
    <dgm:cxn modelId="{4C78C567-FC5C-47B8-84FC-8EE08E7236BD}" type="presParOf" srcId="{69C71F7E-21C2-4A52-B641-5EEA43CC7086}" destId="{AEC17EC2-DD22-4899-9510-81CE06A231BC}" srcOrd="3" destOrd="0" presId="urn:microsoft.com/office/officeart/2008/layout/VerticalAccentList"/>
    <dgm:cxn modelId="{C3A7F58E-5CB2-4880-86B0-29E14D344449}" type="presParOf" srcId="{69C71F7E-21C2-4A52-B641-5EEA43CC7086}" destId="{1FCEAC21-E772-4E90-825A-7CAD7A889371}" srcOrd="4" destOrd="0" presId="urn:microsoft.com/office/officeart/2008/layout/VerticalAccentList"/>
    <dgm:cxn modelId="{8CA077CB-EFC5-4980-8D39-BA2D55138C62}" type="presParOf" srcId="{69C71F7E-21C2-4A52-B641-5EEA43CC7086}" destId="{38575B04-6075-41F9-A497-42015C83D134}" srcOrd="5" destOrd="0" presId="urn:microsoft.com/office/officeart/2008/layout/VerticalAccentList"/>
    <dgm:cxn modelId="{FC2BE497-7891-4C41-B2AC-743B87CE343B}" type="presParOf" srcId="{69C71F7E-21C2-4A52-B641-5EEA43CC7086}" destId="{29ED2043-270C-4EA8-83E3-11BB1F089413}" srcOrd="6" destOrd="0" presId="urn:microsoft.com/office/officeart/2008/layout/VerticalAccentList"/>
    <dgm:cxn modelId="{B0A603EB-80BC-46AA-AB8F-1D8532EC2BBF}" type="presParOf" srcId="{B2850849-6288-4E3B-B77F-E35910D3823F}" destId="{AD1C3B9F-1485-41B5-BDF0-67EF09A3B4D1}" srcOrd="8" destOrd="0" presId="urn:microsoft.com/office/officeart/2008/layout/VerticalAccentList"/>
    <dgm:cxn modelId="{F14F20D9-7DCB-4E71-AA1C-5A02301217C5}" type="presParOf" srcId="{B2850849-6288-4E3B-B77F-E35910D3823F}" destId="{6AE25B65-0801-4B76-A1B5-7E44341B0361}" srcOrd="9" destOrd="0" presId="urn:microsoft.com/office/officeart/2008/layout/VerticalAccentList"/>
    <dgm:cxn modelId="{D237BA13-504E-4FE7-897C-2E4FB764918C}" type="presParOf" srcId="{6AE25B65-0801-4B76-A1B5-7E44341B0361}" destId="{D207EFAD-CB8D-4526-99C4-62B7A4C078D8}" srcOrd="0" destOrd="0" presId="urn:microsoft.com/office/officeart/2008/layout/VerticalAccentList"/>
    <dgm:cxn modelId="{ED6BF783-91EF-4630-99F7-CD45384A93D9}" type="presParOf" srcId="{B2850849-6288-4E3B-B77F-E35910D3823F}" destId="{ED218ACB-D493-49AF-BD74-02198BA83F66}" srcOrd="10" destOrd="0" presId="urn:microsoft.com/office/officeart/2008/layout/VerticalAccentList"/>
    <dgm:cxn modelId="{9FF12BA4-6A60-4EE8-9F96-ABF5A6F5F43F}" type="presParOf" srcId="{ED218ACB-D493-49AF-BD74-02198BA83F66}" destId="{3DABEB80-6667-451E-9B33-A81BF043A8BE}" srcOrd="0" destOrd="0" presId="urn:microsoft.com/office/officeart/2008/layout/VerticalAccentList"/>
    <dgm:cxn modelId="{DD549088-A12A-4F90-8983-A0FC3CF04410}" type="presParOf" srcId="{ED218ACB-D493-49AF-BD74-02198BA83F66}" destId="{FAC2F2D5-5ED5-41E8-94FD-91B2B7D0EC72}" srcOrd="1" destOrd="0" presId="urn:microsoft.com/office/officeart/2008/layout/VerticalAccentList"/>
    <dgm:cxn modelId="{6C97EC7F-9C2E-43B8-A241-DF8A6442B5B7}" type="presParOf" srcId="{ED218ACB-D493-49AF-BD74-02198BA83F66}" destId="{E507A2CF-97C5-42A3-930C-27A0B20086F2}" srcOrd="2" destOrd="0" presId="urn:microsoft.com/office/officeart/2008/layout/VerticalAccentList"/>
    <dgm:cxn modelId="{BFD00152-10BB-4EB9-80B9-B810FC7B5463}" type="presParOf" srcId="{ED218ACB-D493-49AF-BD74-02198BA83F66}" destId="{84C2340E-46A6-403D-AC68-B4EBF8650B8C}" srcOrd="3" destOrd="0" presId="urn:microsoft.com/office/officeart/2008/layout/VerticalAccentList"/>
    <dgm:cxn modelId="{8766E73C-38E7-4079-A204-AAE45AC08D2C}" type="presParOf" srcId="{ED218ACB-D493-49AF-BD74-02198BA83F66}" destId="{25096A5A-A4FB-4CFD-814E-0221B6598349}" srcOrd="4" destOrd="0" presId="urn:microsoft.com/office/officeart/2008/layout/VerticalAccentList"/>
    <dgm:cxn modelId="{1DC40AE3-53EF-4EDC-A2BF-43EFC97DF957}" type="presParOf" srcId="{ED218ACB-D493-49AF-BD74-02198BA83F66}" destId="{915498DD-7621-481C-971E-FEFE5F6BA3C0}" srcOrd="5" destOrd="0" presId="urn:microsoft.com/office/officeart/2008/layout/VerticalAccentList"/>
    <dgm:cxn modelId="{C6393DD4-A6D2-46E3-9941-2B52F74D8F0B}" type="presParOf" srcId="{ED218ACB-D493-49AF-BD74-02198BA83F66}" destId="{B5F7AA7B-8347-48B3-ADE4-A24555016DE6}" srcOrd="6" destOrd="0" presId="urn:microsoft.com/office/officeart/2008/layout/VerticalAccentList"/>
    <dgm:cxn modelId="{32FF1F0C-F432-418B-8A0C-1A70B8F2D71A}" type="presParOf" srcId="{B2850849-6288-4E3B-B77F-E35910D3823F}" destId="{5BD837EC-5AD0-403A-8D8F-5C7817500B6A}" srcOrd="11" destOrd="0" presId="urn:microsoft.com/office/officeart/2008/layout/VerticalAccentList"/>
    <dgm:cxn modelId="{D46EF326-C526-4C06-AF78-2ABDE9AFDBAF}" type="presParOf" srcId="{B2850849-6288-4E3B-B77F-E35910D3823F}" destId="{92A2039C-DD8D-495D-8826-4ED1A6628CED}" srcOrd="12" destOrd="0" presId="urn:microsoft.com/office/officeart/2008/layout/VerticalAccentList"/>
    <dgm:cxn modelId="{F8A35F3B-CA67-4EB5-A5CA-EA8C35E603CC}" type="presParOf" srcId="{92A2039C-DD8D-495D-8826-4ED1A6628CED}" destId="{FC93CF68-5AA1-4717-BB0E-75B93FB4F539}" srcOrd="0" destOrd="0" presId="urn:microsoft.com/office/officeart/2008/layout/VerticalAccentList"/>
    <dgm:cxn modelId="{41836535-F861-4C99-9A1A-8422DB43B71D}" type="presParOf" srcId="{B2850849-6288-4E3B-B77F-E35910D3823F}" destId="{BED2A941-FB29-4C03-AA71-078A3AE59611}" srcOrd="13" destOrd="0" presId="urn:microsoft.com/office/officeart/2008/layout/VerticalAccentList"/>
    <dgm:cxn modelId="{B46616E0-7E7E-4E78-B2DA-D85E0EBD49B6}" type="presParOf" srcId="{BED2A941-FB29-4C03-AA71-078A3AE59611}" destId="{3F31EF89-432B-4F49-AAA2-B5E08EA82FD7}" srcOrd="0" destOrd="0" presId="urn:microsoft.com/office/officeart/2008/layout/VerticalAccentList"/>
    <dgm:cxn modelId="{A3295CDD-CE0C-4A6C-987C-6D22D118A988}" type="presParOf" srcId="{BED2A941-FB29-4C03-AA71-078A3AE59611}" destId="{FEE11DA5-8C64-4DEF-82F3-FCA104CDB330}" srcOrd="1" destOrd="0" presId="urn:microsoft.com/office/officeart/2008/layout/VerticalAccentList"/>
    <dgm:cxn modelId="{1C740350-1F51-4671-B6AF-13A48252E459}" type="presParOf" srcId="{BED2A941-FB29-4C03-AA71-078A3AE59611}" destId="{2009423E-ECB0-4E56-B1AD-E4B4B41BB7DA}" srcOrd="2" destOrd="0" presId="urn:microsoft.com/office/officeart/2008/layout/VerticalAccentList"/>
    <dgm:cxn modelId="{FB8E190C-5AF6-43CE-AE63-72B18016F631}" type="presParOf" srcId="{BED2A941-FB29-4C03-AA71-078A3AE59611}" destId="{8D2C6233-316F-4D78-932A-6107A3A4CCFF}" srcOrd="3" destOrd="0" presId="urn:microsoft.com/office/officeart/2008/layout/VerticalAccentList"/>
    <dgm:cxn modelId="{3C368E2C-9B45-41EF-A756-FF2B3822DFA3}" type="presParOf" srcId="{BED2A941-FB29-4C03-AA71-078A3AE59611}" destId="{AFC54588-7E4C-4EF8-A050-DB8D92001A1D}" srcOrd="4" destOrd="0" presId="urn:microsoft.com/office/officeart/2008/layout/VerticalAccentList"/>
    <dgm:cxn modelId="{F73B4451-5E39-4B0A-B997-DBD4F7545FE2}" type="presParOf" srcId="{BED2A941-FB29-4C03-AA71-078A3AE59611}" destId="{653E48A5-29D2-4957-8BFF-464D678C723F}" srcOrd="5" destOrd="0" presId="urn:microsoft.com/office/officeart/2008/layout/VerticalAccentList"/>
    <dgm:cxn modelId="{43441C92-4469-44CA-9A96-AB8EED8E2052}" type="presParOf" srcId="{BED2A941-FB29-4C03-AA71-078A3AE59611}" destId="{B7478B86-6D99-40E4-B4D8-CAF8C0335BDA}" srcOrd="6" destOrd="0" presId="urn:microsoft.com/office/officeart/2008/layout/VerticalAccentList"/>
    <dgm:cxn modelId="{F2CC1AE6-8E85-4115-BB90-D9DC2977B10E}" type="presParOf" srcId="{B2850849-6288-4E3B-B77F-E35910D3823F}" destId="{F535D7FB-EDAB-41F9-9BA2-D0BCCBD04099}" srcOrd="14" destOrd="0" presId="urn:microsoft.com/office/officeart/2008/layout/VerticalAccentList"/>
    <dgm:cxn modelId="{1B05BB7B-B387-46AB-802D-FE5F92FA6447}" type="presParOf" srcId="{B2850849-6288-4E3B-B77F-E35910D3823F}" destId="{AC1C54FF-D9A2-4647-BC65-82DFBD5934A1}" srcOrd="15" destOrd="0" presId="urn:microsoft.com/office/officeart/2008/layout/VerticalAccentList"/>
    <dgm:cxn modelId="{1C340A77-8500-4BF6-BE13-5A4BB4BF2AB8}" type="presParOf" srcId="{AC1C54FF-D9A2-4647-BC65-82DFBD5934A1}" destId="{CBB98AAC-9F92-43E5-800A-EC19678E3767}" srcOrd="0" destOrd="0" presId="urn:microsoft.com/office/officeart/2008/layout/VerticalAccentList"/>
    <dgm:cxn modelId="{C675D9CB-5C55-4409-B8B7-EA9869DC0405}" type="presParOf" srcId="{B2850849-6288-4E3B-B77F-E35910D3823F}" destId="{0FD79F43-3C0B-4893-A014-423270A8FEF9}" srcOrd="16" destOrd="0" presId="urn:microsoft.com/office/officeart/2008/layout/VerticalAccentList"/>
    <dgm:cxn modelId="{353E4758-0912-438F-9BCF-F0396EEE8323}" type="presParOf" srcId="{0FD79F43-3C0B-4893-A014-423270A8FEF9}" destId="{9D8629BF-245B-4ABF-B593-F7A431DDDDB4}" srcOrd="0" destOrd="0" presId="urn:microsoft.com/office/officeart/2008/layout/VerticalAccentList"/>
    <dgm:cxn modelId="{82A9D436-E2AF-4628-A419-321D51CC1A74}" type="presParOf" srcId="{0FD79F43-3C0B-4893-A014-423270A8FEF9}" destId="{4E4BE6F1-00EE-40E0-942E-B7136BC6B992}" srcOrd="1" destOrd="0" presId="urn:microsoft.com/office/officeart/2008/layout/VerticalAccentList"/>
    <dgm:cxn modelId="{12DB400B-7BE1-4598-B328-ADCDF396A0E0}" type="presParOf" srcId="{0FD79F43-3C0B-4893-A014-423270A8FEF9}" destId="{783F8562-E7CD-4B84-BF0D-434FABD4F765}" srcOrd="2" destOrd="0" presId="urn:microsoft.com/office/officeart/2008/layout/VerticalAccentList"/>
    <dgm:cxn modelId="{86684ED1-CFCC-4A49-BF0C-BD38A68122F9}" type="presParOf" srcId="{0FD79F43-3C0B-4893-A014-423270A8FEF9}" destId="{742F97F1-56FF-4E3F-8EE2-AD31D337193E}" srcOrd="3" destOrd="0" presId="urn:microsoft.com/office/officeart/2008/layout/VerticalAccentList"/>
    <dgm:cxn modelId="{7362F53D-A2E6-4457-877E-06A8026BC892}" type="presParOf" srcId="{0FD79F43-3C0B-4893-A014-423270A8FEF9}" destId="{6BB439A8-7B37-4512-863F-31848F5C168E}" srcOrd="4" destOrd="0" presId="urn:microsoft.com/office/officeart/2008/layout/VerticalAccentList"/>
    <dgm:cxn modelId="{35286C89-668E-43FE-8047-504B32C7FFC9}" type="presParOf" srcId="{0FD79F43-3C0B-4893-A014-423270A8FEF9}" destId="{56053A64-AC57-4781-A8CE-51DA923B0E4D}" srcOrd="5" destOrd="0" presId="urn:microsoft.com/office/officeart/2008/layout/VerticalAccentList"/>
    <dgm:cxn modelId="{7A8CDFCA-6DC8-4DA2-B1DE-64DC1E246584}" type="presParOf" srcId="{0FD79F43-3C0B-4893-A014-423270A8FEF9}" destId="{EDC3509C-8EE9-455B-881D-0DB7C8C0B5F9}"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6EC16-59B0-4E27-8671-75B0A314EECD}">
      <dsp:nvSpPr>
        <dsp:cNvPr id="0" name=""/>
        <dsp:cNvSpPr/>
      </dsp:nvSpPr>
      <dsp:spPr>
        <a:xfrm>
          <a:off x="0" y="37709"/>
          <a:ext cx="10079218" cy="616004"/>
        </a:xfrm>
        <a:prstGeom prst="roundRect">
          <a:avLst/>
        </a:prstGeom>
        <a:solidFill>
          <a:schemeClr val="accent5">
            <a:lumMod val="75000"/>
          </a:schemeClr>
        </a:solidFill>
        <a:ln w="15875" cap="flat" cmpd="sng" algn="ctr">
          <a:noFill/>
          <a:prstDash val="solid"/>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 Need a warm and private environment.</a:t>
          </a:r>
          <a:endParaRPr lang="en-US" sz="2700" kern="1200" dirty="0"/>
        </a:p>
      </dsp:txBody>
      <dsp:txXfrm>
        <a:off x="30071" y="67780"/>
        <a:ext cx="10019076" cy="555862"/>
      </dsp:txXfrm>
    </dsp:sp>
    <dsp:sp modelId="{72F92C2F-CAE2-4E90-84DF-D29E135ADEBB}">
      <dsp:nvSpPr>
        <dsp:cNvPr id="0" name=""/>
        <dsp:cNvSpPr/>
      </dsp:nvSpPr>
      <dsp:spPr>
        <a:xfrm>
          <a:off x="0" y="731474"/>
          <a:ext cx="10079218" cy="616004"/>
        </a:xfrm>
        <a:prstGeom prst="roundRect">
          <a:avLst/>
        </a:prstGeom>
        <a:solidFill>
          <a:schemeClr val="accent5">
            <a:lumMod val="75000"/>
          </a:schemeClr>
        </a:solidFill>
        <a:ln w="15875" cap="flat" cmpd="sng" algn="ctr">
          <a:noFill/>
          <a:prstDash val="solid"/>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 Check patients ID, consider the need for a Chaperone </a:t>
          </a:r>
          <a:endParaRPr lang="en-US" sz="2700" kern="1200" dirty="0"/>
        </a:p>
      </dsp:txBody>
      <dsp:txXfrm>
        <a:off x="30071" y="761545"/>
        <a:ext cx="10019076" cy="555862"/>
      </dsp:txXfrm>
    </dsp:sp>
    <dsp:sp modelId="{325A9827-C8CC-44E6-94BD-5E44D86C61C1}">
      <dsp:nvSpPr>
        <dsp:cNvPr id="0" name=""/>
        <dsp:cNvSpPr/>
      </dsp:nvSpPr>
      <dsp:spPr>
        <a:xfrm>
          <a:off x="0" y="1425239"/>
          <a:ext cx="10079218" cy="616004"/>
        </a:xfrm>
        <a:prstGeom prst="roundRect">
          <a:avLst/>
        </a:prstGeom>
        <a:solidFill>
          <a:schemeClr val="accent5">
            <a:lumMod val="75000"/>
          </a:schemeClr>
        </a:solidFill>
        <a:ln w="15875" cap="flat" cmpd="sng" algn="ctr">
          <a:noFill/>
          <a:prstDash val="solid"/>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 Wash your hands (preferably ensuring they are warm) </a:t>
          </a:r>
          <a:endParaRPr lang="en-US" sz="2700" kern="1200" dirty="0"/>
        </a:p>
      </dsp:txBody>
      <dsp:txXfrm>
        <a:off x="30071" y="1455310"/>
        <a:ext cx="10019076" cy="555862"/>
      </dsp:txXfrm>
    </dsp:sp>
    <dsp:sp modelId="{A9F159E5-4908-4701-974A-139A44DD9A4A}">
      <dsp:nvSpPr>
        <dsp:cNvPr id="0" name=""/>
        <dsp:cNvSpPr/>
      </dsp:nvSpPr>
      <dsp:spPr>
        <a:xfrm>
          <a:off x="0" y="2119004"/>
          <a:ext cx="10079218" cy="616004"/>
        </a:xfrm>
        <a:prstGeom prst="roundRect">
          <a:avLst/>
        </a:prstGeom>
        <a:solidFill>
          <a:schemeClr val="accent5">
            <a:lumMod val="75000"/>
          </a:schemeClr>
        </a:solidFill>
        <a:ln w="15875" cap="flat" cmpd="sng" algn="ctr">
          <a:noFill/>
          <a:prstDash val="solid"/>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 Introduce yourself and say what status you hold </a:t>
          </a:r>
          <a:endParaRPr lang="en-US" sz="2700" kern="1200" dirty="0"/>
        </a:p>
      </dsp:txBody>
      <dsp:txXfrm>
        <a:off x="30071" y="2149075"/>
        <a:ext cx="10019076" cy="555862"/>
      </dsp:txXfrm>
    </dsp:sp>
    <dsp:sp modelId="{8CEE65B3-00DE-4BFE-8ECB-591C22046418}">
      <dsp:nvSpPr>
        <dsp:cNvPr id="0" name=""/>
        <dsp:cNvSpPr/>
      </dsp:nvSpPr>
      <dsp:spPr>
        <a:xfrm>
          <a:off x="0" y="2812769"/>
          <a:ext cx="10079218" cy="616004"/>
        </a:xfrm>
        <a:prstGeom prst="roundRect">
          <a:avLst/>
        </a:prstGeom>
        <a:solidFill>
          <a:schemeClr val="accent5">
            <a:lumMod val="75000"/>
          </a:schemeClr>
        </a:solidFill>
        <a:ln w="15875" cap="flat" cmpd="sng" algn="ctr">
          <a:noFill/>
          <a:prstDash val="solid"/>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 Stand on right side of the patient.</a:t>
          </a:r>
          <a:endParaRPr lang="en-US" sz="2700" kern="1200" dirty="0"/>
        </a:p>
      </dsp:txBody>
      <dsp:txXfrm>
        <a:off x="30071" y="2842840"/>
        <a:ext cx="10019076" cy="555862"/>
      </dsp:txXfrm>
    </dsp:sp>
    <dsp:sp modelId="{1E1DD646-00BF-4BD5-93D9-323158C71951}">
      <dsp:nvSpPr>
        <dsp:cNvPr id="0" name=""/>
        <dsp:cNvSpPr/>
      </dsp:nvSpPr>
      <dsp:spPr>
        <a:xfrm>
          <a:off x="0" y="3506534"/>
          <a:ext cx="10079218" cy="616004"/>
        </a:xfrm>
        <a:prstGeom prst="roundRect">
          <a:avLst/>
        </a:prstGeom>
        <a:solidFill>
          <a:schemeClr val="accent5">
            <a:lumMod val="75000"/>
          </a:schemeClr>
        </a:solidFill>
        <a:ln w="15875" cap="flat" cmpd="sng" algn="ctr">
          <a:noFill/>
          <a:prstDash val="solid"/>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 Natural and adequate lighting</a:t>
          </a:r>
          <a:endParaRPr lang="en-US" sz="2700" kern="1200" dirty="0"/>
        </a:p>
      </dsp:txBody>
      <dsp:txXfrm>
        <a:off x="30071" y="3536605"/>
        <a:ext cx="10019076" cy="555862"/>
      </dsp:txXfrm>
    </dsp:sp>
    <dsp:sp modelId="{9F4F2483-B2B8-4501-9532-E08E43401CB4}">
      <dsp:nvSpPr>
        <dsp:cNvPr id="0" name=""/>
        <dsp:cNvSpPr/>
      </dsp:nvSpPr>
      <dsp:spPr>
        <a:xfrm>
          <a:off x="0" y="4200299"/>
          <a:ext cx="10079218" cy="616004"/>
        </a:xfrm>
        <a:prstGeom prst="roundRect">
          <a:avLst/>
        </a:prstGeom>
        <a:solidFill>
          <a:schemeClr val="accent5">
            <a:lumMod val="75000"/>
          </a:schemeClr>
        </a:solidFill>
        <a:ln w="15875" cap="flat" cmpd="sng" algn="ctr">
          <a:noFill/>
          <a:prstDash val="solid"/>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 If examiner is male a female nurse or colleague should be there too</a:t>
          </a:r>
          <a:endParaRPr lang="en-US" sz="2700" kern="1200" dirty="0"/>
        </a:p>
      </dsp:txBody>
      <dsp:txXfrm>
        <a:off x="30071" y="4230370"/>
        <a:ext cx="10019076" cy="555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ABCF1-0C81-4B3F-B88A-ABFE5471DF46}">
      <dsp:nvSpPr>
        <dsp:cNvPr id="0" name=""/>
        <dsp:cNvSpPr/>
      </dsp:nvSpPr>
      <dsp:spPr>
        <a:xfrm>
          <a:off x="0" y="305613"/>
          <a:ext cx="8848621" cy="570375"/>
        </a:xfrm>
        <a:prstGeom prst="roundRect">
          <a:avLst/>
        </a:prstGeom>
        <a:solidFill>
          <a:schemeClr val="bg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smtClean="0"/>
            <a:t>Explain The procedure</a:t>
          </a:r>
          <a:endParaRPr lang="en-US" sz="2500" kern="1200"/>
        </a:p>
      </dsp:txBody>
      <dsp:txXfrm>
        <a:off x="27843" y="333456"/>
        <a:ext cx="8792935" cy="514689"/>
      </dsp:txXfrm>
    </dsp:sp>
    <dsp:sp modelId="{BD718A55-DA4F-4496-A58E-AF95D731AE0D}">
      <dsp:nvSpPr>
        <dsp:cNvPr id="0" name=""/>
        <dsp:cNvSpPr/>
      </dsp:nvSpPr>
      <dsp:spPr>
        <a:xfrm>
          <a:off x="0" y="947988"/>
          <a:ext cx="8848621" cy="570375"/>
        </a:xfrm>
        <a:prstGeom prst="roundRect">
          <a:avLst/>
        </a:prstGeom>
        <a:solidFill>
          <a:schemeClr val="bg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Tell her if the PE was very uncomfortable at any point she could say </a:t>
          </a:r>
          <a:endParaRPr lang="en-US" sz="2500" kern="1200" dirty="0"/>
        </a:p>
      </dsp:txBody>
      <dsp:txXfrm>
        <a:off x="27843" y="975831"/>
        <a:ext cx="8792935" cy="514689"/>
      </dsp:txXfrm>
    </dsp:sp>
    <dsp:sp modelId="{FA878E8B-B3A7-485F-8B02-F908D9276037}">
      <dsp:nvSpPr>
        <dsp:cNvPr id="0" name=""/>
        <dsp:cNvSpPr/>
      </dsp:nvSpPr>
      <dsp:spPr>
        <a:xfrm>
          <a:off x="0" y="1590363"/>
          <a:ext cx="8848621" cy="570375"/>
        </a:xfrm>
        <a:prstGeom prst="roundRect">
          <a:avLst/>
        </a:prstGeom>
        <a:solidFill>
          <a:schemeClr val="bg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smtClean="0"/>
            <a:t>Gain verbal consent </a:t>
          </a:r>
          <a:endParaRPr lang="en-US" sz="2500" kern="1200"/>
        </a:p>
      </dsp:txBody>
      <dsp:txXfrm>
        <a:off x="27843" y="1618206"/>
        <a:ext cx="8792935" cy="514689"/>
      </dsp:txXfrm>
    </dsp:sp>
    <dsp:sp modelId="{FE10BE63-1271-4F91-BDE5-29B6EE809739}">
      <dsp:nvSpPr>
        <dsp:cNvPr id="0" name=""/>
        <dsp:cNvSpPr/>
      </dsp:nvSpPr>
      <dsp:spPr>
        <a:xfrm>
          <a:off x="0" y="2232738"/>
          <a:ext cx="8848621" cy="570375"/>
        </a:xfrm>
        <a:prstGeom prst="roundRect">
          <a:avLst/>
        </a:prstGeom>
        <a:solidFill>
          <a:schemeClr val="bg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smtClean="0"/>
            <a:t>Ensure the patient has emptied her bladder to avoid discomfort </a:t>
          </a:r>
          <a:endParaRPr lang="en-US" sz="2500" kern="1200"/>
        </a:p>
      </dsp:txBody>
      <dsp:txXfrm>
        <a:off x="27843" y="2260581"/>
        <a:ext cx="8792935" cy="514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DC5B9-35A6-4724-A7E9-2AE997339111}">
      <dsp:nvSpPr>
        <dsp:cNvPr id="0" name=""/>
        <dsp:cNvSpPr/>
      </dsp:nvSpPr>
      <dsp:spPr>
        <a:xfrm>
          <a:off x="3447" y="860574"/>
          <a:ext cx="1680144" cy="1066891"/>
        </a:xfrm>
        <a:prstGeom prst="roundRect">
          <a:avLst>
            <a:gd name="adj" fmla="val 10000"/>
          </a:avLst>
        </a:prstGeom>
        <a:solidFill>
          <a:schemeClr val="accent5">
            <a:alpha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7732D-6F8E-472E-929E-91FCF75EB05E}">
      <dsp:nvSpPr>
        <dsp:cNvPr id="0" name=""/>
        <dsp:cNvSpPr/>
      </dsp:nvSpPr>
      <dsp:spPr>
        <a:xfrm>
          <a:off x="190130" y="1037922"/>
          <a:ext cx="1680144" cy="1066891"/>
        </a:xfrm>
        <a:prstGeom prst="roundRect">
          <a:avLst>
            <a:gd name="adj" fmla="val 10000"/>
          </a:avLst>
        </a:prstGeom>
        <a:solidFill>
          <a:schemeClr val="lt1">
            <a:alpha val="90000"/>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smtClean="0"/>
            <a:t>Comfortable at rest</a:t>
          </a:r>
          <a:endParaRPr lang="en-US" sz="2100" kern="1200"/>
        </a:p>
      </dsp:txBody>
      <dsp:txXfrm>
        <a:off x="221378" y="1069170"/>
        <a:ext cx="1617648" cy="1004395"/>
      </dsp:txXfrm>
    </dsp:sp>
    <dsp:sp modelId="{F5CADCCD-42BF-42BC-B87A-53F189CE7CBD}">
      <dsp:nvSpPr>
        <dsp:cNvPr id="0" name=""/>
        <dsp:cNvSpPr/>
      </dsp:nvSpPr>
      <dsp:spPr>
        <a:xfrm>
          <a:off x="2056958" y="860574"/>
          <a:ext cx="1680144" cy="1066891"/>
        </a:xfrm>
        <a:prstGeom prst="roundRect">
          <a:avLst>
            <a:gd name="adj" fmla="val 10000"/>
          </a:avLst>
        </a:prstGeom>
        <a:solidFill>
          <a:schemeClr val="accent5">
            <a:alpha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2B202B-1977-4795-84E5-05BC86CE1373}">
      <dsp:nvSpPr>
        <dsp:cNvPr id="0" name=""/>
        <dsp:cNvSpPr/>
      </dsp:nvSpPr>
      <dsp:spPr>
        <a:xfrm>
          <a:off x="2243640" y="1037922"/>
          <a:ext cx="1680144" cy="1066891"/>
        </a:xfrm>
        <a:prstGeom prst="roundRect">
          <a:avLst>
            <a:gd name="adj" fmla="val 10000"/>
          </a:avLst>
        </a:prstGeom>
        <a:solidFill>
          <a:schemeClr val="lt1">
            <a:alpha val="90000"/>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smtClean="0"/>
            <a:t>Conscious and oriented </a:t>
          </a:r>
          <a:endParaRPr lang="en-US" sz="2100" kern="1200"/>
        </a:p>
      </dsp:txBody>
      <dsp:txXfrm>
        <a:off x="2274888" y="1069170"/>
        <a:ext cx="1617648" cy="1004395"/>
      </dsp:txXfrm>
    </dsp:sp>
    <dsp:sp modelId="{9F8276C1-448B-4A54-9FA5-E8DDDD27F595}">
      <dsp:nvSpPr>
        <dsp:cNvPr id="0" name=""/>
        <dsp:cNvSpPr/>
      </dsp:nvSpPr>
      <dsp:spPr>
        <a:xfrm>
          <a:off x="4110468" y="860574"/>
          <a:ext cx="1680144" cy="1066891"/>
        </a:xfrm>
        <a:prstGeom prst="roundRect">
          <a:avLst>
            <a:gd name="adj" fmla="val 10000"/>
          </a:avLst>
        </a:prstGeom>
        <a:solidFill>
          <a:schemeClr val="accent5">
            <a:alpha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429D53-18F9-4085-AA63-9551233E9BE4}">
      <dsp:nvSpPr>
        <dsp:cNvPr id="0" name=""/>
        <dsp:cNvSpPr/>
      </dsp:nvSpPr>
      <dsp:spPr>
        <a:xfrm>
          <a:off x="4297151" y="1037922"/>
          <a:ext cx="1680144" cy="1066891"/>
        </a:xfrm>
        <a:prstGeom prst="roundRect">
          <a:avLst>
            <a:gd name="adj" fmla="val 10000"/>
          </a:avLst>
        </a:prstGeom>
        <a:solidFill>
          <a:schemeClr val="lt1">
            <a:alpha val="90000"/>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smtClean="0"/>
            <a:t>Pain</a:t>
          </a:r>
          <a:endParaRPr lang="en-US" sz="2100" kern="1200"/>
        </a:p>
      </dsp:txBody>
      <dsp:txXfrm>
        <a:off x="4328399" y="1069170"/>
        <a:ext cx="1617648" cy="1004395"/>
      </dsp:txXfrm>
    </dsp:sp>
    <dsp:sp modelId="{650BADF4-003B-4541-A55E-9F6E9803908B}">
      <dsp:nvSpPr>
        <dsp:cNvPr id="0" name=""/>
        <dsp:cNvSpPr/>
      </dsp:nvSpPr>
      <dsp:spPr>
        <a:xfrm>
          <a:off x="6163978" y="860574"/>
          <a:ext cx="1680144" cy="1066891"/>
        </a:xfrm>
        <a:prstGeom prst="roundRect">
          <a:avLst>
            <a:gd name="adj" fmla="val 10000"/>
          </a:avLst>
        </a:prstGeom>
        <a:solidFill>
          <a:schemeClr val="accent5">
            <a:alpha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7D4462-2CDA-4B28-BABC-EFAD8D8664D1}">
      <dsp:nvSpPr>
        <dsp:cNvPr id="0" name=""/>
        <dsp:cNvSpPr/>
      </dsp:nvSpPr>
      <dsp:spPr>
        <a:xfrm>
          <a:off x="6350661" y="1037922"/>
          <a:ext cx="1680144" cy="1066891"/>
        </a:xfrm>
        <a:prstGeom prst="roundRect">
          <a:avLst>
            <a:gd name="adj" fmla="val 10000"/>
          </a:avLst>
        </a:prstGeom>
        <a:solidFill>
          <a:schemeClr val="lt1">
            <a:alpha val="90000"/>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t>Examine signs of Anemia or jaundice  </a:t>
          </a:r>
          <a:endParaRPr lang="en-US" sz="2100" kern="1200" dirty="0"/>
        </a:p>
      </dsp:txBody>
      <dsp:txXfrm>
        <a:off x="6381909" y="1069170"/>
        <a:ext cx="1617648" cy="1004395"/>
      </dsp:txXfrm>
    </dsp:sp>
    <dsp:sp modelId="{0A5745B1-7FA3-48E5-8030-D108B42EDBB6}">
      <dsp:nvSpPr>
        <dsp:cNvPr id="0" name=""/>
        <dsp:cNvSpPr/>
      </dsp:nvSpPr>
      <dsp:spPr>
        <a:xfrm>
          <a:off x="8217488" y="860574"/>
          <a:ext cx="1680144" cy="1066891"/>
        </a:xfrm>
        <a:prstGeom prst="roundRect">
          <a:avLst>
            <a:gd name="adj" fmla="val 10000"/>
          </a:avLst>
        </a:prstGeom>
        <a:solidFill>
          <a:schemeClr val="accent5">
            <a:alpha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99BB0A-E1DC-4407-975C-D7A02AE0E665}">
      <dsp:nvSpPr>
        <dsp:cNvPr id="0" name=""/>
        <dsp:cNvSpPr/>
      </dsp:nvSpPr>
      <dsp:spPr>
        <a:xfrm>
          <a:off x="8404171" y="1037922"/>
          <a:ext cx="1680144" cy="1066891"/>
        </a:xfrm>
        <a:prstGeom prst="roundRect">
          <a:avLst>
            <a:gd name="adj" fmla="val 10000"/>
          </a:avLst>
        </a:prstGeom>
        <a:solidFill>
          <a:schemeClr val="lt1">
            <a:alpha val="90000"/>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smtClean="0"/>
            <a:t>Edema</a:t>
          </a:r>
          <a:endParaRPr lang="en-US" sz="2100" kern="1200"/>
        </a:p>
      </dsp:txBody>
      <dsp:txXfrm>
        <a:off x="8435419" y="1069170"/>
        <a:ext cx="1617648" cy="10043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58CF4-555B-4DE3-B6D7-678F5785A998}">
      <dsp:nvSpPr>
        <dsp:cNvPr id="0" name=""/>
        <dsp:cNvSpPr/>
      </dsp:nvSpPr>
      <dsp:spPr>
        <a:xfrm>
          <a:off x="1401663" y="0"/>
          <a:ext cx="4238714" cy="4238714"/>
        </a:xfrm>
        <a:prstGeom prst="triangle">
          <a:avLst/>
        </a:prstGeom>
        <a:solidFill>
          <a:schemeClr val="tx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67065A-A9D8-448D-93F9-CB4CE75D0A8D}">
      <dsp:nvSpPr>
        <dsp:cNvPr id="0" name=""/>
        <dsp:cNvSpPr/>
      </dsp:nvSpPr>
      <dsp:spPr>
        <a:xfrm>
          <a:off x="3521020" y="426148"/>
          <a:ext cx="2755164" cy="1003383"/>
        </a:xfrm>
        <a:prstGeom prst="roundRect">
          <a:avLst/>
        </a:prstGeom>
        <a:solidFill>
          <a:schemeClr val="lt1">
            <a:alpha val="90000"/>
            <a:hueOff val="0"/>
            <a:satOff val="0"/>
            <a:lumOff val="0"/>
            <a:alphaOff val="0"/>
          </a:schemeClr>
        </a:solidFill>
        <a:ln w="15875"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Pulse rate and rhythm [higher baseline HR during pregnancy (80-90)]</a:t>
          </a:r>
          <a:endParaRPr lang="en-US" sz="1800" kern="1200" dirty="0"/>
        </a:p>
      </dsp:txBody>
      <dsp:txXfrm>
        <a:off x="3570001" y="475129"/>
        <a:ext cx="2657202" cy="905421"/>
      </dsp:txXfrm>
    </dsp:sp>
    <dsp:sp modelId="{E903905A-AAB5-48D0-8EB4-37874186AA53}">
      <dsp:nvSpPr>
        <dsp:cNvPr id="0" name=""/>
        <dsp:cNvSpPr/>
      </dsp:nvSpPr>
      <dsp:spPr>
        <a:xfrm>
          <a:off x="3521020" y="1554954"/>
          <a:ext cx="2755164" cy="1003383"/>
        </a:xfrm>
        <a:prstGeom prst="roundRect">
          <a:avLst/>
        </a:prstGeom>
        <a:solidFill>
          <a:schemeClr val="lt1">
            <a:alpha val="90000"/>
            <a:hueOff val="0"/>
            <a:satOff val="0"/>
            <a:lumOff val="0"/>
            <a:alphaOff val="0"/>
          </a:schemeClr>
        </a:solidFill>
        <a:ln w="15875" cap="flat" cmpd="sng" algn="ctr">
          <a:solidFill>
            <a:schemeClr val="bg2"/>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Blood pressure</a:t>
          </a:r>
          <a:endParaRPr lang="en-US" sz="1800" kern="1200" dirty="0"/>
        </a:p>
      </dsp:txBody>
      <dsp:txXfrm>
        <a:off x="3570001" y="1603935"/>
        <a:ext cx="2657202" cy="905421"/>
      </dsp:txXfrm>
    </dsp:sp>
    <dsp:sp modelId="{CC567124-F998-45F4-BA7D-D5789FDD6009}">
      <dsp:nvSpPr>
        <dsp:cNvPr id="0" name=""/>
        <dsp:cNvSpPr/>
      </dsp:nvSpPr>
      <dsp:spPr>
        <a:xfrm>
          <a:off x="3521020" y="2683759"/>
          <a:ext cx="2755164" cy="1003383"/>
        </a:xfrm>
        <a:prstGeom prst="roundRect">
          <a:avLst/>
        </a:prstGeom>
        <a:solidFill>
          <a:schemeClr val="lt1">
            <a:alpha val="90000"/>
            <a:hueOff val="0"/>
            <a:satOff val="0"/>
            <a:lumOff val="0"/>
            <a:alphaOff val="0"/>
          </a:schemeClr>
        </a:solidFill>
        <a:ln w="15875" cap="flat" cmpd="sng" algn="ctr">
          <a:solidFill>
            <a:schemeClr val="bg2"/>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Capillary refill time [normally less than 2 second]</a:t>
          </a:r>
          <a:endParaRPr lang="en-US" sz="1800" kern="1200" dirty="0"/>
        </a:p>
      </dsp:txBody>
      <dsp:txXfrm>
        <a:off x="3570001" y="2732740"/>
        <a:ext cx="2657202" cy="9054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7389E-3DCF-4DDA-AA9D-8205127860B3}">
      <dsp:nvSpPr>
        <dsp:cNvPr id="0" name=""/>
        <dsp:cNvSpPr/>
      </dsp:nvSpPr>
      <dsp:spPr>
        <a:xfrm rot="5400000">
          <a:off x="-240108" y="242187"/>
          <a:ext cx="1600725" cy="1120508"/>
        </a:xfrm>
        <a:prstGeom prst="chevron">
          <a:avLst/>
        </a:prstGeom>
        <a:solidFill>
          <a:schemeClr val="bg2">
            <a:lumMod val="60000"/>
            <a:lumOff val="4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en-US" sz="2100" kern="1200" dirty="0" smtClean="0"/>
            <a:t>Inspect</a:t>
          </a:r>
          <a:endParaRPr lang="en-US" sz="2100" kern="1200" dirty="0"/>
        </a:p>
      </dsp:txBody>
      <dsp:txXfrm rot="-5400000">
        <a:off x="1" y="562332"/>
        <a:ext cx="1120508" cy="480217"/>
      </dsp:txXfrm>
    </dsp:sp>
    <dsp:sp modelId="{E7B325BE-D5D7-4A4F-8E23-A20D5D6C364B}">
      <dsp:nvSpPr>
        <dsp:cNvPr id="0" name=""/>
        <dsp:cNvSpPr/>
      </dsp:nvSpPr>
      <dsp:spPr>
        <a:xfrm rot="5400000">
          <a:off x="4853163" y="-3730576"/>
          <a:ext cx="1040471" cy="850578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shape, size, scars, linea nigra, </a:t>
          </a:r>
          <a:r>
            <a:rPr lang="en-US" sz="2400" kern="1200" dirty="0" err="1" smtClean="0"/>
            <a:t>striae</a:t>
          </a:r>
          <a:r>
            <a:rPr lang="en-US" sz="2400" kern="1200" dirty="0" smtClean="0"/>
            <a:t>, movements, color</a:t>
          </a:r>
          <a:endParaRPr lang="en-US" sz="2400" kern="1200" dirty="0"/>
        </a:p>
      </dsp:txBody>
      <dsp:txXfrm rot="-5400000">
        <a:off x="1120508" y="52871"/>
        <a:ext cx="8454990" cy="938887"/>
      </dsp:txXfrm>
    </dsp:sp>
    <dsp:sp modelId="{89D61C97-6EB4-4FCF-A5E2-D3BC4E354E65}">
      <dsp:nvSpPr>
        <dsp:cNvPr id="0" name=""/>
        <dsp:cNvSpPr/>
      </dsp:nvSpPr>
      <dsp:spPr>
        <a:xfrm rot="5400000">
          <a:off x="-240108" y="1648833"/>
          <a:ext cx="1600725" cy="1120508"/>
        </a:xfrm>
        <a:prstGeom prst="chevron">
          <a:avLst/>
        </a:prstGeom>
        <a:solidFill>
          <a:schemeClr val="bg2">
            <a:lumMod val="60000"/>
            <a:lumOff val="4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en-US" sz="2100" kern="1200" dirty="0" smtClean="0"/>
            <a:t>Palpate</a:t>
          </a:r>
          <a:endParaRPr lang="en-US" sz="2100" kern="1200" dirty="0"/>
        </a:p>
      </dsp:txBody>
      <dsp:txXfrm rot="-5400000">
        <a:off x="1" y="1968978"/>
        <a:ext cx="1120508" cy="480217"/>
      </dsp:txXfrm>
    </dsp:sp>
    <dsp:sp modelId="{1E196BFE-5BE7-4EE1-89C3-7D91FCFCAAD6}">
      <dsp:nvSpPr>
        <dsp:cNvPr id="0" name=""/>
        <dsp:cNvSpPr/>
      </dsp:nvSpPr>
      <dsp:spPr>
        <a:xfrm rot="5400000">
          <a:off x="4853163" y="-2323930"/>
          <a:ext cx="1040471" cy="850578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Abdomen for - growth (gestational age estimated by fundal height measurement) , movements, Fetal parts, No. of fetus, lie, position, presentation and engagement. </a:t>
          </a:r>
          <a:endParaRPr lang="en-US" sz="2400" kern="1200" dirty="0"/>
        </a:p>
      </dsp:txBody>
      <dsp:txXfrm rot="-5400000">
        <a:off x="1120508" y="1459517"/>
        <a:ext cx="8454990" cy="938887"/>
      </dsp:txXfrm>
    </dsp:sp>
    <dsp:sp modelId="{59B217F8-96CA-46C0-9769-EEA06F0EB119}">
      <dsp:nvSpPr>
        <dsp:cNvPr id="0" name=""/>
        <dsp:cNvSpPr/>
      </dsp:nvSpPr>
      <dsp:spPr>
        <a:xfrm rot="5400000">
          <a:off x="-240108" y="3055480"/>
          <a:ext cx="1600725" cy="1120508"/>
        </a:xfrm>
        <a:prstGeom prst="chevron">
          <a:avLst/>
        </a:prstGeom>
        <a:solidFill>
          <a:schemeClr val="bg2">
            <a:lumMod val="60000"/>
            <a:lumOff val="4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en-US" sz="2100" kern="1200" dirty="0" smtClean="0"/>
            <a:t>Auscultate</a:t>
          </a:r>
          <a:endParaRPr lang="en-US" sz="2100" kern="1200" dirty="0"/>
        </a:p>
      </dsp:txBody>
      <dsp:txXfrm rot="-5400000">
        <a:off x="1" y="3375625"/>
        <a:ext cx="1120508" cy="480217"/>
      </dsp:txXfrm>
    </dsp:sp>
    <dsp:sp modelId="{93EAE56C-28BA-42B9-AD1A-FE217CCE92ED}">
      <dsp:nvSpPr>
        <dsp:cNvPr id="0" name=""/>
        <dsp:cNvSpPr/>
      </dsp:nvSpPr>
      <dsp:spPr>
        <a:xfrm rot="5400000">
          <a:off x="4853163" y="-917283"/>
          <a:ext cx="1040471" cy="850578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Abdomen for Fetal Heat Rate. Use fetal stethoscope - </a:t>
          </a:r>
          <a:r>
            <a:rPr lang="en-US" sz="2400" kern="1200" dirty="0" err="1" smtClean="0"/>
            <a:t>pinnard</a:t>
          </a:r>
          <a:r>
            <a:rPr lang="en-US" sz="2400" kern="1200" dirty="0" smtClean="0"/>
            <a:t> or </a:t>
          </a:r>
          <a:r>
            <a:rPr lang="en-US" sz="2400" kern="1200" dirty="0" err="1" smtClean="0"/>
            <a:t>sonicaid</a:t>
          </a:r>
          <a:r>
            <a:rPr lang="en-US" sz="2400" kern="1200" dirty="0" smtClean="0"/>
            <a:t>.</a:t>
          </a:r>
          <a:endParaRPr lang="en-US" sz="2400" kern="1200" dirty="0"/>
        </a:p>
      </dsp:txBody>
      <dsp:txXfrm rot="-5400000">
        <a:off x="1120508" y="2866164"/>
        <a:ext cx="8454990" cy="9388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4192F-8C36-48F7-A5E8-EC7A437B686F}">
      <dsp:nvSpPr>
        <dsp:cNvPr id="0" name=""/>
        <dsp:cNvSpPr/>
      </dsp:nvSpPr>
      <dsp:spPr>
        <a:xfrm>
          <a:off x="1767592" y="2669"/>
          <a:ext cx="7283790" cy="66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l" defTabSz="844550" rtl="0">
            <a:lnSpc>
              <a:spcPct val="90000"/>
            </a:lnSpc>
            <a:spcBef>
              <a:spcPct val="0"/>
            </a:spcBef>
            <a:spcAft>
              <a:spcPct val="35000"/>
            </a:spcAft>
          </a:pPr>
          <a:r>
            <a:rPr lang="en-US" sz="1900" kern="1200" smtClean="0"/>
            <a:t>Explain procedure to the patient. </a:t>
          </a:r>
          <a:endParaRPr lang="en-US" sz="1900" kern="1200"/>
        </a:p>
      </dsp:txBody>
      <dsp:txXfrm>
        <a:off x="1767592" y="2669"/>
        <a:ext cx="7283790" cy="662162"/>
      </dsp:txXfrm>
    </dsp:sp>
    <dsp:sp modelId="{331E8972-AC95-41EA-90CD-5FBB10E25193}">
      <dsp:nvSpPr>
        <dsp:cNvPr id="0" name=""/>
        <dsp:cNvSpPr/>
      </dsp:nvSpPr>
      <dsp:spPr>
        <a:xfrm>
          <a:off x="1767592" y="664832"/>
          <a:ext cx="971172" cy="161862"/>
        </a:xfrm>
        <a:prstGeom prst="parallelogram">
          <a:avLst>
            <a:gd name="adj" fmla="val 140840"/>
          </a:avLst>
        </a:prstGeom>
        <a:gradFill rotWithShape="0">
          <a:gsLst>
            <a:gs pos="0">
              <a:schemeClr val="accent4">
                <a:shade val="50000"/>
                <a:hueOff val="0"/>
                <a:satOff val="0"/>
                <a:lumOff val="0"/>
                <a:alphaOff val="0"/>
                <a:tint val="94000"/>
                <a:satMod val="105000"/>
                <a:lumMod val="102000"/>
              </a:schemeClr>
            </a:gs>
            <a:gs pos="100000">
              <a:schemeClr val="accent4">
                <a:shade val="50000"/>
                <a:hueOff val="0"/>
                <a:satOff val="0"/>
                <a:lumOff val="0"/>
                <a:alphaOff val="0"/>
                <a:shade val="74000"/>
                <a:satMod val="128000"/>
                <a:lumMod val="100000"/>
              </a:schemeClr>
            </a:gs>
          </a:gsLst>
          <a:lin ang="5400000" scaled="0"/>
        </a:gradFill>
        <a:ln w="9525" cap="flat" cmpd="sng" algn="ctr">
          <a:solidFill>
            <a:schemeClr val="accent4">
              <a:shade val="50000"/>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0B639F9-F318-4915-9FF2-7A24EE34B46A}">
      <dsp:nvSpPr>
        <dsp:cNvPr id="0" name=""/>
        <dsp:cNvSpPr/>
      </dsp:nvSpPr>
      <dsp:spPr>
        <a:xfrm>
          <a:off x="2795416" y="664832"/>
          <a:ext cx="971172" cy="161862"/>
        </a:xfrm>
        <a:prstGeom prst="parallelogram">
          <a:avLst>
            <a:gd name="adj" fmla="val 140840"/>
          </a:avLst>
        </a:prstGeom>
        <a:gradFill rotWithShape="0">
          <a:gsLst>
            <a:gs pos="0">
              <a:schemeClr val="accent4">
                <a:shade val="50000"/>
                <a:hueOff val="-12523"/>
                <a:satOff val="315"/>
                <a:lumOff val="1899"/>
                <a:alphaOff val="0"/>
                <a:tint val="94000"/>
                <a:satMod val="105000"/>
                <a:lumMod val="102000"/>
              </a:schemeClr>
            </a:gs>
            <a:gs pos="100000">
              <a:schemeClr val="accent4">
                <a:shade val="50000"/>
                <a:hueOff val="-12523"/>
                <a:satOff val="315"/>
                <a:lumOff val="1899"/>
                <a:alphaOff val="0"/>
                <a:shade val="74000"/>
                <a:satMod val="128000"/>
                <a:lumMod val="100000"/>
              </a:schemeClr>
            </a:gs>
          </a:gsLst>
          <a:lin ang="5400000" scaled="0"/>
        </a:gradFill>
        <a:ln w="9525" cap="flat" cmpd="sng" algn="ctr">
          <a:solidFill>
            <a:schemeClr val="accent4">
              <a:shade val="50000"/>
              <a:hueOff val="-12523"/>
              <a:satOff val="315"/>
              <a:lumOff val="1899"/>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896847E-6DCD-492E-8411-C7AF9EEEF27B}">
      <dsp:nvSpPr>
        <dsp:cNvPr id="0" name=""/>
        <dsp:cNvSpPr/>
      </dsp:nvSpPr>
      <dsp:spPr>
        <a:xfrm>
          <a:off x="3823239" y="664832"/>
          <a:ext cx="971172" cy="161862"/>
        </a:xfrm>
        <a:prstGeom prst="parallelogram">
          <a:avLst>
            <a:gd name="adj" fmla="val 140840"/>
          </a:avLst>
        </a:prstGeom>
        <a:gradFill rotWithShape="0">
          <a:gsLst>
            <a:gs pos="0">
              <a:schemeClr val="accent4">
                <a:shade val="50000"/>
                <a:hueOff val="-25047"/>
                <a:satOff val="631"/>
                <a:lumOff val="3797"/>
                <a:alphaOff val="0"/>
                <a:tint val="94000"/>
                <a:satMod val="105000"/>
                <a:lumMod val="102000"/>
              </a:schemeClr>
            </a:gs>
            <a:gs pos="100000">
              <a:schemeClr val="accent4">
                <a:shade val="50000"/>
                <a:hueOff val="-25047"/>
                <a:satOff val="631"/>
                <a:lumOff val="3797"/>
                <a:alphaOff val="0"/>
                <a:shade val="74000"/>
                <a:satMod val="128000"/>
                <a:lumMod val="100000"/>
              </a:schemeClr>
            </a:gs>
          </a:gsLst>
          <a:lin ang="5400000" scaled="0"/>
        </a:gradFill>
        <a:ln w="9525" cap="flat" cmpd="sng" algn="ctr">
          <a:solidFill>
            <a:schemeClr val="accent4">
              <a:shade val="50000"/>
              <a:hueOff val="-25047"/>
              <a:satOff val="631"/>
              <a:lumOff val="3797"/>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13529E-DE41-4566-B14C-199F25F6437A}">
      <dsp:nvSpPr>
        <dsp:cNvPr id="0" name=""/>
        <dsp:cNvSpPr/>
      </dsp:nvSpPr>
      <dsp:spPr>
        <a:xfrm>
          <a:off x="4851063" y="664832"/>
          <a:ext cx="971172" cy="161862"/>
        </a:xfrm>
        <a:prstGeom prst="parallelogram">
          <a:avLst>
            <a:gd name="adj" fmla="val 140840"/>
          </a:avLst>
        </a:prstGeom>
        <a:gradFill rotWithShape="0">
          <a:gsLst>
            <a:gs pos="0">
              <a:schemeClr val="accent4">
                <a:shade val="50000"/>
                <a:hueOff val="-37570"/>
                <a:satOff val="946"/>
                <a:lumOff val="5696"/>
                <a:alphaOff val="0"/>
                <a:tint val="94000"/>
                <a:satMod val="105000"/>
                <a:lumMod val="102000"/>
              </a:schemeClr>
            </a:gs>
            <a:gs pos="100000">
              <a:schemeClr val="accent4">
                <a:shade val="50000"/>
                <a:hueOff val="-37570"/>
                <a:satOff val="946"/>
                <a:lumOff val="5696"/>
                <a:alphaOff val="0"/>
                <a:shade val="74000"/>
                <a:satMod val="128000"/>
                <a:lumMod val="100000"/>
              </a:schemeClr>
            </a:gs>
          </a:gsLst>
          <a:lin ang="5400000" scaled="0"/>
        </a:gradFill>
        <a:ln w="9525" cap="flat" cmpd="sng" algn="ctr">
          <a:solidFill>
            <a:schemeClr val="accent4">
              <a:shade val="50000"/>
              <a:hueOff val="-37570"/>
              <a:satOff val="946"/>
              <a:lumOff val="5696"/>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F2A5F06-B6B5-4A16-9B3B-17B2C2CC9662}">
      <dsp:nvSpPr>
        <dsp:cNvPr id="0" name=""/>
        <dsp:cNvSpPr/>
      </dsp:nvSpPr>
      <dsp:spPr>
        <a:xfrm>
          <a:off x="5878887" y="664832"/>
          <a:ext cx="971172" cy="161862"/>
        </a:xfrm>
        <a:prstGeom prst="parallelogram">
          <a:avLst>
            <a:gd name="adj" fmla="val 140840"/>
          </a:avLst>
        </a:prstGeom>
        <a:gradFill rotWithShape="0">
          <a:gsLst>
            <a:gs pos="0">
              <a:schemeClr val="accent4">
                <a:shade val="50000"/>
                <a:hueOff val="-50093"/>
                <a:satOff val="1261"/>
                <a:lumOff val="7594"/>
                <a:alphaOff val="0"/>
                <a:tint val="94000"/>
                <a:satMod val="105000"/>
                <a:lumMod val="102000"/>
              </a:schemeClr>
            </a:gs>
            <a:gs pos="100000">
              <a:schemeClr val="accent4">
                <a:shade val="50000"/>
                <a:hueOff val="-50093"/>
                <a:satOff val="1261"/>
                <a:lumOff val="7594"/>
                <a:alphaOff val="0"/>
                <a:shade val="74000"/>
                <a:satMod val="128000"/>
                <a:lumMod val="100000"/>
              </a:schemeClr>
            </a:gs>
          </a:gsLst>
          <a:lin ang="5400000" scaled="0"/>
        </a:gradFill>
        <a:ln w="9525" cap="flat" cmpd="sng" algn="ctr">
          <a:solidFill>
            <a:schemeClr val="accent4">
              <a:shade val="50000"/>
              <a:hueOff val="-50093"/>
              <a:satOff val="1261"/>
              <a:lumOff val="7594"/>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9F90BA3-F706-4818-92BF-71F4D89A4576}">
      <dsp:nvSpPr>
        <dsp:cNvPr id="0" name=""/>
        <dsp:cNvSpPr/>
      </dsp:nvSpPr>
      <dsp:spPr>
        <a:xfrm>
          <a:off x="6906711" y="664832"/>
          <a:ext cx="971172" cy="161862"/>
        </a:xfrm>
        <a:prstGeom prst="parallelogram">
          <a:avLst>
            <a:gd name="adj" fmla="val 140840"/>
          </a:avLst>
        </a:prstGeom>
        <a:gradFill rotWithShape="0">
          <a:gsLst>
            <a:gs pos="0">
              <a:schemeClr val="accent4">
                <a:shade val="50000"/>
                <a:hueOff val="-62616"/>
                <a:satOff val="1576"/>
                <a:lumOff val="9493"/>
                <a:alphaOff val="0"/>
                <a:tint val="94000"/>
                <a:satMod val="105000"/>
                <a:lumMod val="102000"/>
              </a:schemeClr>
            </a:gs>
            <a:gs pos="100000">
              <a:schemeClr val="accent4">
                <a:shade val="50000"/>
                <a:hueOff val="-62616"/>
                <a:satOff val="1576"/>
                <a:lumOff val="9493"/>
                <a:alphaOff val="0"/>
                <a:shade val="74000"/>
                <a:satMod val="128000"/>
                <a:lumMod val="100000"/>
              </a:schemeClr>
            </a:gs>
          </a:gsLst>
          <a:lin ang="5400000" scaled="0"/>
        </a:gradFill>
        <a:ln w="9525" cap="flat" cmpd="sng" algn="ctr">
          <a:solidFill>
            <a:schemeClr val="accent4">
              <a:shade val="50000"/>
              <a:hueOff val="-62616"/>
              <a:satOff val="1576"/>
              <a:lumOff val="9493"/>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515A3C6-68D4-4C89-B782-00BDBD099E07}">
      <dsp:nvSpPr>
        <dsp:cNvPr id="0" name=""/>
        <dsp:cNvSpPr/>
      </dsp:nvSpPr>
      <dsp:spPr>
        <a:xfrm>
          <a:off x="7934534" y="664832"/>
          <a:ext cx="971172" cy="161862"/>
        </a:xfrm>
        <a:prstGeom prst="parallelogram">
          <a:avLst>
            <a:gd name="adj" fmla="val 140840"/>
          </a:avLst>
        </a:prstGeom>
        <a:gradFill rotWithShape="0">
          <a:gsLst>
            <a:gs pos="0">
              <a:schemeClr val="accent4">
                <a:shade val="50000"/>
                <a:hueOff val="-75140"/>
                <a:satOff val="1892"/>
                <a:lumOff val="11392"/>
                <a:alphaOff val="0"/>
                <a:tint val="94000"/>
                <a:satMod val="105000"/>
                <a:lumMod val="102000"/>
              </a:schemeClr>
            </a:gs>
            <a:gs pos="100000">
              <a:schemeClr val="accent4">
                <a:shade val="50000"/>
                <a:hueOff val="-75140"/>
                <a:satOff val="1892"/>
                <a:lumOff val="11392"/>
                <a:alphaOff val="0"/>
                <a:shade val="74000"/>
                <a:satMod val="128000"/>
                <a:lumMod val="100000"/>
              </a:schemeClr>
            </a:gs>
          </a:gsLst>
          <a:lin ang="5400000" scaled="0"/>
        </a:gradFill>
        <a:ln w="9525" cap="flat" cmpd="sng" algn="ctr">
          <a:solidFill>
            <a:schemeClr val="accent4">
              <a:shade val="50000"/>
              <a:hueOff val="-75140"/>
              <a:satOff val="1892"/>
              <a:lumOff val="11392"/>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46AA2CB-910A-46BE-A6E7-9DB3E2DACA69}">
      <dsp:nvSpPr>
        <dsp:cNvPr id="0" name=""/>
        <dsp:cNvSpPr/>
      </dsp:nvSpPr>
      <dsp:spPr>
        <a:xfrm>
          <a:off x="1767592" y="906730"/>
          <a:ext cx="7283790" cy="66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l" defTabSz="844550" rtl="0">
            <a:lnSpc>
              <a:spcPct val="90000"/>
            </a:lnSpc>
            <a:spcBef>
              <a:spcPct val="0"/>
            </a:spcBef>
            <a:spcAft>
              <a:spcPct val="35000"/>
            </a:spcAft>
          </a:pPr>
          <a:r>
            <a:rPr lang="en-US" sz="1900" kern="1200" smtClean="0"/>
            <a:t>Ensure that the pregnant woman has recently emptied her bladder. </a:t>
          </a:r>
          <a:endParaRPr lang="en-US" sz="1900" kern="1200"/>
        </a:p>
      </dsp:txBody>
      <dsp:txXfrm>
        <a:off x="1767592" y="906730"/>
        <a:ext cx="7283790" cy="662162"/>
      </dsp:txXfrm>
    </dsp:sp>
    <dsp:sp modelId="{DDF4B715-316D-461F-AC11-C9AE53451C84}">
      <dsp:nvSpPr>
        <dsp:cNvPr id="0" name=""/>
        <dsp:cNvSpPr/>
      </dsp:nvSpPr>
      <dsp:spPr>
        <a:xfrm>
          <a:off x="1767592" y="1568893"/>
          <a:ext cx="971172" cy="161862"/>
        </a:xfrm>
        <a:prstGeom prst="parallelogram">
          <a:avLst>
            <a:gd name="adj" fmla="val 140840"/>
          </a:avLst>
        </a:prstGeom>
        <a:gradFill rotWithShape="0">
          <a:gsLst>
            <a:gs pos="0">
              <a:schemeClr val="accent4">
                <a:shade val="50000"/>
                <a:hueOff val="-87663"/>
                <a:satOff val="2207"/>
                <a:lumOff val="13290"/>
                <a:alphaOff val="0"/>
                <a:tint val="94000"/>
                <a:satMod val="105000"/>
                <a:lumMod val="102000"/>
              </a:schemeClr>
            </a:gs>
            <a:gs pos="100000">
              <a:schemeClr val="accent4">
                <a:shade val="50000"/>
                <a:hueOff val="-87663"/>
                <a:satOff val="2207"/>
                <a:lumOff val="13290"/>
                <a:alphaOff val="0"/>
                <a:shade val="74000"/>
                <a:satMod val="128000"/>
                <a:lumMod val="100000"/>
              </a:schemeClr>
            </a:gs>
          </a:gsLst>
          <a:lin ang="5400000" scaled="0"/>
        </a:gradFill>
        <a:ln w="9525" cap="flat" cmpd="sng" algn="ctr">
          <a:solidFill>
            <a:schemeClr val="accent4">
              <a:shade val="50000"/>
              <a:hueOff val="-87663"/>
              <a:satOff val="2207"/>
              <a:lumOff val="1329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5AF6F5F-45B6-4683-A9F7-BF2485E270AC}">
      <dsp:nvSpPr>
        <dsp:cNvPr id="0" name=""/>
        <dsp:cNvSpPr/>
      </dsp:nvSpPr>
      <dsp:spPr>
        <a:xfrm>
          <a:off x="2795416" y="1568893"/>
          <a:ext cx="971172" cy="161862"/>
        </a:xfrm>
        <a:prstGeom prst="parallelogram">
          <a:avLst>
            <a:gd name="adj" fmla="val 140840"/>
          </a:avLst>
        </a:prstGeom>
        <a:gradFill rotWithShape="0">
          <a:gsLst>
            <a:gs pos="0">
              <a:schemeClr val="accent4">
                <a:shade val="50000"/>
                <a:hueOff val="-100186"/>
                <a:satOff val="2522"/>
                <a:lumOff val="15189"/>
                <a:alphaOff val="0"/>
                <a:tint val="94000"/>
                <a:satMod val="105000"/>
                <a:lumMod val="102000"/>
              </a:schemeClr>
            </a:gs>
            <a:gs pos="100000">
              <a:schemeClr val="accent4">
                <a:shade val="50000"/>
                <a:hueOff val="-100186"/>
                <a:satOff val="2522"/>
                <a:lumOff val="15189"/>
                <a:alphaOff val="0"/>
                <a:shade val="74000"/>
                <a:satMod val="128000"/>
                <a:lumMod val="100000"/>
              </a:schemeClr>
            </a:gs>
          </a:gsLst>
          <a:lin ang="5400000" scaled="0"/>
        </a:gradFill>
        <a:ln w="9525" cap="flat" cmpd="sng" algn="ctr">
          <a:solidFill>
            <a:schemeClr val="accent4">
              <a:shade val="50000"/>
              <a:hueOff val="-100186"/>
              <a:satOff val="2522"/>
              <a:lumOff val="15189"/>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6869524-930E-41F7-8C0E-C7C9FC04B91F}">
      <dsp:nvSpPr>
        <dsp:cNvPr id="0" name=""/>
        <dsp:cNvSpPr/>
      </dsp:nvSpPr>
      <dsp:spPr>
        <a:xfrm>
          <a:off x="3823239" y="1568893"/>
          <a:ext cx="971172" cy="161862"/>
        </a:xfrm>
        <a:prstGeom prst="parallelogram">
          <a:avLst>
            <a:gd name="adj" fmla="val 140840"/>
          </a:avLst>
        </a:prstGeom>
        <a:gradFill rotWithShape="0">
          <a:gsLst>
            <a:gs pos="0">
              <a:schemeClr val="accent4">
                <a:shade val="50000"/>
                <a:hueOff val="-112710"/>
                <a:satOff val="2838"/>
                <a:lumOff val="17088"/>
                <a:alphaOff val="0"/>
                <a:tint val="94000"/>
                <a:satMod val="105000"/>
                <a:lumMod val="102000"/>
              </a:schemeClr>
            </a:gs>
            <a:gs pos="100000">
              <a:schemeClr val="accent4">
                <a:shade val="50000"/>
                <a:hueOff val="-112710"/>
                <a:satOff val="2838"/>
                <a:lumOff val="17088"/>
                <a:alphaOff val="0"/>
                <a:shade val="74000"/>
                <a:satMod val="128000"/>
                <a:lumMod val="100000"/>
              </a:schemeClr>
            </a:gs>
          </a:gsLst>
          <a:lin ang="5400000" scaled="0"/>
        </a:gradFill>
        <a:ln w="9525" cap="flat" cmpd="sng" algn="ctr">
          <a:solidFill>
            <a:schemeClr val="accent4">
              <a:shade val="50000"/>
              <a:hueOff val="-112710"/>
              <a:satOff val="2838"/>
              <a:lumOff val="17088"/>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4D52355-0497-4355-B6E5-54C8DF8FDD7F}">
      <dsp:nvSpPr>
        <dsp:cNvPr id="0" name=""/>
        <dsp:cNvSpPr/>
      </dsp:nvSpPr>
      <dsp:spPr>
        <a:xfrm>
          <a:off x="4851063" y="1568893"/>
          <a:ext cx="971172" cy="161862"/>
        </a:xfrm>
        <a:prstGeom prst="parallelogram">
          <a:avLst>
            <a:gd name="adj" fmla="val 140840"/>
          </a:avLst>
        </a:prstGeom>
        <a:gradFill rotWithShape="0">
          <a:gsLst>
            <a:gs pos="0">
              <a:schemeClr val="accent4">
                <a:shade val="50000"/>
                <a:hueOff val="-125233"/>
                <a:satOff val="3153"/>
                <a:lumOff val="18986"/>
                <a:alphaOff val="0"/>
                <a:tint val="94000"/>
                <a:satMod val="105000"/>
                <a:lumMod val="102000"/>
              </a:schemeClr>
            </a:gs>
            <a:gs pos="100000">
              <a:schemeClr val="accent4">
                <a:shade val="50000"/>
                <a:hueOff val="-125233"/>
                <a:satOff val="3153"/>
                <a:lumOff val="18986"/>
                <a:alphaOff val="0"/>
                <a:shade val="74000"/>
                <a:satMod val="128000"/>
                <a:lumMod val="100000"/>
              </a:schemeClr>
            </a:gs>
          </a:gsLst>
          <a:lin ang="5400000" scaled="0"/>
        </a:gradFill>
        <a:ln w="9525" cap="flat" cmpd="sng" algn="ctr">
          <a:solidFill>
            <a:schemeClr val="accent4">
              <a:shade val="50000"/>
              <a:hueOff val="-125233"/>
              <a:satOff val="3153"/>
              <a:lumOff val="18986"/>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0DE3502-A16D-42F6-8437-0EE9267C7DB6}">
      <dsp:nvSpPr>
        <dsp:cNvPr id="0" name=""/>
        <dsp:cNvSpPr/>
      </dsp:nvSpPr>
      <dsp:spPr>
        <a:xfrm>
          <a:off x="5878887" y="1568893"/>
          <a:ext cx="971172" cy="161862"/>
        </a:xfrm>
        <a:prstGeom prst="parallelogram">
          <a:avLst>
            <a:gd name="adj" fmla="val 140840"/>
          </a:avLst>
        </a:prstGeom>
        <a:gradFill rotWithShape="0">
          <a:gsLst>
            <a:gs pos="0">
              <a:schemeClr val="accent4">
                <a:shade val="50000"/>
                <a:hueOff val="-137756"/>
                <a:satOff val="3468"/>
                <a:lumOff val="20885"/>
                <a:alphaOff val="0"/>
                <a:tint val="94000"/>
                <a:satMod val="105000"/>
                <a:lumMod val="102000"/>
              </a:schemeClr>
            </a:gs>
            <a:gs pos="100000">
              <a:schemeClr val="accent4">
                <a:shade val="50000"/>
                <a:hueOff val="-137756"/>
                <a:satOff val="3468"/>
                <a:lumOff val="20885"/>
                <a:alphaOff val="0"/>
                <a:shade val="74000"/>
                <a:satMod val="128000"/>
                <a:lumMod val="100000"/>
              </a:schemeClr>
            </a:gs>
          </a:gsLst>
          <a:lin ang="5400000" scaled="0"/>
        </a:gradFill>
        <a:ln w="9525" cap="flat" cmpd="sng" algn="ctr">
          <a:solidFill>
            <a:schemeClr val="accent4">
              <a:shade val="50000"/>
              <a:hueOff val="-137756"/>
              <a:satOff val="3468"/>
              <a:lumOff val="20885"/>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E713476-C8F9-4DE2-BE7E-7E9AFB147094}">
      <dsp:nvSpPr>
        <dsp:cNvPr id="0" name=""/>
        <dsp:cNvSpPr/>
      </dsp:nvSpPr>
      <dsp:spPr>
        <a:xfrm>
          <a:off x="6906711" y="1568893"/>
          <a:ext cx="971172" cy="161862"/>
        </a:xfrm>
        <a:prstGeom prst="parallelogram">
          <a:avLst>
            <a:gd name="adj" fmla="val 140840"/>
          </a:avLst>
        </a:prstGeom>
        <a:gradFill rotWithShape="0">
          <a:gsLst>
            <a:gs pos="0">
              <a:schemeClr val="accent4">
                <a:shade val="50000"/>
                <a:hueOff val="-150279"/>
                <a:satOff val="3783"/>
                <a:lumOff val="22783"/>
                <a:alphaOff val="0"/>
                <a:tint val="94000"/>
                <a:satMod val="105000"/>
                <a:lumMod val="102000"/>
              </a:schemeClr>
            </a:gs>
            <a:gs pos="100000">
              <a:schemeClr val="accent4">
                <a:shade val="50000"/>
                <a:hueOff val="-150279"/>
                <a:satOff val="3783"/>
                <a:lumOff val="22783"/>
                <a:alphaOff val="0"/>
                <a:shade val="74000"/>
                <a:satMod val="128000"/>
                <a:lumMod val="100000"/>
              </a:schemeClr>
            </a:gs>
          </a:gsLst>
          <a:lin ang="5400000" scaled="0"/>
        </a:gradFill>
        <a:ln w="9525" cap="flat" cmpd="sng" algn="ctr">
          <a:solidFill>
            <a:schemeClr val="accent4">
              <a:shade val="50000"/>
              <a:hueOff val="-150279"/>
              <a:satOff val="3783"/>
              <a:lumOff val="22783"/>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1A23A17-593F-445B-BCB2-728ABC25185E}">
      <dsp:nvSpPr>
        <dsp:cNvPr id="0" name=""/>
        <dsp:cNvSpPr/>
      </dsp:nvSpPr>
      <dsp:spPr>
        <a:xfrm>
          <a:off x="7934534" y="1568893"/>
          <a:ext cx="971172" cy="161862"/>
        </a:xfrm>
        <a:prstGeom prst="parallelogram">
          <a:avLst>
            <a:gd name="adj" fmla="val 140840"/>
          </a:avLst>
        </a:prstGeom>
        <a:gradFill rotWithShape="0">
          <a:gsLst>
            <a:gs pos="0">
              <a:schemeClr val="accent4">
                <a:shade val="50000"/>
                <a:hueOff val="-162803"/>
                <a:satOff val="4099"/>
                <a:lumOff val="24682"/>
                <a:alphaOff val="0"/>
                <a:tint val="94000"/>
                <a:satMod val="105000"/>
                <a:lumMod val="102000"/>
              </a:schemeClr>
            </a:gs>
            <a:gs pos="100000">
              <a:schemeClr val="accent4">
                <a:shade val="50000"/>
                <a:hueOff val="-162803"/>
                <a:satOff val="4099"/>
                <a:lumOff val="24682"/>
                <a:alphaOff val="0"/>
                <a:shade val="74000"/>
                <a:satMod val="128000"/>
                <a:lumMod val="100000"/>
              </a:schemeClr>
            </a:gs>
          </a:gsLst>
          <a:lin ang="5400000" scaled="0"/>
        </a:gradFill>
        <a:ln w="9525" cap="flat" cmpd="sng" algn="ctr">
          <a:solidFill>
            <a:schemeClr val="accent4">
              <a:shade val="50000"/>
              <a:hueOff val="-162803"/>
              <a:satOff val="4099"/>
              <a:lumOff val="24682"/>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B21DE2C-60EB-40CE-8FE0-09E038672996}">
      <dsp:nvSpPr>
        <dsp:cNvPr id="0" name=""/>
        <dsp:cNvSpPr/>
      </dsp:nvSpPr>
      <dsp:spPr>
        <a:xfrm>
          <a:off x="1767592" y="1810791"/>
          <a:ext cx="7283790" cy="66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l" defTabSz="844550" rtl="0">
            <a:lnSpc>
              <a:spcPct val="90000"/>
            </a:lnSpc>
            <a:spcBef>
              <a:spcPct val="0"/>
            </a:spcBef>
            <a:spcAft>
              <a:spcPct val="35000"/>
            </a:spcAft>
          </a:pPr>
          <a:r>
            <a:rPr lang="en-US" sz="1900" kern="1200" smtClean="0"/>
            <a:t>Drape properly to maintain privacy. </a:t>
          </a:r>
          <a:endParaRPr lang="en-US" sz="1900" kern="1200"/>
        </a:p>
      </dsp:txBody>
      <dsp:txXfrm>
        <a:off x="1767592" y="1810791"/>
        <a:ext cx="7283790" cy="662162"/>
      </dsp:txXfrm>
    </dsp:sp>
    <dsp:sp modelId="{CC996CBF-E824-4BE4-BBB2-C7B5348A93CA}">
      <dsp:nvSpPr>
        <dsp:cNvPr id="0" name=""/>
        <dsp:cNvSpPr/>
      </dsp:nvSpPr>
      <dsp:spPr>
        <a:xfrm>
          <a:off x="1767592" y="2472953"/>
          <a:ext cx="971172" cy="161862"/>
        </a:xfrm>
        <a:prstGeom prst="parallelogram">
          <a:avLst>
            <a:gd name="adj" fmla="val 140840"/>
          </a:avLst>
        </a:prstGeom>
        <a:gradFill rotWithShape="0">
          <a:gsLst>
            <a:gs pos="0">
              <a:schemeClr val="accent4">
                <a:shade val="50000"/>
                <a:hueOff val="-175326"/>
                <a:satOff val="4414"/>
                <a:lumOff val="26581"/>
                <a:alphaOff val="0"/>
                <a:tint val="94000"/>
                <a:satMod val="105000"/>
                <a:lumMod val="102000"/>
              </a:schemeClr>
            </a:gs>
            <a:gs pos="100000">
              <a:schemeClr val="accent4">
                <a:shade val="50000"/>
                <a:hueOff val="-175326"/>
                <a:satOff val="4414"/>
                <a:lumOff val="26581"/>
                <a:alphaOff val="0"/>
                <a:shade val="74000"/>
                <a:satMod val="128000"/>
                <a:lumMod val="100000"/>
              </a:schemeClr>
            </a:gs>
          </a:gsLst>
          <a:lin ang="5400000" scaled="0"/>
        </a:gradFill>
        <a:ln w="9525" cap="flat" cmpd="sng" algn="ctr">
          <a:solidFill>
            <a:schemeClr val="accent4">
              <a:shade val="50000"/>
              <a:hueOff val="-175326"/>
              <a:satOff val="4414"/>
              <a:lumOff val="26581"/>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E3A00DF-6ADE-4EA5-9CDA-8B70B8A9C17B}">
      <dsp:nvSpPr>
        <dsp:cNvPr id="0" name=""/>
        <dsp:cNvSpPr/>
      </dsp:nvSpPr>
      <dsp:spPr>
        <a:xfrm>
          <a:off x="2795416" y="2472953"/>
          <a:ext cx="971172" cy="161862"/>
        </a:xfrm>
        <a:prstGeom prst="parallelogram">
          <a:avLst>
            <a:gd name="adj" fmla="val 140840"/>
          </a:avLst>
        </a:prstGeom>
        <a:gradFill rotWithShape="0">
          <a:gsLst>
            <a:gs pos="0">
              <a:schemeClr val="accent4">
                <a:shade val="50000"/>
                <a:hueOff val="-187849"/>
                <a:satOff val="4729"/>
                <a:lumOff val="28479"/>
                <a:alphaOff val="0"/>
                <a:tint val="94000"/>
                <a:satMod val="105000"/>
                <a:lumMod val="102000"/>
              </a:schemeClr>
            </a:gs>
            <a:gs pos="100000">
              <a:schemeClr val="accent4">
                <a:shade val="50000"/>
                <a:hueOff val="-187849"/>
                <a:satOff val="4729"/>
                <a:lumOff val="28479"/>
                <a:alphaOff val="0"/>
                <a:shade val="74000"/>
                <a:satMod val="128000"/>
                <a:lumMod val="100000"/>
              </a:schemeClr>
            </a:gs>
          </a:gsLst>
          <a:lin ang="5400000" scaled="0"/>
        </a:gradFill>
        <a:ln w="9525" cap="flat" cmpd="sng" algn="ctr">
          <a:solidFill>
            <a:schemeClr val="accent4">
              <a:shade val="50000"/>
              <a:hueOff val="-187849"/>
              <a:satOff val="4729"/>
              <a:lumOff val="28479"/>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5505F3A-A472-4733-B2DD-A32B4D8D9349}">
      <dsp:nvSpPr>
        <dsp:cNvPr id="0" name=""/>
        <dsp:cNvSpPr/>
      </dsp:nvSpPr>
      <dsp:spPr>
        <a:xfrm>
          <a:off x="3823239" y="2472953"/>
          <a:ext cx="971172" cy="161862"/>
        </a:xfrm>
        <a:prstGeom prst="parallelogram">
          <a:avLst>
            <a:gd name="adj" fmla="val 140840"/>
          </a:avLst>
        </a:prstGeom>
        <a:gradFill rotWithShape="0">
          <a:gsLst>
            <a:gs pos="0">
              <a:schemeClr val="accent4">
                <a:shade val="50000"/>
                <a:hueOff val="-200372"/>
                <a:satOff val="5045"/>
                <a:lumOff val="30378"/>
                <a:alphaOff val="0"/>
                <a:tint val="94000"/>
                <a:satMod val="105000"/>
                <a:lumMod val="102000"/>
              </a:schemeClr>
            </a:gs>
            <a:gs pos="100000">
              <a:schemeClr val="accent4">
                <a:shade val="50000"/>
                <a:hueOff val="-200372"/>
                <a:satOff val="5045"/>
                <a:lumOff val="30378"/>
                <a:alphaOff val="0"/>
                <a:shade val="74000"/>
                <a:satMod val="128000"/>
                <a:lumMod val="100000"/>
              </a:schemeClr>
            </a:gs>
          </a:gsLst>
          <a:lin ang="5400000" scaled="0"/>
        </a:gradFill>
        <a:ln w="9525" cap="flat" cmpd="sng" algn="ctr">
          <a:solidFill>
            <a:schemeClr val="accent4">
              <a:shade val="50000"/>
              <a:hueOff val="-200372"/>
              <a:satOff val="5045"/>
              <a:lumOff val="30378"/>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EC17EC2-DD22-4899-9510-81CE06A231BC}">
      <dsp:nvSpPr>
        <dsp:cNvPr id="0" name=""/>
        <dsp:cNvSpPr/>
      </dsp:nvSpPr>
      <dsp:spPr>
        <a:xfrm>
          <a:off x="4851063" y="2472953"/>
          <a:ext cx="971172" cy="161862"/>
        </a:xfrm>
        <a:prstGeom prst="parallelogram">
          <a:avLst>
            <a:gd name="adj" fmla="val 140840"/>
          </a:avLst>
        </a:prstGeom>
        <a:gradFill rotWithShape="0">
          <a:gsLst>
            <a:gs pos="0">
              <a:schemeClr val="accent4">
                <a:shade val="50000"/>
                <a:hueOff val="-212896"/>
                <a:satOff val="5360"/>
                <a:lumOff val="32277"/>
                <a:alphaOff val="0"/>
                <a:tint val="94000"/>
                <a:satMod val="105000"/>
                <a:lumMod val="102000"/>
              </a:schemeClr>
            </a:gs>
            <a:gs pos="100000">
              <a:schemeClr val="accent4">
                <a:shade val="50000"/>
                <a:hueOff val="-212896"/>
                <a:satOff val="5360"/>
                <a:lumOff val="32277"/>
                <a:alphaOff val="0"/>
                <a:shade val="74000"/>
                <a:satMod val="128000"/>
                <a:lumMod val="100000"/>
              </a:schemeClr>
            </a:gs>
          </a:gsLst>
          <a:lin ang="5400000" scaled="0"/>
        </a:gradFill>
        <a:ln w="9525" cap="flat" cmpd="sng" algn="ctr">
          <a:solidFill>
            <a:schemeClr val="accent4">
              <a:shade val="50000"/>
              <a:hueOff val="-212896"/>
              <a:satOff val="5360"/>
              <a:lumOff val="32277"/>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FCEAC21-E772-4E90-825A-7CAD7A889371}">
      <dsp:nvSpPr>
        <dsp:cNvPr id="0" name=""/>
        <dsp:cNvSpPr/>
      </dsp:nvSpPr>
      <dsp:spPr>
        <a:xfrm>
          <a:off x="5878887" y="2472953"/>
          <a:ext cx="971172" cy="161862"/>
        </a:xfrm>
        <a:prstGeom prst="parallelogram">
          <a:avLst>
            <a:gd name="adj" fmla="val 140840"/>
          </a:avLst>
        </a:prstGeom>
        <a:gradFill rotWithShape="0">
          <a:gsLst>
            <a:gs pos="0">
              <a:schemeClr val="accent4">
                <a:shade val="50000"/>
                <a:hueOff val="-225419"/>
                <a:satOff val="5675"/>
                <a:lumOff val="34175"/>
                <a:alphaOff val="0"/>
                <a:tint val="94000"/>
                <a:satMod val="105000"/>
                <a:lumMod val="102000"/>
              </a:schemeClr>
            </a:gs>
            <a:gs pos="100000">
              <a:schemeClr val="accent4">
                <a:shade val="50000"/>
                <a:hueOff val="-225419"/>
                <a:satOff val="5675"/>
                <a:lumOff val="34175"/>
                <a:alphaOff val="0"/>
                <a:shade val="74000"/>
                <a:satMod val="128000"/>
                <a:lumMod val="100000"/>
              </a:schemeClr>
            </a:gs>
          </a:gsLst>
          <a:lin ang="5400000" scaled="0"/>
        </a:gradFill>
        <a:ln w="9525" cap="flat" cmpd="sng" algn="ctr">
          <a:solidFill>
            <a:schemeClr val="accent4">
              <a:shade val="50000"/>
              <a:hueOff val="-225419"/>
              <a:satOff val="5675"/>
              <a:lumOff val="34175"/>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8575B04-6075-41F9-A497-42015C83D134}">
      <dsp:nvSpPr>
        <dsp:cNvPr id="0" name=""/>
        <dsp:cNvSpPr/>
      </dsp:nvSpPr>
      <dsp:spPr>
        <a:xfrm>
          <a:off x="6906711" y="2472953"/>
          <a:ext cx="971172" cy="161862"/>
        </a:xfrm>
        <a:prstGeom prst="parallelogram">
          <a:avLst>
            <a:gd name="adj" fmla="val 140840"/>
          </a:avLst>
        </a:prstGeom>
        <a:gradFill rotWithShape="0">
          <a:gsLst>
            <a:gs pos="0">
              <a:schemeClr val="accent4">
                <a:shade val="50000"/>
                <a:hueOff val="-237942"/>
                <a:satOff val="5990"/>
                <a:lumOff val="36074"/>
                <a:alphaOff val="0"/>
                <a:tint val="94000"/>
                <a:satMod val="105000"/>
                <a:lumMod val="102000"/>
              </a:schemeClr>
            </a:gs>
            <a:gs pos="100000">
              <a:schemeClr val="accent4">
                <a:shade val="50000"/>
                <a:hueOff val="-237942"/>
                <a:satOff val="5990"/>
                <a:lumOff val="36074"/>
                <a:alphaOff val="0"/>
                <a:shade val="74000"/>
                <a:satMod val="128000"/>
                <a:lumMod val="100000"/>
              </a:schemeClr>
            </a:gs>
          </a:gsLst>
          <a:lin ang="5400000" scaled="0"/>
        </a:gradFill>
        <a:ln w="9525" cap="flat" cmpd="sng" algn="ctr">
          <a:solidFill>
            <a:schemeClr val="accent4">
              <a:shade val="50000"/>
              <a:hueOff val="-237942"/>
              <a:satOff val="5990"/>
              <a:lumOff val="36074"/>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9ED2043-270C-4EA8-83E3-11BB1F089413}">
      <dsp:nvSpPr>
        <dsp:cNvPr id="0" name=""/>
        <dsp:cNvSpPr/>
      </dsp:nvSpPr>
      <dsp:spPr>
        <a:xfrm>
          <a:off x="7934534" y="2472953"/>
          <a:ext cx="971172" cy="161862"/>
        </a:xfrm>
        <a:prstGeom prst="parallelogram">
          <a:avLst>
            <a:gd name="adj" fmla="val 140840"/>
          </a:avLst>
        </a:prstGeom>
        <a:gradFill rotWithShape="0">
          <a:gsLst>
            <a:gs pos="0">
              <a:schemeClr val="accent4">
                <a:shade val="50000"/>
                <a:hueOff val="-250466"/>
                <a:satOff val="6306"/>
                <a:lumOff val="37972"/>
                <a:alphaOff val="0"/>
                <a:tint val="94000"/>
                <a:satMod val="105000"/>
                <a:lumMod val="102000"/>
              </a:schemeClr>
            </a:gs>
            <a:gs pos="100000">
              <a:schemeClr val="accent4">
                <a:shade val="50000"/>
                <a:hueOff val="-250466"/>
                <a:satOff val="6306"/>
                <a:lumOff val="37972"/>
                <a:alphaOff val="0"/>
                <a:shade val="74000"/>
                <a:satMod val="128000"/>
                <a:lumMod val="100000"/>
              </a:schemeClr>
            </a:gs>
          </a:gsLst>
          <a:lin ang="5400000" scaled="0"/>
        </a:gradFill>
        <a:ln w="9525" cap="flat" cmpd="sng" algn="ctr">
          <a:solidFill>
            <a:schemeClr val="accent4">
              <a:shade val="50000"/>
              <a:hueOff val="-250466"/>
              <a:satOff val="6306"/>
              <a:lumOff val="37972"/>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207EFAD-CB8D-4526-99C4-62B7A4C078D8}">
      <dsp:nvSpPr>
        <dsp:cNvPr id="0" name=""/>
        <dsp:cNvSpPr/>
      </dsp:nvSpPr>
      <dsp:spPr>
        <a:xfrm>
          <a:off x="1767592" y="2714852"/>
          <a:ext cx="7283790" cy="66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l" defTabSz="844550" rtl="0">
            <a:lnSpc>
              <a:spcPct val="90000"/>
            </a:lnSpc>
            <a:spcBef>
              <a:spcPct val="0"/>
            </a:spcBef>
            <a:spcAft>
              <a:spcPct val="35000"/>
            </a:spcAft>
          </a:pPr>
          <a:r>
            <a:rPr lang="en-US" sz="1900" kern="1200" smtClean="0"/>
            <a:t>Place woman in dorsal recumbent position, supine with knees flexed to relax abdominal muscles. Place a small pillow under the head for comfort.</a:t>
          </a:r>
          <a:endParaRPr lang="en-US" sz="1900" kern="1200"/>
        </a:p>
      </dsp:txBody>
      <dsp:txXfrm>
        <a:off x="1767592" y="2714852"/>
        <a:ext cx="7283790" cy="662162"/>
      </dsp:txXfrm>
    </dsp:sp>
    <dsp:sp modelId="{3DABEB80-6667-451E-9B33-A81BF043A8BE}">
      <dsp:nvSpPr>
        <dsp:cNvPr id="0" name=""/>
        <dsp:cNvSpPr/>
      </dsp:nvSpPr>
      <dsp:spPr>
        <a:xfrm>
          <a:off x="1767592" y="3377014"/>
          <a:ext cx="971172" cy="161862"/>
        </a:xfrm>
        <a:prstGeom prst="parallelogram">
          <a:avLst>
            <a:gd name="adj" fmla="val 140840"/>
          </a:avLst>
        </a:prstGeom>
        <a:gradFill rotWithShape="0">
          <a:gsLst>
            <a:gs pos="0">
              <a:schemeClr val="accent4">
                <a:shade val="50000"/>
                <a:hueOff val="-262989"/>
                <a:satOff val="6621"/>
                <a:lumOff val="39871"/>
                <a:alphaOff val="0"/>
                <a:tint val="94000"/>
                <a:satMod val="105000"/>
                <a:lumMod val="102000"/>
              </a:schemeClr>
            </a:gs>
            <a:gs pos="100000">
              <a:schemeClr val="accent4">
                <a:shade val="50000"/>
                <a:hueOff val="-262989"/>
                <a:satOff val="6621"/>
                <a:lumOff val="39871"/>
                <a:alphaOff val="0"/>
                <a:shade val="74000"/>
                <a:satMod val="128000"/>
                <a:lumMod val="100000"/>
              </a:schemeClr>
            </a:gs>
          </a:gsLst>
          <a:lin ang="5400000" scaled="0"/>
        </a:gradFill>
        <a:ln w="9525" cap="flat" cmpd="sng" algn="ctr">
          <a:solidFill>
            <a:schemeClr val="accent4">
              <a:shade val="50000"/>
              <a:hueOff val="-262989"/>
              <a:satOff val="6621"/>
              <a:lumOff val="39871"/>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AC2F2D5-5ED5-41E8-94FD-91B2B7D0EC72}">
      <dsp:nvSpPr>
        <dsp:cNvPr id="0" name=""/>
        <dsp:cNvSpPr/>
      </dsp:nvSpPr>
      <dsp:spPr>
        <a:xfrm>
          <a:off x="2795416" y="3377014"/>
          <a:ext cx="971172" cy="161862"/>
        </a:xfrm>
        <a:prstGeom prst="parallelogram">
          <a:avLst>
            <a:gd name="adj" fmla="val 140840"/>
          </a:avLst>
        </a:prstGeom>
        <a:gradFill rotWithShape="0">
          <a:gsLst>
            <a:gs pos="0">
              <a:schemeClr val="accent4">
                <a:shade val="50000"/>
                <a:hueOff val="-250466"/>
                <a:satOff val="6306"/>
                <a:lumOff val="37972"/>
                <a:alphaOff val="0"/>
                <a:tint val="94000"/>
                <a:satMod val="105000"/>
                <a:lumMod val="102000"/>
              </a:schemeClr>
            </a:gs>
            <a:gs pos="100000">
              <a:schemeClr val="accent4">
                <a:shade val="50000"/>
                <a:hueOff val="-250466"/>
                <a:satOff val="6306"/>
                <a:lumOff val="37972"/>
                <a:alphaOff val="0"/>
                <a:shade val="74000"/>
                <a:satMod val="128000"/>
                <a:lumMod val="100000"/>
              </a:schemeClr>
            </a:gs>
          </a:gsLst>
          <a:lin ang="5400000" scaled="0"/>
        </a:gradFill>
        <a:ln w="9525" cap="flat" cmpd="sng" algn="ctr">
          <a:solidFill>
            <a:schemeClr val="accent4">
              <a:shade val="50000"/>
              <a:hueOff val="-250466"/>
              <a:satOff val="6306"/>
              <a:lumOff val="37972"/>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507A2CF-97C5-42A3-930C-27A0B20086F2}">
      <dsp:nvSpPr>
        <dsp:cNvPr id="0" name=""/>
        <dsp:cNvSpPr/>
      </dsp:nvSpPr>
      <dsp:spPr>
        <a:xfrm>
          <a:off x="3823239" y="3377014"/>
          <a:ext cx="971172" cy="161862"/>
        </a:xfrm>
        <a:prstGeom prst="parallelogram">
          <a:avLst>
            <a:gd name="adj" fmla="val 140840"/>
          </a:avLst>
        </a:prstGeom>
        <a:gradFill rotWithShape="0">
          <a:gsLst>
            <a:gs pos="0">
              <a:schemeClr val="accent4">
                <a:shade val="50000"/>
                <a:hueOff val="-237942"/>
                <a:satOff val="5990"/>
                <a:lumOff val="36074"/>
                <a:alphaOff val="0"/>
                <a:tint val="94000"/>
                <a:satMod val="105000"/>
                <a:lumMod val="102000"/>
              </a:schemeClr>
            </a:gs>
            <a:gs pos="100000">
              <a:schemeClr val="accent4">
                <a:shade val="50000"/>
                <a:hueOff val="-237942"/>
                <a:satOff val="5990"/>
                <a:lumOff val="36074"/>
                <a:alphaOff val="0"/>
                <a:shade val="74000"/>
                <a:satMod val="128000"/>
                <a:lumMod val="100000"/>
              </a:schemeClr>
            </a:gs>
          </a:gsLst>
          <a:lin ang="5400000" scaled="0"/>
        </a:gradFill>
        <a:ln w="9525" cap="flat" cmpd="sng" algn="ctr">
          <a:solidFill>
            <a:schemeClr val="accent4">
              <a:shade val="50000"/>
              <a:hueOff val="-237942"/>
              <a:satOff val="5990"/>
              <a:lumOff val="36074"/>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4C2340E-46A6-403D-AC68-B4EBF8650B8C}">
      <dsp:nvSpPr>
        <dsp:cNvPr id="0" name=""/>
        <dsp:cNvSpPr/>
      </dsp:nvSpPr>
      <dsp:spPr>
        <a:xfrm>
          <a:off x="4851063" y="3377014"/>
          <a:ext cx="971172" cy="161862"/>
        </a:xfrm>
        <a:prstGeom prst="parallelogram">
          <a:avLst>
            <a:gd name="adj" fmla="val 140840"/>
          </a:avLst>
        </a:prstGeom>
        <a:gradFill rotWithShape="0">
          <a:gsLst>
            <a:gs pos="0">
              <a:schemeClr val="accent4">
                <a:shade val="50000"/>
                <a:hueOff val="-225419"/>
                <a:satOff val="5675"/>
                <a:lumOff val="34175"/>
                <a:alphaOff val="0"/>
                <a:tint val="94000"/>
                <a:satMod val="105000"/>
                <a:lumMod val="102000"/>
              </a:schemeClr>
            </a:gs>
            <a:gs pos="100000">
              <a:schemeClr val="accent4">
                <a:shade val="50000"/>
                <a:hueOff val="-225419"/>
                <a:satOff val="5675"/>
                <a:lumOff val="34175"/>
                <a:alphaOff val="0"/>
                <a:shade val="74000"/>
                <a:satMod val="128000"/>
                <a:lumMod val="100000"/>
              </a:schemeClr>
            </a:gs>
          </a:gsLst>
          <a:lin ang="5400000" scaled="0"/>
        </a:gradFill>
        <a:ln w="9525" cap="flat" cmpd="sng" algn="ctr">
          <a:solidFill>
            <a:schemeClr val="accent4">
              <a:shade val="50000"/>
              <a:hueOff val="-225419"/>
              <a:satOff val="5675"/>
              <a:lumOff val="34175"/>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96A5A-A4FB-4CFD-814E-0221B6598349}">
      <dsp:nvSpPr>
        <dsp:cNvPr id="0" name=""/>
        <dsp:cNvSpPr/>
      </dsp:nvSpPr>
      <dsp:spPr>
        <a:xfrm>
          <a:off x="5878887" y="3377014"/>
          <a:ext cx="971172" cy="161862"/>
        </a:xfrm>
        <a:prstGeom prst="parallelogram">
          <a:avLst>
            <a:gd name="adj" fmla="val 140840"/>
          </a:avLst>
        </a:prstGeom>
        <a:gradFill rotWithShape="0">
          <a:gsLst>
            <a:gs pos="0">
              <a:schemeClr val="accent4">
                <a:shade val="50000"/>
                <a:hueOff val="-212896"/>
                <a:satOff val="5360"/>
                <a:lumOff val="32277"/>
                <a:alphaOff val="0"/>
                <a:tint val="94000"/>
                <a:satMod val="105000"/>
                <a:lumMod val="102000"/>
              </a:schemeClr>
            </a:gs>
            <a:gs pos="100000">
              <a:schemeClr val="accent4">
                <a:shade val="50000"/>
                <a:hueOff val="-212896"/>
                <a:satOff val="5360"/>
                <a:lumOff val="32277"/>
                <a:alphaOff val="0"/>
                <a:shade val="74000"/>
                <a:satMod val="128000"/>
                <a:lumMod val="100000"/>
              </a:schemeClr>
            </a:gs>
          </a:gsLst>
          <a:lin ang="5400000" scaled="0"/>
        </a:gradFill>
        <a:ln w="9525" cap="flat" cmpd="sng" algn="ctr">
          <a:solidFill>
            <a:schemeClr val="accent4">
              <a:shade val="50000"/>
              <a:hueOff val="-212896"/>
              <a:satOff val="5360"/>
              <a:lumOff val="32277"/>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15498DD-7621-481C-971E-FEFE5F6BA3C0}">
      <dsp:nvSpPr>
        <dsp:cNvPr id="0" name=""/>
        <dsp:cNvSpPr/>
      </dsp:nvSpPr>
      <dsp:spPr>
        <a:xfrm>
          <a:off x="6906711" y="3377014"/>
          <a:ext cx="971172" cy="161862"/>
        </a:xfrm>
        <a:prstGeom prst="parallelogram">
          <a:avLst>
            <a:gd name="adj" fmla="val 140840"/>
          </a:avLst>
        </a:prstGeom>
        <a:gradFill rotWithShape="0">
          <a:gsLst>
            <a:gs pos="0">
              <a:schemeClr val="accent4">
                <a:shade val="50000"/>
                <a:hueOff val="-200372"/>
                <a:satOff val="5045"/>
                <a:lumOff val="30378"/>
                <a:alphaOff val="0"/>
                <a:tint val="94000"/>
                <a:satMod val="105000"/>
                <a:lumMod val="102000"/>
              </a:schemeClr>
            </a:gs>
            <a:gs pos="100000">
              <a:schemeClr val="accent4">
                <a:shade val="50000"/>
                <a:hueOff val="-200372"/>
                <a:satOff val="5045"/>
                <a:lumOff val="30378"/>
                <a:alphaOff val="0"/>
                <a:shade val="74000"/>
                <a:satMod val="128000"/>
                <a:lumMod val="100000"/>
              </a:schemeClr>
            </a:gs>
          </a:gsLst>
          <a:lin ang="5400000" scaled="0"/>
        </a:gradFill>
        <a:ln w="9525" cap="flat" cmpd="sng" algn="ctr">
          <a:solidFill>
            <a:schemeClr val="accent4">
              <a:shade val="50000"/>
              <a:hueOff val="-200372"/>
              <a:satOff val="5045"/>
              <a:lumOff val="30378"/>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5F7AA7B-8347-48B3-ADE4-A24555016DE6}">
      <dsp:nvSpPr>
        <dsp:cNvPr id="0" name=""/>
        <dsp:cNvSpPr/>
      </dsp:nvSpPr>
      <dsp:spPr>
        <a:xfrm>
          <a:off x="7934534" y="3377014"/>
          <a:ext cx="971172" cy="161862"/>
        </a:xfrm>
        <a:prstGeom prst="parallelogram">
          <a:avLst>
            <a:gd name="adj" fmla="val 140840"/>
          </a:avLst>
        </a:prstGeom>
        <a:gradFill rotWithShape="0">
          <a:gsLst>
            <a:gs pos="0">
              <a:schemeClr val="accent4">
                <a:shade val="50000"/>
                <a:hueOff val="-187849"/>
                <a:satOff val="4729"/>
                <a:lumOff val="28479"/>
                <a:alphaOff val="0"/>
                <a:tint val="94000"/>
                <a:satMod val="105000"/>
                <a:lumMod val="102000"/>
              </a:schemeClr>
            </a:gs>
            <a:gs pos="100000">
              <a:schemeClr val="accent4">
                <a:shade val="50000"/>
                <a:hueOff val="-187849"/>
                <a:satOff val="4729"/>
                <a:lumOff val="28479"/>
                <a:alphaOff val="0"/>
                <a:shade val="74000"/>
                <a:satMod val="128000"/>
                <a:lumMod val="100000"/>
              </a:schemeClr>
            </a:gs>
          </a:gsLst>
          <a:lin ang="5400000" scaled="0"/>
        </a:gradFill>
        <a:ln w="9525" cap="flat" cmpd="sng" algn="ctr">
          <a:solidFill>
            <a:schemeClr val="accent4">
              <a:shade val="50000"/>
              <a:hueOff val="-187849"/>
              <a:satOff val="4729"/>
              <a:lumOff val="28479"/>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C93CF68-5AA1-4717-BB0E-75B93FB4F539}">
      <dsp:nvSpPr>
        <dsp:cNvPr id="0" name=""/>
        <dsp:cNvSpPr/>
      </dsp:nvSpPr>
      <dsp:spPr>
        <a:xfrm>
          <a:off x="1767592" y="3618912"/>
          <a:ext cx="7283790" cy="66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l" defTabSz="844550" rtl="0">
            <a:lnSpc>
              <a:spcPct val="90000"/>
            </a:lnSpc>
            <a:spcBef>
              <a:spcPct val="0"/>
            </a:spcBef>
            <a:spcAft>
              <a:spcPct val="35000"/>
            </a:spcAft>
          </a:pPr>
          <a:r>
            <a:rPr lang="en-US" sz="1900" kern="1200" smtClean="0"/>
            <a:t>Warms hands prior to palpation rubbing together(Cold hands can stimulate uterine contractions)</a:t>
          </a:r>
          <a:endParaRPr lang="en-US" sz="1900" kern="1200"/>
        </a:p>
      </dsp:txBody>
      <dsp:txXfrm>
        <a:off x="1767592" y="3618912"/>
        <a:ext cx="7283790" cy="662162"/>
      </dsp:txXfrm>
    </dsp:sp>
    <dsp:sp modelId="{3F31EF89-432B-4F49-AAA2-B5E08EA82FD7}">
      <dsp:nvSpPr>
        <dsp:cNvPr id="0" name=""/>
        <dsp:cNvSpPr/>
      </dsp:nvSpPr>
      <dsp:spPr>
        <a:xfrm>
          <a:off x="1767592" y="4281075"/>
          <a:ext cx="971172" cy="161862"/>
        </a:xfrm>
        <a:prstGeom prst="parallelogram">
          <a:avLst>
            <a:gd name="adj" fmla="val 140840"/>
          </a:avLst>
        </a:prstGeom>
        <a:gradFill rotWithShape="0">
          <a:gsLst>
            <a:gs pos="0">
              <a:schemeClr val="accent4">
                <a:shade val="50000"/>
                <a:hueOff val="-175326"/>
                <a:satOff val="4414"/>
                <a:lumOff val="26581"/>
                <a:alphaOff val="0"/>
                <a:tint val="94000"/>
                <a:satMod val="105000"/>
                <a:lumMod val="102000"/>
              </a:schemeClr>
            </a:gs>
            <a:gs pos="100000">
              <a:schemeClr val="accent4">
                <a:shade val="50000"/>
                <a:hueOff val="-175326"/>
                <a:satOff val="4414"/>
                <a:lumOff val="26581"/>
                <a:alphaOff val="0"/>
                <a:shade val="74000"/>
                <a:satMod val="128000"/>
                <a:lumMod val="100000"/>
              </a:schemeClr>
            </a:gs>
          </a:gsLst>
          <a:lin ang="5400000" scaled="0"/>
        </a:gradFill>
        <a:ln w="9525" cap="flat" cmpd="sng" algn="ctr">
          <a:solidFill>
            <a:schemeClr val="accent4">
              <a:shade val="50000"/>
              <a:hueOff val="-175326"/>
              <a:satOff val="4414"/>
              <a:lumOff val="26581"/>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EE11DA5-8C64-4DEF-82F3-FCA104CDB330}">
      <dsp:nvSpPr>
        <dsp:cNvPr id="0" name=""/>
        <dsp:cNvSpPr/>
      </dsp:nvSpPr>
      <dsp:spPr>
        <a:xfrm>
          <a:off x="2795416" y="4281075"/>
          <a:ext cx="971172" cy="161862"/>
        </a:xfrm>
        <a:prstGeom prst="parallelogram">
          <a:avLst>
            <a:gd name="adj" fmla="val 140840"/>
          </a:avLst>
        </a:prstGeom>
        <a:gradFill rotWithShape="0">
          <a:gsLst>
            <a:gs pos="0">
              <a:schemeClr val="accent4">
                <a:shade val="50000"/>
                <a:hueOff val="-162803"/>
                <a:satOff val="4099"/>
                <a:lumOff val="24682"/>
                <a:alphaOff val="0"/>
                <a:tint val="94000"/>
                <a:satMod val="105000"/>
                <a:lumMod val="102000"/>
              </a:schemeClr>
            </a:gs>
            <a:gs pos="100000">
              <a:schemeClr val="accent4">
                <a:shade val="50000"/>
                <a:hueOff val="-162803"/>
                <a:satOff val="4099"/>
                <a:lumOff val="24682"/>
                <a:alphaOff val="0"/>
                <a:shade val="74000"/>
                <a:satMod val="128000"/>
                <a:lumMod val="100000"/>
              </a:schemeClr>
            </a:gs>
          </a:gsLst>
          <a:lin ang="5400000" scaled="0"/>
        </a:gradFill>
        <a:ln w="9525" cap="flat" cmpd="sng" algn="ctr">
          <a:solidFill>
            <a:schemeClr val="accent4">
              <a:shade val="50000"/>
              <a:hueOff val="-162803"/>
              <a:satOff val="4099"/>
              <a:lumOff val="24682"/>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009423E-ECB0-4E56-B1AD-E4B4B41BB7DA}">
      <dsp:nvSpPr>
        <dsp:cNvPr id="0" name=""/>
        <dsp:cNvSpPr/>
      </dsp:nvSpPr>
      <dsp:spPr>
        <a:xfrm>
          <a:off x="3823239" y="4281075"/>
          <a:ext cx="971172" cy="161862"/>
        </a:xfrm>
        <a:prstGeom prst="parallelogram">
          <a:avLst>
            <a:gd name="adj" fmla="val 140840"/>
          </a:avLst>
        </a:prstGeom>
        <a:gradFill rotWithShape="0">
          <a:gsLst>
            <a:gs pos="0">
              <a:schemeClr val="accent4">
                <a:shade val="50000"/>
                <a:hueOff val="-150279"/>
                <a:satOff val="3783"/>
                <a:lumOff val="22783"/>
                <a:alphaOff val="0"/>
                <a:tint val="94000"/>
                <a:satMod val="105000"/>
                <a:lumMod val="102000"/>
              </a:schemeClr>
            </a:gs>
            <a:gs pos="100000">
              <a:schemeClr val="accent4">
                <a:shade val="50000"/>
                <a:hueOff val="-150279"/>
                <a:satOff val="3783"/>
                <a:lumOff val="22783"/>
                <a:alphaOff val="0"/>
                <a:shade val="74000"/>
                <a:satMod val="128000"/>
                <a:lumMod val="100000"/>
              </a:schemeClr>
            </a:gs>
          </a:gsLst>
          <a:lin ang="5400000" scaled="0"/>
        </a:gradFill>
        <a:ln w="9525" cap="flat" cmpd="sng" algn="ctr">
          <a:solidFill>
            <a:schemeClr val="accent4">
              <a:shade val="50000"/>
              <a:hueOff val="-150279"/>
              <a:satOff val="3783"/>
              <a:lumOff val="22783"/>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D2C6233-316F-4D78-932A-6107A3A4CCFF}">
      <dsp:nvSpPr>
        <dsp:cNvPr id="0" name=""/>
        <dsp:cNvSpPr/>
      </dsp:nvSpPr>
      <dsp:spPr>
        <a:xfrm>
          <a:off x="4851063" y="4281075"/>
          <a:ext cx="971172" cy="161862"/>
        </a:xfrm>
        <a:prstGeom prst="parallelogram">
          <a:avLst>
            <a:gd name="adj" fmla="val 140840"/>
          </a:avLst>
        </a:prstGeom>
        <a:gradFill rotWithShape="0">
          <a:gsLst>
            <a:gs pos="0">
              <a:schemeClr val="accent4">
                <a:shade val="50000"/>
                <a:hueOff val="-137756"/>
                <a:satOff val="3468"/>
                <a:lumOff val="20885"/>
                <a:alphaOff val="0"/>
                <a:tint val="94000"/>
                <a:satMod val="105000"/>
                <a:lumMod val="102000"/>
              </a:schemeClr>
            </a:gs>
            <a:gs pos="100000">
              <a:schemeClr val="accent4">
                <a:shade val="50000"/>
                <a:hueOff val="-137756"/>
                <a:satOff val="3468"/>
                <a:lumOff val="20885"/>
                <a:alphaOff val="0"/>
                <a:shade val="74000"/>
                <a:satMod val="128000"/>
                <a:lumMod val="100000"/>
              </a:schemeClr>
            </a:gs>
          </a:gsLst>
          <a:lin ang="5400000" scaled="0"/>
        </a:gradFill>
        <a:ln w="9525" cap="flat" cmpd="sng" algn="ctr">
          <a:solidFill>
            <a:schemeClr val="accent4">
              <a:shade val="50000"/>
              <a:hueOff val="-137756"/>
              <a:satOff val="3468"/>
              <a:lumOff val="20885"/>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FC54588-7E4C-4EF8-A050-DB8D92001A1D}">
      <dsp:nvSpPr>
        <dsp:cNvPr id="0" name=""/>
        <dsp:cNvSpPr/>
      </dsp:nvSpPr>
      <dsp:spPr>
        <a:xfrm>
          <a:off x="5878887" y="4281075"/>
          <a:ext cx="971172" cy="161862"/>
        </a:xfrm>
        <a:prstGeom prst="parallelogram">
          <a:avLst>
            <a:gd name="adj" fmla="val 140840"/>
          </a:avLst>
        </a:prstGeom>
        <a:gradFill rotWithShape="0">
          <a:gsLst>
            <a:gs pos="0">
              <a:schemeClr val="accent4">
                <a:shade val="50000"/>
                <a:hueOff val="-125233"/>
                <a:satOff val="3153"/>
                <a:lumOff val="18986"/>
                <a:alphaOff val="0"/>
                <a:tint val="94000"/>
                <a:satMod val="105000"/>
                <a:lumMod val="102000"/>
              </a:schemeClr>
            </a:gs>
            <a:gs pos="100000">
              <a:schemeClr val="accent4">
                <a:shade val="50000"/>
                <a:hueOff val="-125233"/>
                <a:satOff val="3153"/>
                <a:lumOff val="18986"/>
                <a:alphaOff val="0"/>
                <a:shade val="74000"/>
                <a:satMod val="128000"/>
                <a:lumMod val="100000"/>
              </a:schemeClr>
            </a:gs>
          </a:gsLst>
          <a:lin ang="5400000" scaled="0"/>
        </a:gradFill>
        <a:ln w="9525" cap="flat" cmpd="sng" algn="ctr">
          <a:solidFill>
            <a:schemeClr val="accent4">
              <a:shade val="50000"/>
              <a:hueOff val="-125233"/>
              <a:satOff val="3153"/>
              <a:lumOff val="18986"/>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53E48A5-29D2-4957-8BFF-464D678C723F}">
      <dsp:nvSpPr>
        <dsp:cNvPr id="0" name=""/>
        <dsp:cNvSpPr/>
      </dsp:nvSpPr>
      <dsp:spPr>
        <a:xfrm>
          <a:off x="6906711" y="4281075"/>
          <a:ext cx="971172" cy="161862"/>
        </a:xfrm>
        <a:prstGeom prst="parallelogram">
          <a:avLst>
            <a:gd name="adj" fmla="val 140840"/>
          </a:avLst>
        </a:prstGeom>
        <a:gradFill rotWithShape="0">
          <a:gsLst>
            <a:gs pos="0">
              <a:schemeClr val="accent4">
                <a:shade val="50000"/>
                <a:hueOff val="-112710"/>
                <a:satOff val="2838"/>
                <a:lumOff val="17088"/>
                <a:alphaOff val="0"/>
                <a:tint val="94000"/>
                <a:satMod val="105000"/>
                <a:lumMod val="102000"/>
              </a:schemeClr>
            </a:gs>
            <a:gs pos="100000">
              <a:schemeClr val="accent4">
                <a:shade val="50000"/>
                <a:hueOff val="-112710"/>
                <a:satOff val="2838"/>
                <a:lumOff val="17088"/>
                <a:alphaOff val="0"/>
                <a:shade val="74000"/>
                <a:satMod val="128000"/>
                <a:lumMod val="100000"/>
              </a:schemeClr>
            </a:gs>
          </a:gsLst>
          <a:lin ang="5400000" scaled="0"/>
        </a:gradFill>
        <a:ln w="9525" cap="flat" cmpd="sng" algn="ctr">
          <a:solidFill>
            <a:schemeClr val="accent4">
              <a:shade val="50000"/>
              <a:hueOff val="-112710"/>
              <a:satOff val="2838"/>
              <a:lumOff val="17088"/>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7478B86-6D99-40E4-B4D8-CAF8C0335BDA}">
      <dsp:nvSpPr>
        <dsp:cNvPr id="0" name=""/>
        <dsp:cNvSpPr/>
      </dsp:nvSpPr>
      <dsp:spPr>
        <a:xfrm>
          <a:off x="7934534" y="4281075"/>
          <a:ext cx="971172" cy="161862"/>
        </a:xfrm>
        <a:prstGeom prst="parallelogram">
          <a:avLst>
            <a:gd name="adj" fmla="val 140840"/>
          </a:avLst>
        </a:prstGeom>
        <a:gradFill rotWithShape="0">
          <a:gsLst>
            <a:gs pos="0">
              <a:schemeClr val="accent4">
                <a:shade val="50000"/>
                <a:hueOff val="-100186"/>
                <a:satOff val="2522"/>
                <a:lumOff val="15189"/>
                <a:alphaOff val="0"/>
                <a:tint val="94000"/>
                <a:satMod val="105000"/>
                <a:lumMod val="102000"/>
              </a:schemeClr>
            </a:gs>
            <a:gs pos="100000">
              <a:schemeClr val="accent4">
                <a:shade val="50000"/>
                <a:hueOff val="-100186"/>
                <a:satOff val="2522"/>
                <a:lumOff val="15189"/>
                <a:alphaOff val="0"/>
                <a:shade val="74000"/>
                <a:satMod val="128000"/>
                <a:lumMod val="100000"/>
              </a:schemeClr>
            </a:gs>
          </a:gsLst>
          <a:lin ang="5400000" scaled="0"/>
        </a:gradFill>
        <a:ln w="9525" cap="flat" cmpd="sng" algn="ctr">
          <a:solidFill>
            <a:schemeClr val="accent4">
              <a:shade val="50000"/>
              <a:hueOff val="-100186"/>
              <a:satOff val="2522"/>
              <a:lumOff val="15189"/>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BB98AAC-9F92-43E5-800A-EC19678E3767}">
      <dsp:nvSpPr>
        <dsp:cNvPr id="0" name=""/>
        <dsp:cNvSpPr/>
      </dsp:nvSpPr>
      <dsp:spPr>
        <a:xfrm>
          <a:off x="1767592" y="4522973"/>
          <a:ext cx="7283790" cy="66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l" defTabSz="844550" rtl="0">
            <a:lnSpc>
              <a:spcPct val="90000"/>
            </a:lnSpc>
            <a:spcBef>
              <a:spcPct val="0"/>
            </a:spcBef>
            <a:spcAft>
              <a:spcPct val="35000"/>
            </a:spcAft>
          </a:pPr>
          <a:r>
            <a:rPr lang="en-US" sz="1900" kern="1200" smtClean="0"/>
            <a:t>Use the palm for palpation not the fingers.</a:t>
          </a:r>
          <a:endParaRPr lang="en-US" sz="1900" kern="1200"/>
        </a:p>
      </dsp:txBody>
      <dsp:txXfrm>
        <a:off x="1767592" y="4522973"/>
        <a:ext cx="7283790" cy="662162"/>
      </dsp:txXfrm>
    </dsp:sp>
    <dsp:sp modelId="{9D8629BF-245B-4ABF-B593-F7A431DDDDB4}">
      <dsp:nvSpPr>
        <dsp:cNvPr id="0" name=""/>
        <dsp:cNvSpPr/>
      </dsp:nvSpPr>
      <dsp:spPr>
        <a:xfrm>
          <a:off x="1767592" y="5185136"/>
          <a:ext cx="971172" cy="161862"/>
        </a:xfrm>
        <a:prstGeom prst="parallelogram">
          <a:avLst>
            <a:gd name="adj" fmla="val 140840"/>
          </a:avLst>
        </a:prstGeom>
        <a:gradFill rotWithShape="0">
          <a:gsLst>
            <a:gs pos="0">
              <a:schemeClr val="accent4">
                <a:shade val="50000"/>
                <a:hueOff val="-87663"/>
                <a:satOff val="2207"/>
                <a:lumOff val="13290"/>
                <a:alphaOff val="0"/>
                <a:tint val="94000"/>
                <a:satMod val="105000"/>
                <a:lumMod val="102000"/>
              </a:schemeClr>
            </a:gs>
            <a:gs pos="100000">
              <a:schemeClr val="accent4">
                <a:shade val="50000"/>
                <a:hueOff val="-87663"/>
                <a:satOff val="2207"/>
                <a:lumOff val="13290"/>
                <a:alphaOff val="0"/>
                <a:shade val="74000"/>
                <a:satMod val="128000"/>
                <a:lumMod val="100000"/>
              </a:schemeClr>
            </a:gs>
          </a:gsLst>
          <a:lin ang="5400000" scaled="0"/>
        </a:gradFill>
        <a:ln w="9525" cap="flat" cmpd="sng" algn="ctr">
          <a:solidFill>
            <a:schemeClr val="accent4">
              <a:shade val="50000"/>
              <a:hueOff val="-87663"/>
              <a:satOff val="2207"/>
              <a:lumOff val="1329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E4BE6F1-00EE-40E0-942E-B7136BC6B992}">
      <dsp:nvSpPr>
        <dsp:cNvPr id="0" name=""/>
        <dsp:cNvSpPr/>
      </dsp:nvSpPr>
      <dsp:spPr>
        <a:xfrm>
          <a:off x="2795416" y="5185136"/>
          <a:ext cx="971172" cy="161862"/>
        </a:xfrm>
        <a:prstGeom prst="parallelogram">
          <a:avLst>
            <a:gd name="adj" fmla="val 140840"/>
          </a:avLst>
        </a:prstGeom>
        <a:gradFill rotWithShape="0">
          <a:gsLst>
            <a:gs pos="0">
              <a:schemeClr val="accent4">
                <a:shade val="50000"/>
                <a:hueOff val="-75140"/>
                <a:satOff val="1892"/>
                <a:lumOff val="11392"/>
                <a:alphaOff val="0"/>
                <a:tint val="94000"/>
                <a:satMod val="105000"/>
                <a:lumMod val="102000"/>
              </a:schemeClr>
            </a:gs>
            <a:gs pos="100000">
              <a:schemeClr val="accent4">
                <a:shade val="50000"/>
                <a:hueOff val="-75140"/>
                <a:satOff val="1892"/>
                <a:lumOff val="11392"/>
                <a:alphaOff val="0"/>
                <a:shade val="74000"/>
                <a:satMod val="128000"/>
                <a:lumMod val="100000"/>
              </a:schemeClr>
            </a:gs>
          </a:gsLst>
          <a:lin ang="5400000" scaled="0"/>
        </a:gradFill>
        <a:ln w="9525" cap="flat" cmpd="sng" algn="ctr">
          <a:solidFill>
            <a:schemeClr val="accent4">
              <a:shade val="50000"/>
              <a:hueOff val="-75140"/>
              <a:satOff val="1892"/>
              <a:lumOff val="11392"/>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83F8562-E7CD-4B84-BF0D-434FABD4F765}">
      <dsp:nvSpPr>
        <dsp:cNvPr id="0" name=""/>
        <dsp:cNvSpPr/>
      </dsp:nvSpPr>
      <dsp:spPr>
        <a:xfrm>
          <a:off x="3823239" y="5185136"/>
          <a:ext cx="971172" cy="161862"/>
        </a:xfrm>
        <a:prstGeom prst="parallelogram">
          <a:avLst>
            <a:gd name="adj" fmla="val 140840"/>
          </a:avLst>
        </a:prstGeom>
        <a:gradFill rotWithShape="0">
          <a:gsLst>
            <a:gs pos="0">
              <a:schemeClr val="accent4">
                <a:shade val="50000"/>
                <a:hueOff val="-62616"/>
                <a:satOff val="1576"/>
                <a:lumOff val="9493"/>
                <a:alphaOff val="0"/>
                <a:tint val="94000"/>
                <a:satMod val="105000"/>
                <a:lumMod val="102000"/>
              </a:schemeClr>
            </a:gs>
            <a:gs pos="100000">
              <a:schemeClr val="accent4">
                <a:shade val="50000"/>
                <a:hueOff val="-62616"/>
                <a:satOff val="1576"/>
                <a:lumOff val="9493"/>
                <a:alphaOff val="0"/>
                <a:shade val="74000"/>
                <a:satMod val="128000"/>
                <a:lumMod val="100000"/>
              </a:schemeClr>
            </a:gs>
          </a:gsLst>
          <a:lin ang="5400000" scaled="0"/>
        </a:gradFill>
        <a:ln w="9525" cap="flat" cmpd="sng" algn="ctr">
          <a:solidFill>
            <a:schemeClr val="accent4">
              <a:shade val="50000"/>
              <a:hueOff val="-62616"/>
              <a:satOff val="1576"/>
              <a:lumOff val="9493"/>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42F97F1-56FF-4E3F-8EE2-AD31D337193E}">
      <dsp:nvSpPr>
        <dsp:cNvPr id="0" name=""/>
        <dsp:cNvSpPr/>
      </dsp:nvSpPr>
      <dsp:spPr>
        <a:xfrm>
          <a:off x="4851063" y="5185136"/>
          <a:ext cx="971172" cy="161862"/>
        </a:xfrm>
        <a:prstGeom prst="parallelogram">
          <a:avLst>
            <a:gd name="adj" fmla="val 140840"/>
          </a:avLst>
        </a:prstGeom>
        <a:gradFill rotWithShape="0">
          <a:gsLst>
            <a:gs pos="0">
              <a:schemeClr val="accent4">
                <a:shade val="50000"/>
                <a:hueOff val="-50093"/>
                <a:satOff val="1261"/>
                <a:lumOff val="7594"/>
                <a:alphaOff val="0"/>
                <a:tint val="94000"/>
                <a:satMod val="105000"/>
                <a:lumMod val="102000"/>
              </a:schemeClr>
            </a:gs>
            <a:gs pos="100000">
              <a:schemeClr val="accent4">
                <a:shade val="50000"/>
                <a:hueOff val="-50093"/>
                <a:satOff val="1261"/>
                <a:lumOff val="7594"/>
                <a:alphaOff val="0"/>
                <a:shade val="74000"/>
                <a:satMod val="128000"/>
                <a:lumMod val="100000"/>
              </a:schemeClr>
            </a:gs>
          </a:gsLst>
          <a:lin ang="5400000" scaled="0"/>
        </a:gradFill>
        <a:ln w="9525" cap="flat" cmpd="sng" algn="ctr">
          <a:solidFill>
            <a:schemeClr val="accent4">
              <a:shade val="50000"/>
              <a:hueOff val="-50093"/>
              <a:satOff val="1261"/>
              <a:lumOff val="7594"/>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BB439A8-7B37-4512-863F-31848F5C168E}">
      <dsp:nvSpPr>
        <dsp:cNvPr id="0" name=""/>
        <dsp:cNvSpPr/>
      </dsp:nvSpPr>
      <dsp:spPr>
        <a:xfrm>
          <a:off x="5878887" y="5185136"/>
          <a:ext cx="971172" cy="161862"/>
        </a:xfrm>
        <a:prstGeom prst="parallelogram">
          <a:avLst>
            <a:gd name="adj" fmla="val 140840"/>
          </a:avLst>
        </a:prstGeom>
        <a:gradFill rotWithShape="0">
          <a:gsLst>
            <a:gs pos="0">
              <a:schemeClr val="accent4">
                <a:shade val="50000"/>
                <a:hueOff val="-37570"/>
                <a:satOff val="946"/>
                <a:lumOff val="5696"/>
                <a:alphaOff val="0"/>
                <a:tint val="94000"/>
                <a:satMod val="105000"/>
                <a:lumMod val="102000"/>
              </a:schemeClr>
            </a:gs>
            <a:gs pos="100000">
              <a:schemeClr val="accent4">
                <a:shade val="50000"/>
                <a:hueOff val="-37570"/>
                <a:satOff val="946"/>
                <a:lumOff val="5696"/>
                <a:alphaOff val="0"/>
                <a:shade val="74000"/>
                <a:satMod val="128000"/>
                <a:lumMod val="100000"/>
              </a:schemeClr>
            </a:gs>
          </a:gsLst>
          <a:lin ang="5400000" scaled="0"/>
        </a:gradFill>
        <a:ln w="9525" cap="flat" cmpd="sng" algn="ctr">
          <a:solidFill>
            <a:schemeClr val="accent4">
              <a:shade val="50000"/>
              <a:hueOff val="-37570"/>
              <a:satOff val="946"/>
              <a:lumOff val="5696"/>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6053A64-AC57-4781-A8CE-51DA923B0E4D}">
      <dsp:nvSpPr>
        <dsp:cNvPr id="0" name=""/>
        <dsp:cNvSpPr/>
      </dsp:nvSpPr>
      <dsp:spPr>
        <a:xfrm>
          <a:off x="6906711" y="5185136"/>
          <a:ext cx="971172" cy="161862"/>
        </a:xfrm>
        <a:prstGeom prst="parallelogram">
          <a:avLst>
            <a:gd name="adj" fmla="val 140840"/>
          </a:avLst>
        </a:prstGeom>
        <a:gradFill rotWithShape="0">
          <a:gsLst>
            <a:gs pos="0">
              <a:schemeClr val="accent4">
                <a:shade val="50000"/>
                <a:hueOff val="-25047"/>
                <a:satOff val="631"/>
                <a:lumOff val="3797"/>
                <a:alphaOff val="0"/>
                <a:tint val="94000"/>
                <a:satMod val="105000"/>
                <a:lumMod val="102000"/>
              </a:schemeClr>
            </a:gs>
            <a:gs pos="100000">
              <a:schemeClr val="accent4">
                <a:shade val="50000"/>
                <a:hueOff val="-25047"/>
                <a:satOff val="631"/>
                <a:lumOff val="3797"/>
                <a:alphaOff val="0"/>
                <a:shade val="74000"/>
                <a:satMod val="128000"/>
                <a:lumMod val="100000"/>
              </a:schemeClr>
            </a:gs>
          </a:gsLst>
          <a:lin ang="5400000" scaled="0"/>
        </a:gradFill>
        <a:ln w="9525" cap="flat" cmpd="sng" algn="ctr">
          <a:solidFill>
            <a:schemeClr val="accent4">
              <a:shade val="50000"/>
              <a:hueOff val="-25047"/>
              <a:satOff val="631"/>
              <a:lumOff val="3797"/>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DC3509C-8EE9-455B-881D-0DB7C8C0B5F9}">
      <dsp:nvSpPr>
        <dsp:cNvPr id="0" name=""/>
        <dsp:cNvSpPr/>
      </dsp:nvSpPr>
      <dsp:spPr>
        <a:xfrm>
          <a:off x="7934534" y="5185136"/>
          <a:ext cx="971172" cy="161862"/>
        </a:xfrm>
        <a:prstGeom prst="parallelogram">
          <a:avLst>
            <a:gd name="adj" fmla="val 140840"/>
          </a:avLst>
        </a:prstGeom>
        <a:gradFill rotWithShape="0">
          <a:gsLst>
            <a:gs pos="0">
              <a:schemeClr val="accent4">
                <a:shade val="50000"/>
                <a:hueOff val="-12523"/>
                <a:satOff val="315"/>
                <a:lumOff val="1899"/>
                <a:alphaOff val="0"/>
                <a:tint val="94000"/>
                <a:satMod val="105000"/>
                <a:lumMod val="102000"/>
              </a:schemeClr>
            </a:gs>
            <a:gs pos="100000">
              <a:schemeClr val="accent4">
                <a:shade val="50000"/>
                <a:hueOff val="-12523"/>
                <a:satOff val="315"/>
                <a:lumOff val="1899"/>
                <a:alphaOff val="0"/>
                <a:shade val="74000"/>
                <a:satMod val="128000"/>
                <a:lumMod val="100000"/>
              </a:schemeClr>
            </a:gs>
          </a:gsLst>
          <a:lin ang="5400000" scaled="0"/>
        </a:gradFill>
        <a:ln w="9525" cap="flat" cmpd="sng" algn="ctr">
          <a:solidFill>
            <a:schemeClr val="accent4">
              <a:shade val="50000"/>
              <a:hueOff val="-12523"/>
              <a:satOff val="315"/>
              <a:lumOff val="1899"/>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4/19/2020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4/19/2020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5.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5.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5.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5.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5.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5.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5.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5.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5.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5.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5.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5.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5.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5.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5.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microsoft.com/office/2007/relationships/media" Target="../media/media38.wma"/><Relationship Id="rId7" Type="http://schemas.openxmlformats.org/officeDocument/2006/relationships/image" Target="../media/image5.png"/><Relationship Id="rId2" Type="http://schemas.microsoft.com/office/2007/relationships/media" Target="../media/media37.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slideLayout" Target="../slideLayouts/slideLayout2.xml"/><Relationship Id="rId4" Type="http://schemas.openxmlformats.org/officeDocument/2006/relationships/audio" Target="../media/media38.wm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5.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5.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4.xml"/><Relationship Id="rId7" Type="http://schemas.openxmlformats.org/officeDocument/2006/relationships/diagramColors" Target="../diagrams/colors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4.xml"/><Relationship Id="rId7" Type="http://schemas.openxmlformats.org/officeDocument/2006/relationships/diagramColors" Target="../diagrams/colors3.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4.xml"/><Relationship Id="rId7" Type="http://schemas.openxmlformats.org/officeDocument/2006/relationships/diagramColors" Target="../diagrams/colors5.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233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307" y="169936"/>
            <a:ext cx="9905998" cy="1348039"/>
          </a:xfrm>
        </p:spPr>
        <p:txBody>
          <a:bodyPr/>
          <a:lstStyle/>
          <a:p>
            <a:r>
              <a:rPr lang="en-US" dirty="0" smtClean="0">
                <a:solidFill>
                  <a:schemeClr val="bg2">
                    <a:lumMod val="75000"/>
                  </a:schemeClr>
                </a:solidFill>
              </a:rPr>
              <a:t>inspection</a:t>
            </a:r>
            <a:endParaRPr lang="en-US" dirty="0">
              <a:solidFill>
                <a:schemeClr val="bg2">
                  <a:lumMod val="75000"/>
                </a:schemeClr>
              </a:solidFill>
            </a:endParaRPr>
          </a:p>
        </p:txBody>
      </p:sp>
      <p:sp>
        <p:nvSpPr>
          <p:cNvPr id="3" name="Content Placeholder 2"/>
          <p:cNvSpPr>
            <a:spLocks noGrp="1"/>
          </p:cNvSpPr>
          <p:nvPr>
            <p:ph sz="half" idx="1"/>
          </p:nvPr>
        </p:nvSpPr>
        <p:spPr>
          <a:xfrm>
            <a:off x="897307" y="1324598"/>
            <a:ext cx="10818977" cy="5170205"/>
          </a:xfrm>
        </p:spPr>
        <p:txBody>
          <a:bodyPr>
            <a:normAutofit lnSpcReduction="10000"/>
          </a:bodyPr>
          <a:lstStyle/>
          <a:p>
            <a:r>
              <a:rPr lang="en-US" dirty="0" smtClean="0"/>
              <a:t>Size </a:t>
            </a:r>
            <a:r>
              <a:rPr lang="en-US" dirty="0"/>
              <a:t>of the uterus: assess </a:t>
            </a:r>
            <a:endParaRPr lang="en-US" dirty="0" smtClean="0"/>
          </a:p>
          <a:p>
            <a:pPr>
              <a:buFont typeface="Wingdings" panose="05000000000000000000" pitchFamily="2" charset="2"/>
              <a:buChar char="q"/>
            </a:pPr>
            <a:r>
              <a:rPr lang="en-US" dirty="0" smtClean="0"/>
              <a:t>If </a:t>
            </a:r>
            <a:r>
              <a:rPr lang="en-US" dirty="0"/>
              <a:t>the length &amp; breadth are both </a:t>
            </a:r>
            <a:r>
              <a:rPr lang="en-US" dirty="0" smtClean="0"/>
              <a:t>increased           multiple pregnancies, polyhydramnios</a:t>
            </a:r>
          </a:p>
          <a:p>
            <a:pPr>
              <a:buFont typeface="Wingdings" panose="05000000000000000000" pitchFamily="2" charset="2"/>
              <a:buChar char="q"/>
            </a:pPr>
            <a:r>
              <a:rPr lang="en-US" dirty="0" smtClean="0"/>
              <a:t>If </a:t>
            </a:r>
            <a:r>
              <a:rPr lang="en-US" dirty="0"/>
              <a:t>the length is increased only </a:t>
            </a:r>
            <a:r>
              <a:rPr lang="en-US" dirty="0" smtClean="0"/>
              <a:t>             large baby</a:t>
            </a:r>
          </a:p>
          <a:p>
            <a:r>
              <a:rPr lang="en-US" dirty="0" smtClean="0"/>
              <a:t>Shape </a:t>
            </a:r>
            <a:r>
              <a:rPr lang="en-US" dirty="0"/>
              <a:t>of the </a:t>
            </a:r>
            <a:r>
              <a:rPr lang="en-US" dirty="0" smtClean="0"/>
              <a:t>uterus</a:t>
            </a:r>
          </a:p>
          <a:p>
            <a:pPr>
              <a:buFont typeface="Wingdings" panose="05000000000000000000" pitchFamily="2" charset="2"/>
              <a:buChar char="q"/>
            </a:pPr>
            <a:r>
              <a:rPr lang="en-US" dirty="0" smtClean="0"/>
              <a:t>length </a:t>
            </a:r>
            <a:r>
              <a:rPr lang="en-US" dirty="0"/>
              <a:t>should be larger than broad this indicates longitudinal lie. But if the uterus is low and broad indicates transverse fetus </a:t>
            </a:r>
            <a:r>
              <a:rPr lang="en-US" dirty="0" smtClean="0"/>
              <a:t>lie.</a:t>
            </a:r>
          </a:p>
          <a:p>
            <a:r>
              <a:rPr lang="en-US" dirty="0" smtClean="0"/>
              <a:t>Fetal movement [from 24 weeks gestation onwards]</a:t>
            </a:r>
          </a:p>
          <a:p>
            <a:r>
              <a:rPr lang="en-US" dirty="0" smtClean="0"/>
              <a:t>Contour </a:t>
            </a:r>
            <a:r>
              <a:rPr lang="en-US" dirty="0"/>
              <a:t>of the abdomen: full bladder may be visible in late pregnancy. Umbilicus may become </a:t>
            </a:r>
            <a:r>
              <a:rPr lang="en-US" dirty="0" smtClean="0"/>
              <a:t>everted</a:t>
            </a:r>
          </a:p>
        </p:txBody>
      </p:sp>
      <p:cxnSp>
        <p:nvCxnSpPr>
          <p:cNvPr id="6" name="Straight Arrow Connector 5"/>
          <p:cNvCxnSpPr/>
          <p:nvPr/>
        </p:nvCxnSpPr>
        <p:spPr>
          <a:xfrm flipV="1">
            <a:off x="6528981" y="2125311"/>
            <a:ext cx="871672"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978634" y="3076482"/>
            <a:ext cx="871672"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5942" y="6007440"/>
            <a:ext cx="487363" cy="487363"/>
          </a:xfrm>
          <a:prstGeom prst="rect">
            <a:avLst/>
          </a:prstGeom>
        </p:spPr>
      </p:pic>
    </p:spTree>
    <p:extLst>
      <p:ext uri="{BB962C8B-B14F-4D97-AF65-F5344CB8AC3E}">
        <p14:creationId xmlns:p14="http://schemas.microsoft.com/office/powerpoint/2010/main" val="290773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2" y="188006"/>
            <a:ext cx="9905998" cy="1076772"/>
          </a:xfrm>
        </p:spPr>
        <p:txBody>
          <a:bodyPr/>
          <a:lstStyle/>
          <a:p>
            <a:r>
              <a:rPr lang="en-US" dirty="0">
                <a:solidFill>
                  <a:schemeClr val="bg2">
                    <a:lumMod val="75000"/>
                  </a:schemeClr>
                </a:solidFill>
              </a:rPr>
              <a:t>inspection</a:t>
            </a:r>
          </a:p>
        </p:txBody>
      </p:sp>
      <p:sp>
        <p:nvSpPr>
          <p:cNvPr id="6" name="Content Placeholder 5"/>
          <p:cNvSpPr>
            <a:spLocks noGrp="1"/>
          </p:cNvSpPr>
          <p:nvPr>
            <p:ph idx="1"/>
          </p:nvPr>
        </p:nvSpPr>
        <p:spPr>
          <a:xfrm>
            <a:off x="1141412" y="1264778"/>
            <a:ext cx="9905999" cy="5093293"/>
          </a:xfrm>
        </p:spPr>
        <p:txBody>
          <a:bodyPr>
            <a:normAutofit/>
          </a:bodyPr>
          <a:lstStyle/>
          <a:p>
            <a:r>
              <a:rPr lang="en-US" dirty="0"/>
              <a:t>Skin changes: look for stretch marks, linea nigra, scars that indicates previous </a:t>
            </a:r>
            <a:r>
              <a:rPr lang="en-US" dirty="0" smtClean="0"/>
              <a:t>surgeries</a:t>
            </a:r>
          </a:p>
          <a:p>
            <a:r>
              <a:rPr lang="en-US" dirty="0" smtClean="0"/>
              <a:t>Abdomen distention: uniform/regular</a:t>
            </a:r>
          </a:p>
          <a:p>
            <a:r>
              <a:rPr lang="en-US" dirty="0" smtClean="0"/>
              <a:t>Flanks: full or not</a:t>
            </a:r>
          </a:p>
          <a:p>
            <a:r>
              <a:rPr lang="en-US" dirty="0" smtClean="0"/>
              <a:t>All quadrants move equally with respiration?</a:t>
            </a:r>
          </a:p>
          <a:p>
            <a:r>
              <a:rPr lang="en-US" dirty="0" smtClean="0"/>
              <a:t>Umbilicus position (central/deviated to up/down)</a:t>
            </a:r>
          </a:p>
          <a:p>
            <a:r>
              <a:rPr lang="en-US" dirty="0" smtClean="0"/>
              <a:t>Umbilicus shape (inverted/ flush to skin/ everted)</a:t>
            </a:r>
          </a:p>
          <a:p>
            <a:r>
              <a:rPr lang="en-US" dirty="0" smtClean="0"/>
              <a:t>Visible pulsation /engorged veins</a:t>
            </a:r>
          </a:p>
          <a:p>
            <a:r>
              <a:rPr lang="en-US" dirty="0" smtClean="0"/>
              <a:t>Hernial orifices</a:t>
            </a:r>
            <a:endParaRPr lang="en-US" dirty="0"/>
          </a:p>
        </p:txBody>
      </p:sp>
      <p:pic>
        <p:nvPicPr>
          <p:cNvPr id="2" name="Picture 1"/>
          <p:cNvPicPr>
            <a:picLocks noChangeAspect="1"/>
          </p:cNvPicPr>
          <p:nvPr/>
        </p:nvPicPr>
        <p:blipFill>
          <a:blip r:embed="rId4"/>
          <a:stretch>
            <a:fillRect/>
          </a:stretch>
        </p:blipFill>
        <p:spPr>
          <a:xfrm>
            <a:off x="8246647" y="2462346"/>
            <a:ext cx="3238632" cy="242584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0047" y="5870708"/>
            <a:ext cx="487363" cy="487363"/>
          </a:xfrm>
          <a:prstGeom prst="rect">
            <a:avLst/>
          </a:prstGeom>
        </p:spPr>
      </p:pic>
    </p:spTree>
    <p:extLst>
      <p:ext uri="{BB962C8B-B14F-4D97-AF65-F5344CB8AC3E}">
        <p14:creationId xmlns:p14="http://schemas.microsoft.com/office/powerpoint/2010/main" val="344889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456149"/>
            <a:ext cx="9905998" cy="1218827"/>
          </a:xfrm>
        </p:spPr>
        <p:txBody>
          <a:bodyPr/>
          <a:lstStyle/>
          <a:p>
            <a:r>
              <a:rPr lang="en-US" dirty="0" smtClean="0">
                <a:solidFill>
                  <a:schemeClr val="bg2">
                    <a:lumMod val="75000"/>
                  </a:schemeClr>
                </a:solidFill>
              </a:rPr>
              <a:t>palpation</a:t>
            </a:r>
            <a:endParaRPr lang="en-US" dirty="0">
              <a:solidFill>
                <a:schemeClr val="bg2">
                  <a:lumMod val="75000"/>
                </a:schemeClr>
              </a:solidFill>
            </a:endParaRPr>
          </a:p>
        </p:txBody>
      </p:sp>
      <p:sp>
        <p:nvSpPr>
          <p:cNvPr id="6" name="Content Placeholder 5"/>
          <p:cNvSpPr>
            <a:spLocks noGrp="1"/>
          </p:cNvSpPr>
          <p:nvPr>
            <p:ph idx="1"/>
          </p:nvPr>
        </p:nvSpPr>
        <p:spPr>
          <a:xfrm>
            <a:off x="1141413" y="1674976"/>
            <a:ext cx="9771567" cy="4307081"/>
          </a:xfrm>
        </p:spPr>
        <p:txBody>
          <a:bodyPr>
            <a:normAutofit/>
          </a:bodyPr>
          <a:lstStyle/>
          <a:p>
            <a:r>
              <a:rPr lang="en-US" dirty="0"/>
              <a:t>Maintain your patient’s dignity at all </a:t>
            </a:r>
            <a:r>
              <a:rPr lang="en-US" dirty="0" smtClean="0"/>
              <a:t>times. </a:t>
            </a:r>
          </a:p>
          <a:p>
            <a:r>
              <a:rPr lang="en-US" dirty="0" smtClean="0"/>
              <a:t>Expose </a:t>
            </a:r>
            <a:r>
              <a:rPr lang="en-US" dirty="0"/>
              <a:t>only as much of your patient as is </a:t>
            </a:r>
            <a:r>
              <a:rPr lang="en-US" dirty="0" smtClean="0"/>
              <a:t>required.</a:t>
            </a:r>
            <a:endParaRPr lang="en-US" dirty="0"/>
          </a:p>
          <a:p>
            <a:r>
              <a:rPr lang="en-US" dirty="0" smtClean="0"/>
              <a:t>Ensure </a:t>
            </a:r>
            <a:r>
              <a:rPr lang="en-US" dirty="0"/>
              <a:t>that your patient is positioned appropriately and that you have </a:t>
            </a:r>
            <a:r>
              <a:rPr lang="en-US" dirty="0">
                <a:effectLst>
                  <a:outerShdw blurRad="38100" dist="38100" dir="2700000" algn="tl">
                    <a:srgbClr val="000000">
                      <a:alpha val="43137"/>
                    </a:srgbClr>
                  </a:outerShdw>
                </a:effectLst>
              </a:rPr>
              <a:t>warm hands. </a:t>
            </a:r>
            <a:endParaRPr lang="en-US" dirty="0" smtClean="0">
              <a:effectLst>
                <a:outerShdw blurRad="38100" dist="38100" dir="2700000" algn="tl">
                  <a:srgbClr val="000000">
                    <a:alpha val="43137"/>
                  </a:srgbClr>
                </a:outerShdw>
              </a:effectLst>
            </a:endParaRPr>
          </a:p>
          <a:p>
            <a:r>
              <a:rPr lang="en-US" dirty="0" smtClean="0"/>
              <a:t>Palpate </a:t>
            </a:r>
            <a:r>
              <a:rPr lang="en-US" dirty="0"/>
              <a:t>the abdomen using even movements of the flat of the </a:t>
            </a:r>
            <a:r>
              <a:rPr lang="en-US" b="1" dirty="0"/>
              <a:t>palmar surface of closed fingers</a:t>
            </a:r>
            <a:r>
              <a:rPr lang="en-US" dirty="0"/>
              <a:t>. </a:t>
            </a:r>
            <a:endParaRPr lang="en-US" dirty="0" smtClean="0"/>
          </a:p>
          <a:p>
            <a:r>
              <a:rPr lang="en-US" dirty="0" smtClean="0"/>
              <a:t>Aim </a:t>
            </a:r>
            <a:r>
              <a:rPr lang="en-US" dirty="0"/>
              <a:t>to maintain hand to skin contact as much as possible rather than taking hands on and off the surface of the </a:t>
            </a:r>
            <a:r>
              <a:rPr lang="en-US" dirty="0" smtClean="0"/>
              <a:t>abdomen</a:t>
            </a:r>
            <a:r>
              <a:rPr lang="en-US" dirty="0"/>
              <a:t>.</a:t>
            </a:r>
            <a:endParaRPr 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7331" y="5628623"/>
            <a:ext cx="487363" cy="487363"/>
          </a:xfrm>
          <a:prstGeom prst="rect">
            <a:avLst/>
          </a:prstGeom>
        </p:spPr>
      </p:pic>
    </p:spTree>
    <p:extLst>
      <p:ext uri="{BB962C8B-B14F-4D97-AF65-F5344CB8AC3E}">
        <p14:creationId xmlns:p14="http://schemas.microsoft.com/office/powerpoint/2010/main" val="226610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41412" y="1572426"/>
            <a:ext cx="9905999" cy="4657459"/>
          </a:xfrm>
        </p:spPr>
        <p:txBody>
          <a:bodyPr>
            <a:normAutofit/>
          </a:bodyPr>
          <a:lstStyle/>
          <a:p>
            <a:r>
              <a:rPr lang="en-US" dirty="0"/>
              <a:t>Do not prod the abdomen or use jerky movements as these are likely to irritate the uterus and stimulate a contraction</a:t>
            </a:r>
            <a:r>
              <a:rPr lang="en-US" dirty="0" smtClean="0"/>
              <a:t>.</a:t>
            </a:r>
          </a:p>
          <a:p>
            <a:r>
              <a:rPr lang="en-US" dirty="0" smtClean="0"/>
              <a:t>Even jewellery should be removed</a:t>
            </a:r>
          </a:p>
          <a:p>
            <a:r>
              <a:rPr lang="en-US" dirty="0" smtClean="0"/>
              <a:t>Before start palpation ask about any pain or tenderness </a:t>
            </a:r>
          </a:p>
          <a:p>
            <a:r>
              <a:rPr lang="en-US" dirty="0" smtClean="0"/>
              <a:t>Monitor the patient`s face for signs of discomfort during the examination.</a:t>
            </a:r>
            <a:endParaRPr lang="en-US" dirty="0"/>
          </a:p>
          <a:p>
            <a:r>
              <a:rPr lang="en-US" dirty="0" smtClean="0">
                <a:solidFill>
                  <a:srgbClr val="FFFF00"/>
                </a:solidFill>
              </a:rPr>
              <a:t>At first palpated the nine regions of abdomen</a:t>
            </a:r>
          </a:p>
          <a:p>
            <a:r>
              <a:rPr lang="en-US" dirty="0" smtClean="0"/>
              <a:t>Consider any tenderness, rebound, guarding, mass,…</a:t>
            </a:r>
          </a:p>
          <a:p>
            <a:r>
              <a:rPr lang="en-US" dirty="0" smtClean="0"/>
              <a:t>Palpated the uterus and it`s edges and borders</a:t>
            </a:r>
          </a:p>
        </p:txBody>
      </p:sp>
      <p:sp>
        <p:nvSpPr>
          <p:cNvPr id="7" name="Title 4"/>
          <p:cNvSpPr>
            <a:spLocks noGrp="1"/>
          </p:cNvSpPr>
          <p:nvPr>
            <p:ph type="title"/>
          </p:nvPr>
        </p:nvSpPr>
        <p:spPr>
          <a:xfrm>
            <a:off x="1141413" y="353599"/>
            <a:ext cx="9905998" cy="1218827"/>
          </a:xfrm>
        </p:spPr>
        <p:txBody>
          <a:bodyPr/>
          <a:lstStyle/>
          <a:p>
            <a:r>
              <a:rPr lang="en-US" dirty="0" smtClean="0">
                <a:solidFill>
                  <a:schemeClr val="bg2">
                    <a:lumMod val="75000"/>
                  </a:schemeClr>
                </a:solidFill>
              </a:rPr>
              <a:t>palpation</a:t>
            </a:r>
            <a:endParaRPr lang="en-US" dirty="0">
              <a:solidFill>
                <a:schemeClr val="bg2">
                  <a:lumMod val="75000"/>
                </a:schemeClr>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18916" y="5808084"/>
            <a:ext cx="487363" cy="487363"/>
          </a:xfrm>
          <a:prstGeom prst="rect">
            <a:avLst/>
          </a:prstGeom>
        </p:spPr>
      </p:pic>
    </p:spTree>
    <p:extLst>
      <p:ext uri="{BB962C8B-B14F-4D97-AF65-F5344CB8AC3E}">
        <p14:creationId xmlns:p14="http://schemas.microsoft.com/office/powerpoint/2010/main" val="19526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9402" y="242503"/>
            <a:ext cx="7659269" cy="1090641"/>
          </a:xfrm>
        </p:spPr>
        <p:txBody>
          <a:bodyPr/>
          <a:lstStyle/>
          <a:p>
            <a:r>
              <a:rPr lang="en-US" dirty="0" smtClean="0">
                <a:solidFill>
                  <a:schemeClr val="bg2">
                    <a:lumMod val="75000"/>
                  </a:schemeClr>
                </a:solidFill>
              </a:rPr>
              <a:t>Fundal height </a:t>
            </a:r>
            <a:endParaRPr lang="en-US" dirty="0">
              <a:solidFill>
                <a:schemeClr val="bg2">
                  <a:lumMod val="75000"/>
                </a:schemeClr>
              </a:solidFill>
            </a:endParaRPr>
          </a:p>
        </p:txBody>
      </p:sp>
      <p:sp>
        <p:nvSpPr>
          <p:cNvPr id="6" name="Content Placeholder 5"/>
          <p:cNvSpPr>
            <a:spLocks noGrp="1"/>
          </p:cNvSpPr>
          <p:nvPr>
            <p:ph idx="1"/>
          </p:nvPr>
        </p:nvSpPr>
        <p:spPr>
          <a:xfrm>
            <a:off x="738274" y="1247686"/>
            <a:ext cx="7780397" cy="5289847"/>
          </a:xfrm>
        </p:spPr>
        <p:txBody>
          <a:bodyPr>
            <a:normAutofit/>
          </a:bodyPr>
          <a:lstStyle/>
          <a:p>
            <a:r>
              <a:rPr lang="en-US" sz="2000" dirty="0"/>
              <a:t>The woman lies </a:t>
            </a:r>
            <a:r>
              <a:rPr lang="en-US" sz="2000" dirty="0" smtClean="0"/>
              <a:t>supine</a:t>
            </a:r>
          </a:p>
          <a:p>
            <a:r>
              <a:rPr lang="en-US" sz="2000" dirty="0" smtClean="0"/>
              <a:t>Palpate </a:t>
            </a:r>
            <a:r>
              <a:rPr lang="en-US" sz="2000" dirty="0"/>
              <a:t>for the fundus first. The fundus is not usually palpated abdominally before 12 weeks gestation</a:t>
            </a:r>
            <a:r>
              <a:rPr lang="en-US" sz="2000" dirty="0" smtClean="0"/>
              <a:t>.</a:t>
            </a:r>
          </a:p>
          <a:p>
            <a:r>
              <a:rPr lang="en-US" sz="2000" dirty="0" smtClean="0"/>
              <a:t>Apply </a:t>
            </a:r>
            <a:r>
              <a:rPr lang="en-US" sz="2000" dirty="0"/>
              <a:t>gentle pressure with the flat palmar surface of your hand moving downwards from the xiphisternum - to palpate the top of the fundus. The fundal height can be measured in CMS from 24 weeks gestation</a:t>
            </a:r>
            <a:r>
              <a:rPr lang="en-US" sz="2000" dirty="0" smtClean="0"/>
              <a:t>.</a:t>
            </a:r>
          </a:p>
          <a:p>
            <a:r>
              <a:rPr lang="en-US" sz="2000" dirty="0" smtClean="0"/>
              <a:t>Place </a:t>
            </a:r>
            <a:r>
              <a:rPr lang="en-US" sz="2000" dirty="0"/>
              <a:t>the zero end of the tape measure at the fundus</a:t>
            </a:r>
            <a:r>
              <a:rPr lang="en-US" sz="2000" dirty="0" smtClean="0"/>
              <a:t>.</a:t>
            </a:r>
          </a:p>
          <a:p>
            <a:r>
              <a:rPr lang="en-US" sz="2000" dirty="0" smtClean="0"/>
              <a:t>Stretch </a:t>
            </a:r>
            <a:r>
              <a:rPr lang="en-US" sz="2000" dirty="0"/>
              <a:t>the tape measure over the abdomen face down so the measurements can not be seen - this avoids observer bias - to the superior border of the </a:t>
            </a:r>
            <a:r>
              <a:rPr lang="en-US" sz="2000" dirty="0" smtClean="0"/>
              <a:t>symphisis.</a:t>
            </a:r>
          </a:p>
          <a:p>
            <a:r>
              <a:rPr lang="en-US" sz="2000" dirty="0" smtClean="0"/>
              <a:t>Look </a:t>
            </a:r>
            <a:r>
              <a:rPr lang="en-US" sz="2000" dirty="0"/>
              <a:t>on the reverse of the tape, and document the measurement in </a:t>
            </a:r>
            <a:r>
              <a:rPr lang="en-US" sz="2000" dirty="0" smtClean="0"/>
              <a:t>centimeters.</a:t>
            </a:r>
            <a:endParaRPr lang="en-US" sz="2000" dirty="0"/>
          </a:p>
        </p:txBody>
      </p:sp>
      <p:pic>
        <p:nvPicPr>
          <p:cNvPr id="7" name="Content Placeholder 3"/>
          <p:cNvPicPr>
            <a:picLocks noChangeAspect="1"/>
          </p:cNvPicPr>
          <p:nvPr/>
        </p:nvPicPr>
        <p:blipFill rotWithShape="1">
          <a:blip r:embed="rId4"/>
          <a:srcRect l="1480" t="4753" r="1693" b="10890"/>
          <a:stretch/>
        </p:blipFill>
        <p:spPr>
          <a:xfrm>
            <a:off x="8636827" y="1333144"/>
            <a:ext cx="2944209" cy="2021356"/>
          </a:xfrm>
          <a:prstGeom prst="rect">
            <a:avLst/>
          </a:prstGeom>
        </p:spPr>
      </p:pic>
      <p:pic>
        <p:nvPicPr>
          <p:cNvPr id="9" name="Picture 8"/>
          <p:cNvPicPr>
            <a:picLocks noChangeAspect="1"/>
          </p:cNvPicPr>
          <p:nvPr/>
        </p:nvPicPr>
        <p:blipFill>
          <a:blip r:embed="rId5"/>
          <a:stretch>
            <a:fillRect/>
          </a:stretch>
        </p:blipFill>
        <p:spPr>
          <a:xfrm>
            <a:off x="8636826" y="4012526"/>
            <a:ext cx="3056180" cy="182425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5536" y="6050170"/>
            <a:ext cx="487363" cy="487363"/>
          </a:xfrm>
          <a:prstGeom prst="rect">
            <a:avLst/>
          </a:prstGeom>
        </p:spPr>
      </p:pic>
    </p:spTree>
    <p:extLst>
      <p:ext uri="{BB962C8B-B14F-4D97-AF65-F5344CB8AC3E}">
        <p14:creationId xmlns:p14="http://schemas.microsoft.com/office/powerpoint/2010/main" val="153371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4"/>
          <a:stretch>
            <a:fillRect/>
          </a:stretch>
        </p:blipFill>
        <p:spPr>
          <a:xfrm>
            <a:off x="6090321" y="1396328"/>
            <a:ext cx="5271835" cy="3748238"/>
          </a:xfrm>
          <a:prstGeom prst="rect">
            <a:avLst/>
          </a:prstGeom>
        </p:spPr>
      </p:pic>
      <p:pic>
        <p:nvPicPr>
          <p:cNvPr id="11" name="Picture 10"/>
          <p:cNvPicPr>
            <a:picLocks noChangeAspect="1"/>
          </p:cNvPicPr>
          <p:nvPr/>
        </p:nvPicPr>
        <p:blipFill rotWithShape="1">
          <a:blip r:embed="rId5"/>
          <a:srcRect l="2519" t="2338" r="2749" b="1955"/>
          <a:stretch/>
        </p:blipFill>
        <p:spPr>
          <a:xfrm>
            <a:off x="1256230" y="391355"/>
            <a:ext cx="4579971" cy="575818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43166" y="5739717"/>
            <a:ext cx="487363" cy="487363"/>
          </a:xfrm>
          <a:prstGeom prst="rect">
            <a:avLst/>
          </a:prstGeom>
        </p:spPr>
      </p:pic>
    </p:spTree>
    <p:extLst>
      <p:ext uri="{BB962C8B-B14F-4D97-AF65-F5344CB8AC3E}">
        <p14:creationId xmlns:p14="http://schemas.microsoft.com/office/powerpoint/2010/main" val="325454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55514" y="988376"/>
            <a:ext cx="5153121" cy="4686032"/>
          </a:xfrm>
        </p:spPr>
        <p:txBody>
          <a:bodyPr>
            <a:normAutofit/>
          </a:bodyPr>
          <a:lstStyle/>
          <a:p>
            <a:r>
              <a:rPr lang="en-US" dirty="0"/>
              <a:t>The obtained measurement is then </a:t>
            </a:r>
            <a:r>
              <a:rPr lang="en-US" dirty="0" smtClean="0"/>
              <a:t>charted.</a:t>
            </a:r>
          </a:p>
          <a:p>
            <a:r>
              <a:rPr lang="en-US" dirty="0" smtClean="0"/>
              <a:t>The </a:t>
            </a:r>
            <a:r>
              <a:rPr lang="en-US" dirty="0"/>
              <a:t>height measured is plotted against number of weeks gestation worked out from </a:t>
            </a:r>
            <a:r>
              <a:rPr lang="en-US" dirty="0" smtClean="0"/>
              <a:t>LMP.</a:t>
            </a:r>
          </a:p>
          <a:p>
            <a:r>
              <a:rPr lang="en-US" dirty="0" smtClean="0"/>
              <a:t>The </a:t>
            </a:r>
            <a:r>
              <a:rPr lang="en-US" dirty="0"/>
              <a:t>chart shows the mean height against </a:t>
            </a:r>
            <a:r>
              <a:rPr lang="en-US" dirty="0" smtClean="0"/>
              <a:t>gestation.</a:t>
            </a:r>
          </a:p>
          <a:p>
            <a:r>
              <a:rPr lang="en-US" dirty="0" smtClean="0"/>
              <a:t>The </a:t>
            </a:r>
            <a:r>
              <a:rPr lang="en-US" dirty="0"/>
              <a:t>outer lines represent 1 standard deviation above and </a:t>
            </a:r>
            <a:r>
              <a:rPr lang="en-US" dirty="0" smtClean="0"/>
              <a:t>below.</a:t>
            </a:r>
            <a:endParaRPr lang="en-US" dirty="0"/>
          </a:p>
        </p:txBody>
      </p:sp>
      <p:pic>
        <p:nvPicPr>
          <p:cNvPr id="6" name="Picture 5"/>
          <p:cNvPicPr>
            <a:picLocks noChangeAspect="1"/>
          </p:cNvPicPr>
          <p:nvPr/>
        </p:nvPicPr>
        <p:blipFill rotWithShape="1">
          <a:blip r:embed="rId4"/>
          <a:srcRect l="3293" t="945" r="3188" b="4237"/>
          <a:stretch/>
        </p:blipFill>
        <p:spPr>
          <a:xfrm>
            <a:off x="905855" y="988376"/>
            <a:ext cx="5118931" cy="468603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7529" y="5842267"/>
            <a:ext cx="487363" cy="487363"/>
          </a:xfrm>
          <a:prstGeom prst="rect">
            <a:avLst/>
          </a:prstGeom>
        </p:spPr>
      </p:pic>
    </p:spTree>
    <p:extLst>
      <p:ext uri="{BB962C8B-B14F-4D97-AF65-F5344CB8AC3E}">
        <p14:creationId xmlns:p14="http://schemas.microsoft.com/office/powerpoint/2010/main" val="415452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81785"/>
            <a:ext cx="9905998" cy="1478570"/>
          </a:xfrm>
        </p:spPr>
        <p:txBody>
          <a:bodyPr/>
          <a:lstStyle/>
          <a:p>
            <a:r>
              <a:rPr lang="en-US" dirty="0">
                <a:solidFill>
                  <a:schemeClr val="bg2">
                    <a:lumMod val="75000"/>
                  </a:schemeClr>
                </a:solidFill>
              </a:rPr>
              <a:t>The lie</a:t>
            </a:r>
          </a:p>
        </p:txBody>
      </p:sp>
      <p:sp>
        <p:nvSpPr>
          <p:cNvPr id="3" name="Content Placeholder 2"/>
          <p:cNvSpPr>
            <a:spLocks noGrp="1"/>
          </p:cNvSpPr>
          <p:nvPr>
            <p:ph idx="1"/>
          </p:nvPr>
        </p:nvSpPr>
        <p:spPr>
          <a:xfrm>
            <a:off x="1141413" y="1960355"/>
            <a:ext cx="5737951" cy="3681294"/>
          </a:xfrm>
        </p:spPr>
        <p:txBody>
          <a:bodyPr/>
          <a:lstStyle/>
          <a:p>
            <a:r>
              <a:rPr lang="en-US" dirty="0" smtClean="0"/>
              <a:t>The </a:t>
            </a:r>
            <a:r>
              <a:rPr lang="en-US" dirty="0"/>
              <a:t>lie of the fetus refers to its long axis in relation to the long axis of the mother (i.e. </a:t>
            </a:r>
            <a:r>
              <a:rPr lang="en-US" dirty="0" smtClean="0"/>
              <a:t>spine)</a:t>
            </a:r>
          </a:p>
          <a:p>
            <a:r>
              <a:rPr lang="en-US" dirty="0" smtClean="0"/>
              <a:t>Only </a:t>
            </a:r>
            <a:r>
              <a:rPr lang="en-US" dirty="0"/>
              <a:t>LONGITUDINAL lie is normal (This ‘usually’ enables the presenting part to enter the pelvis</a:t>
            </a:r>
            <a:r>
              <a:rPr lang="en-US" dirty="0" smtClean="0"/>
              <a:t>)</a:t>
            </a:r>
            <a:endParaRPr lang="en-US" dirty="0"/>
          </a:p>
        </p:txBody>
      </p:sp>
      <p:pic>
        <p:nvPicPr>
          <p:cNvPr id="4" name="Picture 3"/>
          <p:cNvPicPr>
            <a:picLocks noChangeAspect="1"/>
          </p:cNvPicPr>
          <p:nvPr/>
        </p:nvPicPr>
        <p:blipFill rotWithShape="1">
          <a:blip r:embed="rId4"/>
          <a:srcRect l="22640" t="4087" r="29811" b="16762"/>
          <a:stretch/>
        </p:blipFill>
        <p:spPr>
          <a:xfrm>
            <a:off x="7108456" y="1960355"/>
            <a:ext cx="3938955" cy="339416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3032" y="5726854"/>
            <a:ext cx="487363" cy="487363"/>
          </a:xfrm>
          <a:prstGeom prst="rect">
            <a:avLst/>
          </a:prstGeom>
        </p:spPr>
      </p:pic>
    </p:spTree>
    <p:extLst>
      <p:ext uri="{BB962C8B-B14F-4D97-AF65-F5344CB8AC3E}">
        <p14:creationId xmlns:p14="http://schemas.microsoft.com/office/powerpoint/2010/main" val="199836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75000"/>
                  </a:schemeClr>
                </a:solidFill>
              </a:rPr>
              <a:t>presentation</a:t>
            </a:r>
            <a:endParaRPr lang="en-US" dirty="0">
              <a:solidFill>
                <a:schemeClr val="bg2">
                  <a:lumMod val="75000"/>
                </a:schemeClr>
              </a:solidFill>
            </a:endParaRPr>
          </a:p>
        </p:txBody>
      </p:sp>
      <p:sp>
        <p:nvSpPr>
          <p:cNvPr id="3" name="Content Placeholder 2"/>
          <p:cNvSpPr>
            <a:spLocks noGrp="1"/>
          </p:cNvSpPr>
          <p:nvPr>
            <p:ph idx="1"/>
          </p:nvPr>
        </p:nvSpPr>
        <p:spPr>
          <a:xfrm>
            <a:off x="1141413" y="2249487"/>
            <a:ext cx="4678274" cy="3541714"/>
          </a:xfrm>
        </p:spPr>
        <p:txBody>
          <a:bodyPr/>
          <a:lstStyle/>
          <a:p>
            <a:r>
              <a:rPr lang="en-US" dirty="0"/>
              <a:t>The presentation is the part of the </a:t>
            </a:r>
            <a:r>
              <a:rPr lang="en-US" dirty="0" smtClean="0"/>
              <a:t>fetus </a:t>
            </a:r>
            <a:r>
              <a:rPr lang="en-US" dirty="0"/>
              <a:t>in the lower pole of the </a:t>
            </a:r>
            <a:r>
              <a:rPr lang="en-US" dirty="0" smtClean="0"/>
              <a:t>uterus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7689" y="5791201"/>
            <a:ext cx="487363" cy="487363"/>
          </a:xfrm>
          <a:prstGeom prst="rect">
            <a:avLst/>
          </a:prstGeom>
        </p:spPr>
      </p:pic>
      <p:pic>
        <p:nvPicPr>
          <p:cNvPr id="6" name="Picture 5"/>
          <p:cNvPicPr>
            <a:picLocks noChangeAspect="1"/>
          </p:cNvPicPr>
          <p:nvPr/>
        </p:nvPicPr>
        <p:blipFill rotWithShape="1">
          <a:blip r:embed="rId5"/>
          <a:srcRect b="49795"/>
          <a:stretch/>
        </p:blipFill>
        <p:spPr>
          <a:xfrm>
            <a:off x="6983345" y="1790551"/>
            <a:ext cx="3248025" cy="1568509"/>
          </a:xfrm>
          <a:prstGeom prst="rect">
            <a:avLst/>
          </a:prstGeom>
        </p:spPr>
      </p:pic>
      <p:pic>
        <p:nvPicPr>
          <p:cNvPr id="7" name="Picture 6"/>
          <p:cNvPicPr>
            <a:picLocks noChangeAspect="1"/>
          </p:cNvPicPr>
          <p:nvPr/>
        </p:nvPicPr>
        <p:blipFill rotWithShape="1">
          <a:blip r:embed="rId5"/>
          <a:srcRect t="60483"/>
          <a:stretch/>
        </p:blipFill>
        <p:spPr>
          <a:xfrm>
            <a:off x="6983345" y="3691783"/>
            <a:ext cx="3248025" cy="1234601"/>
          </a:xfrm>
          <a:prstGeom prst="rect">
            <a:avLst/>
          </a:prstGeom>
        </p:spPr>
      </p:pic>
    </p:spTree>
    <p:extLst>
      <p:ext uri="{BB962C8B-B14F-4D97-AF65-F5344CB8AC3E}">
        <p14:creationId xmlns:p14="http://schemas.microsoft.com/office/powerpoint/2010/main" val="387488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413419"/>
            <a:ext cx="9905998" cy="1244465"/>
          </a:xfrm>
        </p:spPr>
        <p:txBody>
          <a:bodyPr/>
          <a:lstStyle/>
          <a:p>
            <a:r>
              <a:rPr lang="en-US" dirty="0" smtClean="0">
                <a:solidFill>
                  <a:schemeClr val="bg2">
                    <a:lumMod val="75000"/>
                  </a:schemeClr>
                </a:solidFill>
              </a:rPr>
              <a:t>Cephalic and breech presentation</a:t>
            </a:r>
            <a:endParaRPr lang="en-US" dirty="0">
              <a:solidFill>
                <a:schemeClr val="bg2">
                  <a:lumMod val="75000"/>
                </a:schemeClr>
              </a:solidFill>
            </a:endParaRPr>
          </a:p>
        </p:txBody>
      </p:sp>
      <p:pic>
        <p:nvPicPr>
          <p:cNvPr id="4" name="Content Placeholder 3"/>
          <p:cNvPicPr>
            <a:picLocks noGrp="1" noChangeAspect="1"/>
          </p:cNvPicPr>
          <p:nvPr>
            <p:ph sz="half" idx="1"/>
          </p:nvPr>
        </p:nvPicPr>
        <p:blipFill>
          <a:blip r:embed="rId4"/>
          <a:stretch>
            <a:fillRect/>
          </a:stretch>
        </p:blipFill>
        <p:spPr>
          <a:xfrm>
            <a:off x="7852546" y="2083724"/>
            <a:ext cx="3504815" cy="2838653"/>
          </a:xfrm>
          <a:prstGeom prst="rect">
            <a:avLst/>
          </a:prstGeom>
        </p:spPr>
      </p:pic>
      <p:sp>
        <p:nvSpPr>
          <p:cNvPr id="6" name="Content Placeholder 5"/>
          <p:cNvSpPr>
            <a:spLocks noGrp="1"/>
          </p:cNvSpPr>
          <p:nvPr>
            <p:ph sz="half" idx="2"/>
          </p:nvPr>
        </p:nvSpPr>
        <p:spPr>
          <a:xfrm>
            <a:off x="1141414" y="1734796"/>
            <a:ext cx="6233608" cy="4443813"/>
          </a:xfrm>
        </p:spPr>
        <p:txBody>
          <a:bodyPr>
            <a:normAutofit fontScale="92500" lnSpcReduction="10000"/>
          </a:bodyPr>
          <a:lstStyle/>
          <a:p>
            <a:r>
              <a:rPr lang="en-US" dirty="0"/>
              <a:t>Cephalic presentation is the presentation of the fetal </a:t>
            </a:r>
            <a:r>
              <a:rPr lang="en-US" dirty="0" smtClean="0"/>
              <a:t>head. This </a:t>
            </a:r>
            <a:r>
              <a:rPr lang="en-US" dirty="0"/>
              <a:t>is the normal and most common presentation</a:t>
            </a:r>
            <a:r>
              <a:rPr lang="en-US" dirty="0" smtClean="0"/>
              <a:t>. The </a:t>
            </a:r>
            <a:r>
              <a:rPr lang="en-US" dirty="0"/>
              <a:t>position is described by the direction in which the occiput faces the mother’s pelvis</a:t>
            </a:r>
            <a:r>
              <a:rPr lang="en-US" dirty="0" smtClean="0"/>
              <a:t>.</a:t>
            </a:r>
          </a:p>
          <a:p>
            <a:r>
              <a:rPr lang="en-US" dirty="0"/>
              <a:t> Breech </a:t>
            </a:r>
            <a:r>
              <a:rPr lang="en-US" dirty="0" smtClean="0"/>
              <a:t>presentation: </a:t>
            </a:r>
            <a:r>
              <a:rPr lang="en-US" dirty="0"/>
              <a:t>The position is described by the direction in which the sacrum faces the mother’s pelvis. In a breech presentation legs may be flexed or extended. Breech is not a normal presentation and reasons why the breech is presenting should be considered.</a:t>
            </a:r>
            <a:endParaRPr lang="en-US" b="1" dirty="0"/>
          </a:p>
          <a:p>
            <a:pPr marL="0" indent="0">
              <a:buNone/>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0048" y="5691246"/>
            <a:ext cx="487363" cy="487363"/>
          </a:xfrm>
          <a:prstGeom prst="rect">
            <a:avLst/>
          </a:prstGeom>
        </p:spPr>
      </p:pic>
    </p:spTree>
    <p:extLst>
      <p:ext uri="{BB962C8B-B14F-4D97-AF65-F5344CB8AC3E}">
        <p14:creationId xmlns:p14="http://schemas.microsoft.com/office/powerpoint/2010/main" val="30285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7525" y="1427146"/>
            <a:ext cx="8890473" cy="1384420"/>
          </a:xfrm>
        </p:spPr>
        <p:txBody>
          <a:bodyPr anchor="ctr">
            <a:normAutofit/>
          </a:bodyPr>
          <a:lstStyle/>
          <a:p>
            <a:pPr algn="ctr"/>
            <a:r>
              <a:rPr lang="en-US" sz="6000" dirty="0" smtClean="0">
                <a:solidFill>
                  <a:schemeClr val="bg2">
                    <a:lumMod val="75000"/>
                  </a:schemeClr>
                </a:solidFill>
              </a:rPr>
              <a:t>Obstetric examination</a:t>
            </a:r>
            <a:endParaRPr lang="en-US" sz="6000" dirty="0">
              <a:solidFill>
                <a:schemeClr val="bg2">
                  <a:lumMod val="75000"/>
                </a:schemeClr>
              </a:solidFill>
            </a:endParaRPr>
          </a:p>
        </p:txBody>
      </p:sp>
      <p:sp>
        <p:nvSpPr>
          <p:cNvPr id="3" name="Subtitle 2"/>
          <p:cNvSpPr>
            <a:spLocks noGrp="1"/>
          </p:cNvSpPr>
          <p:nvPr>
            <p:ph type="subTitle" idx="1"/>
          </p:nvPr>
        </p:nvSpPr>
        <p:spPr>
          <a:xfrm>
            <a:off x="6810999" y="3358496"/>
            <a:ext cx="3540805" cy="1856574"/>
          </a:xfrm>
        </p:spPr>
        <p:txBody>
          <a:bodyPr anchor="ctr">
            <a:noAutofit/>
          </a:bodyPr>
          <a:lstStyle/>
          <a:p>
            <a:pPr algn="r"/>
            <a:r>
              <a:rPr lang="fa-IR" sz="2400" dirty="0" smtClean="0">
                <a:solidFill>
                  <a:schemeClr val="tx2">
                    <a:lumMod val="60000"/>
                    <a:lumOff val="40000"/>
                  </a:schemeClr>
                </a:solidFill>
              </a:rPr>
              <a:t>فاطمه نوری</a:t>
            </a:r>
          </a:p>
          <a:p>
            <a:pPr algn="r"/>
            <a:r>
              <a:rPr lang="fa-IR" sz="2400" dirty="0" smtClean="0">
                <a:solidFill>
                  <a:schemeClr val="tx2">
                    <a:lumMod val="60000"/>
                    <a:lumOff val="40000"/>
                  </a:schemeClr>
                </a:solidFill>
              </a:rPr>
              <a:t>استاجر گروه زنان و زایمان</a:t>
            </a:r>
          </a:p>
          <a:p>
            <a:pPr algn="r"/>
            <a:r>
              <a:rPr lang="fa-IR" sz="2400" dirty="0" smtClean="0">
                <a:solidFill>
                  <a:schemeClr val="tx2">
                    <a:lumMod val="60000"/>
                    <a:lumOff val="40000"/>
                  </a:schemeClr>
                </a:solidFill>
              </a:rPr>
              <a:t>بیمارستان مهدیه</a:t>
            </a:r>
          </a:p>
        </p:txBody>
      </p:sp>
      <p:pic>
        <p:nvPicPr>
          <p:cNvPr id="4" name="Picture 3"/>
          <p:cNvPicPr>
            <a:picLocks noChangeAspect="1"/>
          </p:cNvPicPr>
          <p:nvPr/>
        </p:nvPicPr>
        <p:blipFill>
          <a:blip r:embed="rId4"/>
          <a:stretch>
            <a:fillRect/>
          </a:stretch>
        </p:blipFill>
        <p:spPr>
          <a:xfrm>
            <a:off x="2006749" y="3018690"/>
            <a:ext cx="3800825" cy="2536187"/>
          </a:xfrm>
          <a:prstGeom prst="roundRect">
            <a:avLst>
              <a:gd name="adj" fmla="val 8594"/>
            </a:avLst>
          </a:prstGeom>
          <a:solidFill>
            <a:srgbClr val="FFFFFF">
              <a:shade val="85000"/>
            </a:srgbClr>
          </a:solidFill>
          <a:ln>
            <a:solidFill>
              <a:schemeClr val="tx2">
                <a:lumMod val="60000"/>
                <a:lumOff val="40000"/>
              </a:schemeClr>
            </a:solidFill>
          </a:ln>
          <a:effectLst>
            <a:reflection blurRad="12700" stA="38000" endPos="28000" dist="5000" dir="5400000" sy="-100000" algn="bl" rotWithShape="0"/>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6415" y="5518320"/>
            <a:ext cx="487363" cy="487363"/>
          </a:xfrm>
          <a:prstGeom prst="rect">
            <a:avLst/>
          </a:prstGeom>
        </p:spPr>
      </p:pic>
    </p:spTree>
    <p:extLst>
      <p:ext uri="{BB962C8B-B14F-4D97-AF65-F5344CB8AC3E}">
        <p14:creationId xmlns:p14="http://schemas.microsoft.com/office/powerpoint/2010/main" val="55056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84414"/>
            <a:ext cx="9905998" cy="1075109"/>
          </a:xfrm>
        </p:spPr>
        <p:txBody>
          <a:bodyPr/>
          <a:lstStyle/>
          <a:p>
            <a:r>
              <a:rPr lang="en-US" dirty="0" smtClean="0">
                <a:solidFill>
                  <a:schemeClr val="bg2">
                    <a:lumMod val="75000"/>
                  </a:schemeClr>
                </a:solidFill>
              </a:rPr>
              <a:t>position</a:t>
            </a:r>
            <a:endParaRPr lang="en-US" dirty="0">
              <a:solidFill>
                <a:schemeClr val="bg2">
                  <a:lumMod val="75000"/>
                </a:schemeClr>
              </a:solidFill>
            </a:endParaRPr>
          </a:p>
        </p:txBody>
      </p:sp>
      <p:sp>
        <p:nvSpPr>
          <p:cNvPr id="3" name="Content Placeholder 2"/>
          <p:cNvSpPr>
            <a:spLocks noGrp="1"/>
          </p:cNvSpPr>
          <p:nvPr>
            <p:ph idx="1"/>
          </p:nvPr>
        </p:nvSpPr>
        <p:spPr>
          <a:xfrm>
            <a:off x="1141413" y="1459522"/>
            <a:ext cx="6216517" cy="4967655"/>
          </a:xfrm>
        </p:spPr>
        <p:txBody>
          <a:bodyPr>
            <a:normAutofit/>
          </a:bodyPr>
          <a:lstStyle/>
          <a:p>
            <a:r>
              <a:rPr lang="en-US" dirty="0"/>
              <a:t> The position of the </a:t>
            </a:r>
            <a:r>
              <a:rPr lang="en-US" dirty="0" smtClean="0"/>
              <a:t>fetus </a:t>
            </a:r>
            <a:r>
              <a:rPr lang="en-US" dirty="0"/>
              <a:t>is described by the relationship of the presenting part to the maternal </a:t>
            </a:r>
            <a:r>
              <a:rPr lang="en-US" dirty="0" smtClean="0"/>
              <a:t>pelvis</a:t>
            </a:r>
          </a:p>
          <a:p>
            <a:r>
              <a:rPr lang="en-US" dirty="0" smtClean="0"/>
              <a:t>The </a:t>
            </a:r>
            <a:r>
              <a:rPr lang="en-US" dirty="0"/>
              <a:t>denominator for the presenting part for a Cephalic presentation = occiput and for a Breech presentation = </a:t>
            </a:r>
            <a:r>
              <a:rPr lang="en-US" dirty="0" smtClean="0"/>
              <a:t>sacrum and shoulder presentation = acromion</a:t>
            </a:r>
          </a:p>
          <a:p>
            <a:r>
              <a:rPr lang="en-US" dirty="0"/>
              <a:t>The description for a cephalic presentation with the occiput lying directly lateral to the left would be – LEFT OCCIPITO-LATERAL </a:t>
            </a:r>
            <a:r>
              <a:rPr lang="en-US" dirty="0" smtClean="0"/>
              <a:t>(LOL)</a:t>
            </a:r>
            <a:endParaRPr lang="en-US" dirty="0"/>
          </a:p>
        </p:txBody>
      </p:sp>
      <p:pic>
        <p:nvPicPr>
          <p:cNvPr id="4" name="Picture 3"/>
          <p:cNvPicPr>
            <a:picLocks noChangeAspect="1"/>
          </p:cNvPicPr>
          <p:nvPr/>
        </p:nvPicPr>
        <p:blipFill rotWithShape="1">
          <a:blip r:embed="rId4"/>
          <a:srcRect l="55019" t="34563" r="18662" b="12453"/>
          <a:stretch/>
        </p:blipFill>
        <p:spPr>
          <a:xfrm>
            <a:off x="8062547" y="2529555"/>
            <a:ext cx="2984864" cy="310381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9700" y="5859359"/>
            <a:ext cx="487363" cy="487363"/>
          </a:xfrm>
          <a:prstGeom prst="rect">
            <a:avLst/>
          </a:prstGeom>
        </p:spPr>
      </p:pic>
    </p:spTree>
    <p:extLst>
      <p:ext uri="{BB962C8B-B14F-4D97-AF65-F5344CB8AC3E}">
        <p14:creationId xmlns:p14="http://schemas.microsoft.com/office/powerpoint/2010/main" val="217345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20256" t="43136" r="42012" b="21159"/>
          <a:stretch/>
        </p:blipFill>
        <p:spPr>
          <a:xfrm>
            <a:off x="5565882" y="2049187"/>
            <a:ext cx="5815425" cy="3675458"/>
          </a:xfrm>
          <a:prstGeom prst="rect">
            <a:avLst/>
          </a:prstGeom>
        </p:spPr>
      </p:pic>
      <p:sp>
        <p:nvSpPr>
          <p:cNvPr id="5" name="Content Placeholder 2"/>
          <p:cNvSpPr txBox="1">
            <a:spLocks/>
          </p:cNvSpPr>
          <p:nvPr/>
        </p:nvSpPr>
        <p:spPr>
          <a:xfrm>
            <a:off x="5776957" y="343774"/>
            <a:ext cx="5281301" cy="155339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dirty="0" smtClean="0"/>
              <a:t>Imagine the mother is lying supine and you are looking through her pelvis facing her feet</a:t>
            </a:r>
            <a:endParaRPr lang="en-US" dirty="0"/>
          </a:p>
        </p:txBody>
      </p:sp>
      <p:pic>
        <p:nvPicPr>
          <p:cNvPr id="2" name="Picture 1"/>
          <p:cNvPicPr>
            <a:picLocks noChangeAspect="1"/>
          </p:cNvPicPr>
          <p:nvPr/>
        </p:nvPicPr>
        <p:blipFill rotWithShape="1">
          <a:blip r:embed="rId5"/>
          <a:srcRect l="17222" r="19929" b="3311"/>
          <a:stretch/>
        </p:blipFill>
        <p:spPr>
          <a:xfrm>
            <a:off x="940036" y="2049187"/>
            <a:ext cx="4247261" cy="367545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14576" y="5979000"/>
            <a:ext cx="487363" cy="487363"/>
          </a:xfrm>
          <a:prstGeom prst="rect">
            <a:avLst/>
          </a:prstGeom>
        </p:spPr>
      </p:pic>
    </p:spTree>
    <p:extLst>
      <p:ext uri="{BB962C8B-B14F-4D97-AF65-F5344CB8AC3E}">
        <p14:creationId xmlns:p14="http://schemas.microsoft.com/office/powerpoint/2010/main" val="79562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454" y="674972"/>
            <a:ext cx="9905998" cy="1213649"/>
          </a:xfrm>
        </p:spPr>
        <p:txBody>
          <a:bodyPr/>
          <a:lstStyle/>
          <a:p>
            <a:r>
              <a:rPr lang="en-US" dirty="0" smtClean="0">
                <a:solidFill>
                  <a:schemeClr val="bg2">
                    <a:lumMod val="75000"/>
                  </a:schemeClr>
                </a:solidFill>
              </a:rPr>
              <a:t>Engagement</a:t>
            </a:r>
            <a:endParaRPr lang="en-US" dirty="0">
              <a:solidFill>
                <a:schemeClr val="bg2">
                  <a:lumMod val="75000"/>
                </a:schemeClr>
              </a:solidFill>
            </a:endParaRPr>
          </a:p>
        </p:txBody>
      </p:sp>
      <p:sp>
        <p:nvSpPr>
          <p:cNvPr id="3" name="Content Placeholder 2"/>
          <p:cNvSpPr>
            <a:spLocks noGrp="1"/>
          </p:cNvSpPr>
          <p:nvPr>
            <p:ph idx="1"/>
          </p:nvPr>
        </p:nvSpPr>
        <p:spPr>
          <a:xfrm>
            <a:off x="981454" y="1888620"/>
            <a:ext cx="6547391" cy="4512179"/>
          </a:xfrm>
        </p:spPr>
        <p:txBody>
          <a:bodyPr>
            <a:normAutofit/>
          </a:bodyPr>
          <a:lstStyle/>
          <a:p>
            <a:r>
              <a:rPr lang="en-US" dirty="0" smtClean="0"/>
              <a:t>Refers </a:t>
            </a:r>
            <a:r>
              <a:rPr lang="en-US" dirty="0"/>
              <a:t>to the descent of widest transverse diameter of the presenting part (breech or cephalic) through the true pelvic brim. (The widest transverse diameter of the fetal skull is the bi-parietal</a:t>
            </a:r>
            <a:r>
              <a:rPr lang="en-US" dirty="0" smtClean="0"/>
              <a:t>).</a:t>
            </a:r>
          </a:p>
          <a:p>
            <a:r>
              <a:rPr lang="en-US" dirty="0" smtClean="0"/>
              <a:t>The </a:t>
            </a:r>
            <a:r>
              <a:rPr lang="en-US" dirty="0"/>
              <a:t>amount of presenting part palpable is used to describe descent into the </a:t>
            </a:r>
            <a:r>
              <a:rPr lang="en-US" dirty="0" smtClean="0"/>
              <a:t>pelvis</a:t>
            </a:r>
          </a:p>
          <a:p>
            <a:r>
              <a:rPr lang="en-US" dirty="0" smtClean="0"/>
              <a:t>When </a:t>
            </a:r>
            <a:r>
              <a:rPr lang="en-US" dirty="0"/>
              <a:t>2/5ths or less of the presenting part is palpable abdominally it is </a:t>
            </a:r>
            <a:r>
              <a:rPr lang="en-US" dirty="0" smtClean="0"/>
              <a:t>engaged</a:t>
            </a:r>
            <a:endParaRPr lang="en-US" dirty="0"/>
          </a:p>
        </p:txBody>
      </p:sp>
      <p:pic>
        <p:nvPicPr>
          <p:cNvPr id="4" name="Picture 3"/>
          <p:cNvPicPr>
            <a:picLocks noChangeAspect="1"/>
          </p:cNvPicPr>
          <p:nvPr/>
        </p:nvPicPr>
        <p:blipFill rotWithShape="1">
          <a:blip r:embed="rId4"/>
          <a:srcRect l="13631" t="23465" r="55428" b="15927"/>
          <a:stretch/>
        </p:blipFill>
        <p:spPr>
          <a:xfrm>
            <a:off x="7672048" y="2350094"/>
            <a:ext cx="3215404" cy="227405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0089" y="5913436"/>
            <a:ext cx="487363" cy="487363"/>
          </a:xfrm>
          <a:prstGeom prst="rect">
            <a:avLst/>
          </a:prstGeom>
        </p:spPr>
      </p:pic>
    </p:spTree>
    <p:extLst>
      <p:ext uri="{BB962C8B-B14F-4D97-AF65-F5344CB8AC3E}">
        <p14:creationId xmlns:p14="http://schemas.microsoft.com/office/powerpoint/2010/main" val="282617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Engagement</a:t>
            </a:r>
          </a:p>
        </p:txBody>
      </p:sp>
      <p:sp>
        <p:nvSpPr>
          <p:cNvPr id="3" name="Content Placeholder 2"/>
          <p:cNvSpPr>
            <a:spLocks noGrp="1"/>
          </p:cNvSpPr>
          <p:nvPr>
            <p:ph idx="1"/>
          </p:nvPr>
        </p:nvSpPr>
        <p:spPr>
          <a:xfrm>
            <a:off x="1141413" y="2249487"/>
            <a:ext cx="5857593" cy="3288188"/>
          </a:xfrm>
        </p:spPr>
        <p:txBody>
          <a:bodyPr/>
          <a:lstStyle/>
          <a:p>
            <a:r>
              <a:rPr lang="en-US" dirty="0"/>
              <a:t>Engagement occurs around 36 weeks in a </a:t>
            </a:r>
            <a:r>
              <a:rPr lang="en-US" dirty="0" err="1"/>
              <a:t>primigravida</a:t>
            </a:r>
            <a:r>
              <a:rPr lang="en-US" dirty="0"/>
              <a:t> (first pregnancy) with a cephalic presentation.</a:t>
            </a:r>
          </a:p>
          <a:p>
            <a:r>
              <a:rPr lang="en-US" dirty="0"/>
              <a:t>In a multigravida (a patient who has had more than 1 pregnancy) engagement may occur after the onset of labor</a:t>
            </a:r>
            <a:r>
              <a:rPr lang="en-US" dirty="0" smtClean="0"/>
              <a:t>.</a:t>
            </a:r>
            <a:endParaRPr lang="en-US" dirty="0"/>
          </a:p>
        </p:txBody>
      </p:sp>
      <p:pic>
        <p:nvPicPr>
          <p:cNvPr id="4" name="Picture 3"/>
          <p:cNvPicPr>
            <a:picLocks noChangeAspect="1"/>
          </p:cNvPicPr>
          <p:nvPr/>
        </p:nvPicPr>
        <p:blipFill>
          <a:blip r:embed="rId4"/>
          <a:stretch>
            <a:fillRect/>
          </a:stretch>
        </p:blipFill>
        <p:spPr>
          <a:xfrm>
            <a:off x="7392350" y="2097088"/>
            <a:ext cx="3655061" cy="245104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0048" y="5688442"/>
            <a:ext cx="487363" cy="487363"/>
          </a:xfrm>
          <a:prstGeom prst="rect">
            <a:avLst/>
          </a:prstGeom>
        </p:spPr>
      </p:pic>
    </p:spTree>
    <p:extLst>
      <p:ext uri="{BB962C8B-B14F-4D97-AF65-F5344CB8AC3E}">
        <p14:creationId xmlns:p14="http://schemas.microsoft.com/office/powerpoint/2010/main" val="12389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72706"/>
            <a:ext cx="9905998" cy="1478570"/>
          </a:xfrm>
        </p:spPr>
        <p:txBody>
          <a:bodyPr/>
          <a:lstStyle/>
          <a:p>
            <a:r>
              <a:rPr lang="en-US" dirty="0" smtClean="0">
                <a:solidFill>
                  <a:schemeClr val="bg2">
                    <a:lumMod val="75000"/>
                  </a:schemeClr>
                </a:solidFill>
              </a:rPr>
              <a:t>LEOPOLD`S MANEUVER</a:t>
            </a:r>
            <a:endParaRPr lang="en-US" dirty="0">
              <a:solidFill>
                <a:schemeClr val="bg2">
                  <a:lumMod val="75000"/>
                </a:schemeClr>
              </a:solidFill>
            </a:endParaRPr>
          </a:p>
        </p:txBody>
      </p:sp>
      <p:sp>
        <p:nvSpPr>
          <p:cNvPr id="3" name="Content Placeholder 2"/>
          <p:cNvSpPr>
            <a:spLocks noGrp="1"/>
          </p:cNvSpPr>
          <p:nvPr>
            <p:ph idx="1"/>
          </p:nvPr>
        </p:nvSpPr>
        <p:spPr>
          <a:xfrm>
            <a:off x="1038864" y="2557972"/>
            <a:ext cx="6173787" cy="2730265"/>
          </a:xfrm>
        </p:spPr>
        <p:txBody>
          <a:bodyPr>
            <a:normAutofit/>
          </a:bodyPr>
          <a:lstStyle/>
          <a:p>
            <a:r>
              <a:rPr lang="en-US" dirty="0" smtClean="0"/>
              <a:t>1884 by Christian Leopold</a:t>
            </a:r>
          </a:p>
          <a:p>
            <a:r>
              <a:rPr lang="en-US" dirty="0"/>
              <a:t>S</a:t>
            </a:r>
            <a:r>
              <a:rPr lang="en-US" dirty="0" smtClean="0"/>
              <a:t>ystematic </a:t>
            </a:r>
            <a:r>
              <a:rPr lang="en-US" dirty="0"/>
              <a:t>way to determine the </a:t>
            </a:r>
            <a:r>
              <a:rPr lang="en-US" dirty="0"/>
              <a:t>position and presentation </a:t>
            </a:r>
            <a:r>
              <a:rPr lang="en-US" dirty="0"/>
              <a:t>of a fetus inside the woman's uterus. </a:t>
            </a:r>
            <a:endParaRPr lang="en-US" dirty="0" smtClean="0"/>
          </a:p>
          <a:p>
            <a:r>
              <a:rPr lang="en-US" dirty="0" smtClean="0"/>
              <a:t>24 </a:t>
            </a:r>
            <a:r>
              <a:rPr lang="en-US" dirty="0"/>
              <a:t>weeks gestation Leopold's </a:t>
            </a:r>
            <a:r>
              <a:rPr lang="en-US" dirty="0" smtClean="0"/>
              <a:t>Maneuver</a:t>
            </a:r>
            <a:endParaRPr lang="en-US" dirty="0" smtClean="0"/>
          </a:p>
        </p:txBody>
      </p:sp>
      <p:pic>
        <p:nvPicPr>
          <p:cNvPr id="4" name="Picture 3"/>
          <p:cNvPicPr>
            <a:picLocks noChangeAspect="1"/>
          </p:cNvPicPr>
          <p:nvPr/>
        </p:nvPicPr>
        <p:blipFill>
          <a:blip r:embed="rId4"/>
          <a:stretch>
            <a:fillRect/>
          </a:stretch>
        </p:blipFill>
        <p:spPr>
          <a:xfrm>
            <a:off x="7041735" y="1036349"/>
            <a:ext cx="3923411" cy="471930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0048" y="5994934"/>
            <a:ext cx="487363" cy="487363"/>
          </a:xfrm>
          <a:prstGeom prst="rect">
            <a:avLst/>
          </a:prstGeom>
        </p:spPr>
      </p:pic>
    </p:spTree>
    <p:extLst>
      <p:ext uri="{BB962C8B-B14F-4D97-AF65-F5344CB8AC3E}">
        <p14:creationId xmlns:p14="http://schemas.microsoft.com/office/powerpoint/2010/main" val="241764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060" y="111096"/>
            <a:ext cx="9905998" cy="1478570"/>
          </a:xfrm>
        </p:spPr>
        <p:txBody>
          <a:bodyPr/>
          <a:lstStyle/>
          <a:p>
            <a:r>
              <a:rPr lang="en-US" dirty="0">
                <a:solidFill>
                  <a:schemeClr val="bg2">
                    <a:lumMod val="75000"/>
                  </a:schemeClr>
                </a:solidFill>
              </a:rPr>
              <a:t>Things to remember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65351663"/>
              </p:ext>
            </p:extLst>
          </p:nvPr>
        </p:nvGraphicFramePr>
        <p:xfrm>
          <a:off x="427289" y="982766"/>
          <a:ext cx="10818975" cy="5349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60257" y="5902088"/>
            <a:ext cx="487363" cy="487363"/>
          </a:xfrm>
          <a:prstGeom prst="rect">
            <a:avLst/>
          </a:prstGeom>
        </p:spPr>
      </p:pic>
    </p:spTree>
    <p:extLst>
      <p:ext uri="{BB962C8B-B14F-4D97-AF65-F5344CB8AC3E}">
        <p14:creationId xmlns:p14="http://schemas.microsoft.com/office/powerpoint/2010/main" val="33388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First maneuver ( Fundal Grip) </a:t>
            </a:r>
          </a:p>
        </p:txBody>
      </p:sp>
      <p:sp>
        <p:nvSpPr>
          <p:cNvPr id="3" name="Content Placeholder 2"/>
          <p:cNvSpPr>
            <a:spLocks noGrp="1"/>
          </p:cNvSpPr>
          <p:nvPr>
            <p:ph idx="1"/>
          </p:nvPr>
        </p:nvSpPr>
        <p:spPr>
          <a:xfrm>
            <a:off x="1141413" y="2249487"/>
            <a:ext cx="5267934" cy="2869444"/>
          </a:xfrm>
        </p:spPr>
        <p:txBody>
          <a:bodyPr>
            <a:normAutofit/>
          </a:bodyPr>
          <a:lstStyle/>
          <a:p>
            <a:r>
              <a:rPr lang="en-US" dirty="0" smtClean="0">
                <a:solidFill>
                  <a:srgbClr val="FFFF00"/>
                </a:solidFill>
              </a:rPr>
              <a:t>To </a:t>
            </a:r>
            <a:r>
              <a:rPr lang="en-US" dirty="0">
                <a:solidFill>
                  <a:srgbClr val="FFFF00"/>
                </a:solidFill>
              </a:rPr>
              <a:t>determine fetal part lying in the </a:t>
            </a:r>
            <a:r>
              <a:rPr lang="en-US" dirty="0" smtClean="0">
                <a:solidFill>
                  <a:srgbClr val="FFFF00"/>
                </a:solidFill>
              </a:rPr>
              <a:t>fundus</a:t>
            </a:r>
          </a:p>
          <a:p>
            <a:r>
              <a:rPr lang="en-US" dirty="0" smtClean="0">
                <a:solidFill>
                  <a:srgbClr val="FFFF00"/>
                </a:solidFill>
              </a:rPr>
              <a:t>To </a:t>
            </a:r>
            <a:r>
              <a:rPr lang="en-US" dirty="0">
                <a:solidFill>
                  <a:srgbClr val="FFFF00"/>
                </a:solidFill>
              </a:rPr>
              <a:t>determine fetal </a:t>
            </a:r>
            <a:r>
              <a:rPr lang="en-US" dirty="0" smtClean="0">
                <a:solidFill>
                  <a:srgbClr val="FFFF00"/>
                </a:solidFill>
              </a:rPr>
              <a:t>presentation</a:t>
            </a:r>
          </a:p>
        </p:txBody>
      </p:sp>
      <p:pic>
        <p:nvPicPr>
          <p:cNvPr id="8" name="Picture 7"/>
          <p:cNvPicPr>
            <a:picLocks noChangeAspect="1"/>
          </p:cNvPicPr>
          <p:nvPr/>
        </p:nvPicPr>
        <p:blipFill rotWithShape="1">
          <a:blip r:embed="rId4"/>
          <a:srcRect r="3181" b="25264"/>
          <a:stretch/>
        </p:blipFill>
        <p:spPr>
          <a:xfrm>
            <a:off x="6657507" y="1762376"/>
            <a:ext cx="4389904" cy="384366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28636" y="5910633"/>
            <a:ext cx="487363" cy="487363"/>
          </a:xfrm>
          <a:prstGeom prst="rect">
            <a:avLst/>
          </a:prstGeom>
        </p:spPr>
      </p:pic>
    </p:spTree>
    <p:extLst>
      <p:ext uri="{BB962C8B-B14F-4D97-AF65-F5344CB8AC3E}">
        <p14:creationId xmlns:p14="http://schemas.microsoft.com/office/powerpoint/2010/main" val="314868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53599"/>
            <a:ext cx="9905998" cy="1478570"/>
          </a:xfrm>
        </p:spPr>
        <p:txBody>
          <a:bodyPr/>
          <a:lstStyle/>
          <a:p>
            <a:r>
              <a:rPr lang="en-US" dirty="0">
                <a:solidFill>
                  <a:schemeClr val="bg2">
                    <a:lumMod val="75000"/>
                  </a:schemeClr>
                </a:solidFill>
              </a:rPr>
              <a:t>First maneuver ( Fundal Grip) </a:t>
            </a:r>
          </a:p>
        </p:txBody>
      </p:sp>
      <p:sp>
        <p:nvSpPr>
          <p:cNvPr id="3" name="Content Placeholder 2"/>
          <p:cNvSpPr>
            <a:spLocks noGrp="1"/>
          </p:cNvSpPr>
          <p:nvPr>
            <p:ph idx="1"/>
          </p:nvPr>
        </p:nvSpPr>
        <p:spPr>
          <a:xfrm>
            <a:off x="1141412" y="1495514"/>
            <a:ext cx="6857451" cy="4742915"/>
          </a:xfrm>
        </p:spPr>
        <p:txBody>
          <a:bodyPr>
            <a:normAutofit fontScale="92500" lnSpcReduction="20000"/>
          </a:bodyPr>
          <a:lstStyle/>
          <a:p>
            <a:r>
              <a:rPr lang="en-US" dirty="0" smtClean="0"/>
              <a:t>Stand </a:t>
            </a:r>
            <a:r>
              <a:rPr lang="en-US" dirty="0"/>
              <a:t>at the side of the bed facing the client. </a:t>
            </a:r>
            <a:endParaRPr lang="en-US" dirty="0" smtClean="0"/>
          </a:p>
          <a:p>
            <a:r>
              <a:rPr lang="en-US" dirty="0" smtClean="0"/>
              <a:t>Warm </a:t>
            </a:r>
            <a:r>
              <a:rPr lang="en-US" dirty="0"/>
              <a:t>hands and feels the upper abdomen (fundus) with </a:t>
            </a:r>
            <a:r>
              <a:rPr lang="en-US" dirty="0" smtClean="0"/>
              <a:t>the </a:t>
            </a:r>
            <a:r>
              <a:rPr lang="en-US" dirty="0">
                <a:effectLst>
                  <a:outerShdw blurRad="38100" dist="38100" dir="2700000" algn="tl">
                    <a:srgbClr val="000000">
                      <a:alpha val="43137"/>
                    </a:srgbClr>
                  </a:outerShdw>
                </a:effectLst>
              </a:rPr>
              <a:t>palms of both hands </a:t>
            </a:r>
            <a:r>
              <a:rPr lang="en-US" dirty="0" smtClean="0"/>
              <a:t>on </a:t>
            </a:r>
            <a:r>
              <a:rPr lang="en-US" dirty="0"/>
              <a:t>either side of the fundus, with your </a:t>
            </a:r>
            <a:r>
              <a:rPr lang="en-US" dirty="0">
                <a:effectLst>
                  <a:outerShdw blurRad="38100" dist="38100" dir="2700000" algn="tl">
                    <a:srgbClr val="000000">
                      <a:alpha val="43137"/>
                    </a:srgbClr>
                  </a:outerShdw>
                </a:effectLst>
              </a:rPr>
              <a:t>fingers quite close together </a:t>
            </a:r>
          </a:p>
          <a:p>
            <a:r>
              <a:rPr lang="en-US" dirty="0" smtClean="0"/>
              <a:t>Decide </a:t>
            </a:r>
            <a:r>
              <a:rPr lang="en-US" dirty="0"/>
              <a:t>which pole of the fetus is being held by observing three points</a:t>
            </a:r>
            <a:r>
              <a:rPr lang="en-US" dirty="0" smtClean="0"/>
              <a:t>.</a:t>
            </a:r>
          </a:p>
          <a:p>
            <a:pPr>
              <a:buFontTx/>
              <a:buChar char="-"/>
            </a:pPr>
            <a:r>
              <a:rPr lang="en-US" dirty="0" smtClean="0"/>
              <a:t>Relative </a:t>
            </a:r>
            <a:r>
              <a:rPr lang="en-US" dirty="0"/>
              <a:t>consistency: head is harder and </a:t>
            </a:r>
            <a:r>
              <a:rPr lang="en-US" dirty="0" smtClean="0"/>
              <a:t>firmer</a:t>
            </a:r>
          </a:p>
          <a:p>
            <a:pPr>
              <a:buFontTx/>
              <a:buChar char="-"/>
            </a:pPr>
            <a:r>
              <a:rPr lang="en-US" dirty="0" smtClean="0"/>
              <a:t>Shape</a:t>
            </a:r>
            <a:r>
              <a:rPr lang="en-US" dirty="0"/>
              <a:t>: head will be round hard/smooth with transverse groove of the </a:t>
            </a:r>
            <a:r>
              <a:rPr lang="en-US" dirty="0" smtClean="0"/>
              <a:t>neck</a:t>
            </a:r>
          </a:p>
          <a:p>
            <a:pPr>
              <a:buFontTx/>
              <a:buChar char="-"/>
            </a:pPr>
            <a:r>
              <a:rPr lang="en-US" dirty="0" smtClean="0"/>
              <a:t>Mobility</a:t>
            </a:r>
            <a:r>
              <a:rPr lang="en-US" dirty="0"/>
              <a:t>: head will move independently on the trunk </a:t>
            </a:r>
            <a:endParaRPr lang="en-US" dirty="0" smtClean="0"/>
          </a:p>
          <a:p>
            <a:pPr>
              <a:buFontTx/>
              <a:buChar char="-"/>
            </a:pPr>
            <a:r>
              <a:rPr lang="en-US" dirty="0"/>
              <a:t>Determine the fetal parts palpated</a:t>
            </a:r>
            <a:r>
              <a:rPr lang="en-US" dirty="0" smtClean="0"/>
              <a:t>.</a:t>
            </a:r>
            <a:endParaRPr lang="en-US" dirty="0"/>
          </a:p>
          <a:p>
            <a:endParaRPr lang="en-US" dirty="0"/>
          </a:p>
          <a:p>
            <a:endParaRPr lang="en-US" dirty="0"/>
          </a:p>
        </p:txBody>
      </p:sp>
      <p:pic>
        <p:nvPicPr>
          <p:cNvPr id="6" name="Picture 5"/>
          <p:cNvPicPr>
            <a:picLocks noChangeAspect="1"/>
          </p:cNvPicPr>
          <p:nvPr/>
        </p:nvPicPr>
        <p:blipFill>
          <a:blip r:embed="rId4"/>
          <a:stretch>
            <a:fillRect/>
          </a:stretch>
        </p:blipFill>
        <p:spPr>
          <a:xfrm>
            <a:off x="8718537" y="1903124"/>
            <a:ext cx="2328874" cy="318848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0048" y="5994747"/>
            <a:ext cx="487363" cy="487363"/>
          </a:xfrm>
          <a:prstGeom prst="rect">
            <a:avLst/>
          </a:prstGeom>
        </p:spPr>
      </p:pic>
    </p:spTree>
    <p:extLst>
      <p:ext uri="{BB962C8B-B14F-4D97-AF65-F5344CB8AC3E}">
        <p14:creationId xmlns:p14="http://schemas.microsoft.com/office/powerpoint/2010/main" val="143179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1st </a:t>
            </a:r>
            <a:r>
              <a:rPr lang="en-US" dirty="0" smtClean="0">
                <a:solidFill>
                  <a:schemeClr val="bg2">
                    <a:lumMod val="75000"/>
                  </a:schemeClr>
                </a:solidFill>
              </a:rPr>
              <a:t>Maneuver </a:t>
            </a:r>
            <a:r>
              <a:rPr lang="en-US" dirty="0">
                <a:solidFill>
                  <a:schemeClr val="bg2">
                    <a:lumMod val="75000"/>
                  </a:schemeClr>
                </a:solidFill>
              </a:rPr>
              <a:t>Findings</a:t>
            </a:r>
          </a:p>
        </p:txBody>
      </p:sp>
      <p:sp>
        <p:nvSpPr>
          <p:cNvPr id="3" name="Content Placeholder 2"/>
          <p:cNvSpPr>
            <a:spLocks noGrp="1"/>
          </p:cNvSpPr>
          <p:nvPr>
            <p:ph idx="1"/>
          </p:nvPr>
        </p:nvSpPr>
        <p:spPr>
          <a:xfrm>
            <a:off x="1141413" y="2249487"/>
            <a:ext cx="6131058" cy="3541714"/>
          </a:xfrm>
        </p:spPr>
        <p:txBody>
          <a:bodyPr/>
          <a:lstStyle/>
          <a:p>
            <a:r>
              <a:rPr lang="en-US" dirty="0" smtClean="0"/>
              <a:t>Head </a:t>
            </a:r>
            <a:r>
              <a:rPr lang="en-US" dirty="0"/>
              <a:t>is more </a:t>
            </a:r>
            <a:r>
              <a:rPr lang="en-US" dirty="0" smtClean="0"/>
              <a:t>hard </a:t>
            </a:r>
            <a:r>
              <a:rPr lang="en-US" dirty="0"/>
              <a:t>and round that moves independently of the </a:t>
            </a:r>
            <a:r>
              <a:rPr lang="en-US" dirty="0" smtClean="0"/>
              <a:t>body.</a:t>
            </a:r>
          </a:p>
          <a:p>
            <a:r>
              <a:rPr lang="en-US" dirty="0" smtClean="0"/>
              <a:t>Buttock </a:t>
            </a:r>
            <a:r>
              <a:rPr lang="en-US" dirty="0" smtClean="0"/>
              <a:t>is firm</a:t>
            </a:r>
            <a:r>
              <a:rPr lang="en-US" dirty="0"/>
              <a:t>, </a:t>
            </a:r>
            <a:r>
              <a:rPr lang="en-US" dirty="0"/>
              <a:t>less well defined that moves only in conjunction with the </a:t>
            </a:r>
            <a:r>
              <a:rPr lang="en-US" dirty="0" smtClean="0"/>
              <a:t>body and quadrilateral mass.</a:t>
            </a:r>
            <a:endParaRPr lang="en-US" dirty="0"/>
          </a:p>
          <a:p>
            <a:endParaRPr lang="en-US" dirty="0"/>
          </a:p>
        </p:txBody>
      </p:sp>
      <p:pic>
        <p:nvPicPr>
          <p:cNvPr id="5" name="Picture 4"/>
          <p:cNvPicPr>
            <a:picLocks noChangeAspect="1"/>
          </p:cNvPicPr>
          <p:nvPr/>
        </p:nvPicPr>
        <p:blipFill>
          <a:blip r:embed="rId4"/>
          <a:stretch>
            <a:fillRect/>
          </a:stretch>
        </p:blipFill>
        <p:spPr>
          <a:xfrm>
            <a:off x="8002764" y="2249487"/>
            <a:ext cx="2664183" cy="265808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7330" y="5791201"/>
            <a:ext cx="487363" cy="487363"/>
          </a:xfrm>
          <a:prstGeom prst="rect">
            <a:avLst/>
          </a:prstGeom>
        </p:spPr>
      </p:pic>
    </p:spTree>
    <p:extLst>
      <p:ext uri="{BB962C8B-B14F-4D97-AF65-F5344CB8AC3E}">
        <p14:creationId xmlns:p14="http://schemas.microsoft.com/office/powerpoint/2010/main" val="98837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Second maneuver ( Umbilical Grip)</a:t>
            </a:r>
          </a:p>
        </p:txBody>
      </p:sp>
      <p:sp>
        <p:nvSpPr>
          <p:cNvPr id="3" name="Content Placeholder 2"/>
          <p:cNvSpPr>
            <a:spLocks noGrp="1"/>
          </p:cNvSpPr>
          <p:nvPr>
            <p:ph idx="1"/>
          </p:nvPr>
        </p:nvSpPr>
        <p:spPr>
          <a:xfrm>
            <a:off x="1141413" y="2446040"/>
            <a:ext cx="5455941" cy="3541714"/>
          </a:xfrm>
        </p:spPr>
        <p:txBody>
          <a:bodyPr>
            <a:normAutofit/>
          </a:bodyPr>
          <a:lstStyle/>
          <a:p>
            <a:r>
              <a:rPr lang="en-US" dirty="0" smtClean="0">
                <a:solidFill>
                  <a:srgbClr val="FFFF00"/>
                </a:solidFill>
              </a:rPr>
              <a:t>To </a:t>
            </a:r>
            <a:r>
              <a:rPr lang="en-US" dirty="0">
                <a:solidFill>
                  <a:srgbClr val="FFFF00"/>
                </a:solidFill>
              </a:rPr>
              <a:t>identify location of the fetal back </a:t>
            </a:r>
            <a:endParaRPr lang="en-US" dirty="0" smtClean="0">
              <a:solidFill>
                <a:srgbClr val="FFFF00"/>
              </a:solidFill>
            </a:endParaRPr>
          </a:p>
          <a:p>
            <a:r>
              <a:rPr lang="en-US" dirty="0" smtClean="0">
                <a:solidFill>
                  <a:srgbClr val="FFFF00"/>
                </a:solidFill>
              </a:rPr>
              <a:t>To </a:t>
            </a:r>
            <a:r>
              <a:rPr lang="en-US" dirty="0">
                <a:solidFill>
                  <a:srgbClr val="FFFF00"/>
                </a:solidFill>
              </a:rPr>
              <a:t>determine </a:t>
            </a:r>
            <a:r>
              <a:rPr lang="en-US" dirty="0" smtClean="0">
                <a:solidFill>
                  <a:srgbClr val="FFFF00"/>
                </a:solidFill>
              </a:rPr>
              <a:t>position</a:t>
            </a:r>
          </a:p>
          <a:p>
            <a:r>
              <a:rPr lang="en-US" dirty="0">
                <a:solidFill>
                  <a:srgbClr val="FFFF00"/>
                </a:solidFill>
              </a:rPr>
              <a:t>To determine fetal </a:t>
            </a:r>
            <a:r>
              <a:rPr lang="en-US" dirty="0" smtClean="0">
                <a:solidFill>
                  <a:srgbClr val="FFFF00"/>
                </a:solidFill>
              </a:rPr>
              <a:t>lying</a:t>
            </a:r>
          </a:p>
          <a:p>
            <a:endParaRPr lang="en-US" dirty="0">
              <a:solidFill>
                <a:srgbClr val="FFFF00"/>
              </a:solidFill>
            </a:endParaRPr>
          </a:p>
        </p:txBody>
      </p:sp>
      <p:pic>
        <p:nvPicPr>
          <p:cNvPr id="4" name="Picture 3"/>
          <p:cNvPicPr>
            <a:picLocks noChangeAspect="1"/>
          </p:cNvPicPr>
          <p:nvPr/>
        </p:nvPicPr>
        <p:blipFill rotWithShape="1">
          <a:blip r:embed="rId4"/>
          <a:srcRect l="5039" t="68691" r="52387" b="10256"/>
          <a:stretch/>
        </p:blipFill>
        <p:spPr>
          <a:xfrm>
            <a:off x="6601307" y="2446040"/>
            <a:ext cx="4048807" cy="280301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6433" y="5744072"/>
            <a:ext cx="487363" cy="487363"/>
          </a:xfrm>
          <a:prstGeom prst="rect">
            <a:avLst/>
          </a:prstGeom>
        </p:spPr>
      </p:pic>
    </p:spTree>
    <p:extLst>
      <p:ext uri="{BB962C8B-B14F-4D97-AF65-F5344CB8AC3E}">
        <p14:creationId xmlns:p14="http://schemas.microsoft.com/office/powerpoint/2010/main" val="211255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914" y="649478"/>
            <a:ext cx="9905955" cy="1281869"/>
          </a:xfrm>
        </p:spPr>
        <p:txBody>
          <a:bodyPr/>
          <a:lstStyle/>
          <a:p>
            <a:r>
              <a:rPr lang="en-US" dirty="0">
                <a:solidFill>
                  <a:schemeClr val="bg2">
                    <a:lumMod val="75000"/>
                  </a:schemeClr>
                </a:solidFill>
              </a:rPr>
              <a:t>Obstetric examination</a:t>
            </a:r>
          </a:p>
        </p:txBody>
      </p:sp>
      <p:sp>
        <p:nvSpPr>
          <p:cNvPr id="5" name="Text Placeholder 4"/>
          <p:cNvSpPr>
            <a:spLocks noGrp="1"/>
          </p:cNvSpPr>
          <p:nvPr>
            <p:ph type="body" sz="half" idx="2"/>
          </p:nvPr>
        </p:nvSpPr>
        <p:spPr>
          <a:xfrm>
            <a:off x="1139914" y="1931347"/>
            <a:ext cx="9904459" cy="4332720"/>
          </a:xfrm>
        </p:spPr>
        <p:txBody>
          <a:bodyPr>
            <a:normAutofit/>
          </a:bodyPr>
          <a:lstStyle/>
          <a:p>
            <a:r>
              <a:rPr lang="en-US" sz="2400" dirty="0">
                <a:solidFill>
                  <a:schemeClr val="accent2">
                    <a:lumMod val="20000"/>
                    <a:lumOff val="80000"/>
                  </a:schemeClr>
                </a:solidFill>
              </a:rPr>
              <a:t>The </a:t>
            </a:r>
            <a:r>
              <a:rPr lang="en-US" sz="2400" b="1" dirty="0">
                <a:solidFill>
                  <a:schemeClr val="accent2">
                    <a:lumMod val="20000"/>
                    <a:lumOff val="80000"/>
                  </a:schemeClr>
                </a:solidFill>
              </a:rPr>
              <a:t>obstetric examination</a:t>
            </a:r>
            <a:r>
              <a:rPr lang="en-US" sz="2400" dirty="0">
                <a:solidFill>
                  <a:schemeClr val="accent2">
                    <a:lumMod val="20000"/>
                    <a:lumOff val="80000"/>
                  </a:schemeClr>
                </a:solidFill>
              </a:rPr>
              <a:t> is a type of abdominal </a:t>
            </a:r>
            <a:r>
              <a:rPr lang="en-US" sz="2400" b="1" dirty="0">
                <a:solidFill>
                  <a:schemeClr val="accent2">
                    <a:lumMod val="20000"/>
                    <a:lumOff val="80000"/>
                  </a:schemeClr>
                </a:solidFill>
              </a:rPr>
              <a:t>examination</a:t>
            </a:r>
            <a:r>
              <a:rPr lang="en-US" sz="2400" dirty="0">
                <a:solidFill>
                  <a:schemeClr val="accent2">
                    <a:lumMod val="20000"/>
                    <a:lumOff val="80000"/>
                  </a:schemeClr>
                </a:solidFill>
              </a:rPr>
              <a:t> performed in pregnancy. </a:t>
            </a:r>
            <a:endParaRPr lang="en-US" sz="2400" dirty="0" smtClean="0">
              <a:solidFill>
                <a:schemeClr val="accent2">
                  <a:lumMod val="20000"/>
                  <a:lumOff val="80000"/>
                </a:schemeClr>
              </a:solidFill>
            </a:endParaRPr>
          </a:p>
          <a:p>
            <a:r>
              <a:rPr lang="en-US" sz="2400" dirty="0" smtClean="0">
                <a:solidFill>
                  <a:schemeClr val="accent2">
                    <a:lumMod val="20000"/>
                    <a:lumOff val="80000"/>
                  </a:schemeClr>
                </a:solidFill>
              </a:rPr>
              <a:t>It </a:t>
            </a:r>
            <a:r>
              <a:rPr lang="en-US" sz="2400" dirty="0">
                <a:solidFill>
                  <a:schemeClr val="accent2">
                    <a:lumMod val="20000"/>
                    <a:lumOff val="80000"/>
                  </a:schemeClr>
                </a:solidFill>
              </a:rPr>
              <a:t>is unique in the fact that the clinician is simultaneously trying to assess the health of two individuals – the mother and the fetus</a:t>
            </a:r>
            <a:r>
              <a:rPr lang="en-US" sz="2400" dirty="0" smtClean="0">
                <a:solidFill>
                  <a:schemeClr val="accent2">
                    <a:lumMod val="20000"/>
                    <a:lumOff val="80000"/>
                  </a:schemeClr>
                </a:solidFill>
              </a:rPr>
              <a:t>.</a:t>
            </a:r>
          </a:p>
          <a:p>
            <a:r>
              <a:rPr lang="en-US" sz="2400" dirty="0" smtClean="0">
                <a:solidFill>
                  <a:schemeClr val="accent2">
                    <a:lumMod val="20000"/>
                    <a:lumOff val="80000"/>
                  </a:schemeClr>
                </a:solidFill>
              </a:rPr>
              <a:t>This should always be performed after a thorough Obstetric History as this will guide the examination.</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57010" y="5776704"/>
            <a:ext cx="487363" cy="487363"/>
          </a:xfrm>
          <a:prstGeom prst="rect">
            <a:avLst/>
          </a:prstGeom>
        </p:spPr>
      </p:pic>
    </p:spTree>
    <p:extLst>
      <p:ext uri="{BB962C8B-B14F-4D97-AF65-F5344CB8AC3E}">
        <p14:creationId xmlns:p14="http://schemas.microsoft.com/office/powerpoint/2010/main" val="228326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0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85232"/>
            <a:ext cx="9905998" cy="1478570"/>
          </a:xfrm>
        </p:spPr>
        <p:txBody>
          <a:bodyPr/>
          <a:lstStyle/>
          <a:p>
            <a:r>
              <a:rPr lang="en-US" dirty="0">
                <a:solidFill>
                  <a:schemeClr val="bg2">
                    <a:lumMod val="75000"/>
                  </a:schemeClr>
                </a:solidFill>
              </a:rPr>
              <a:t>Second maneuver ( Umbilical Grip) </a:t>
            </a:r>
          </a:p>
        </p:txBody>
      </p:sp>
      <p:sp>
        <p:nvSpPr>
          <p:cNvPr id="3" name="Content Placeholder 2"/>
          <p:cNvSpPr>
            <a:spLocks noGrp="1"/>
          </p:cNvSpPr>
          <p:nvPr>
            <p:ph idx="1"/>
          </p:nvPr>
        </p:nvSpPr>
        <p:spPr>
          <a:xfrm>
            <a:off x="1141413" y="1763801"/>
            <a:ext cx="7242012" cy="4414807"/>
          </a:xfrm>
        </p:spPr>
        <p:txBody>
          <a:bodyPr>
            <a:normAutofit fontScale="92500" lnSpcReduction="10000"/>
          </a:bodyPr>
          <a:lstStyle/>
          <a:p>
            <a:r>
              <a:rPr lang="en-US" dirty="0" smtClean="0"/>
              <a:t>Still </a:t>
            </a:r>
            <a:r>
              <a:rPr lang="en-US" dirty="0"/>
              <a:t>standing at the side of the bed facing the client. </a:t>
            </a:r>
            <a:endParaRPr lang="en-US" dirty="0" smtClean="0"/>
          </a:p>
          <a:p>
            <a:r>
              <a:rPr lang="en-US" dirty="0" smtClean="0"/>
              <a:t>Place </a:t>
            </a:r>
            <a:r>
              <a:rPr lang="en-US" dirty="0"/>
              <a:t>the palm surfaces of both hands on either side of the </a:t>
            </a:r>
            <a:r>
              <a:rPr lang="en-US" dirty="0" smtClean="0"/>
              <a:t>abdomen</a:t>
            </a:r>
          </a:p>
          <a:p>
            <a:r>
              <a:rPr lang="en-US" dirty="0" smtClean="0"/>
              <a:t>First </a:t>
            </a:r>
            <a:r>
              <a:rPr lang="en-US" dirty="0"/>
              <a:t>the right hand remains steady on one side of the abdomen while the left hand explores the right side of the woman's uterus </a:t>
            </a:r>
            <a:r>
              <a:rPr lang="en-US" dirty="0" smtClean="0"/>
              <a:t>.</a:t>
            </a:r>
          </a:p>
          <a:p>
            <a:r>
              <a:rPr lang="en-US" dirty="0" smtClean="0"/>
              <a:t>By </a:t>
            </a:r>
            <a:r>
              <a:rPr lang="en-US" dirty="0"/>
              <a:t>moving from top to the lower segment of the uterus to feel the fetal back and the small fetal parts. This is then repeated using the opposite side and hands. Use gentle but deep pressure</a:t>
            </a:r>
          </a:p>
          <a:p>
            <a:endParaRPr lang="en-US" dirty="0"/>
          </a:p>
          <a:p>
            <a:endParaRPr lang="en-US" dirty="0"/>
          </a:p>
        </p:txBody>
      </p:sp>
      <p:pic>
        <p:nvPicPr>
          <p:cNvPr id="4" name="Picture 3"/>
          <p:cNvPicPr>
            <a:picLocks noChangeAspect="1"/>
          </p:cNvPicPr>
          <p:nvPr/>
        </p:nvPicPr>
        <p:blipFill rotWithShape="1">
          <a:blip r:embed="rId4"/>
          <a:srcRect l="51223" t="1464" r="2052" b="59135"/>
          <a:stretch/>
        </p:blipFill>
        <p:spPr>
          <a:xfrm>
            <a:off x="8511755" y="2153539"/>
            <a:ext cx="2407324" cy="283720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0047" y="5867904"/>
            <a:ext cx="487363" cy="487363"/>
          </a:xfrm>
          <a:prstGeom prst="rect">
            <a:avLst/>
          </a:prstGeom>
        </p:spPr>
      </p:pic>
    </p:spTree>
    <p:extLst>
      <p:ext uri="{BB962C8B-B14F-4D97-AF65-F5344CB8AC3E}">
        <p14:creationId xmlns:p14="http://schemas.microsoft.com/office/powerpoint/2010/main" val="108046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2nd Maneuver/Umbilical Grip </a:t>
            </a:r>
            <a:r>
              <a:rPr lang="en-US" dirty="0" smtClean="0">
                <a:solidFill>
                  <a:schemeClr val="bg2">
                    <a:lumMod val="75000"/>
                  </a:schemeClr>
                </a:solidFill>
              </a:rPr>
              <a:t>Findings</a:t>
            </a:r>
            <a:endParaRPr lang="en-US" dirty="0">
              <a:solidFill>
                <a:schemeClr val="bg2">
                  <a:lumMod val="75000"/>
                </a:schemeClr>
              </a:solidFill>
            </a:endParaRPr>
          </a:p>
        </p:txBody>
      </p:sp>
      <p:sp>
        <p:nvSpPr>
          <p:cNvPr id="3" name="Content Placeholder 2"/>
          <p:cNvSpPr>
            <a:spLocks noGrp="1"/>
          </p:cNvSpPr>
          <p:nvPr>
            <p:ph idx="1"/>
          </p:nvPr>
        </p:nvSpPr>
        <p:spPr>
          <a:xfrm>
            <a:off x="1141413" y="1899109"/>
            <a:ext cx="6771993" cy="4270955"/>
          </a:xfrm>
        </p:spPr>
        <p:txBody>
          <a:bodyPr>
            <a:normAutofit lnSpcReduction="10000"/>
          </a:bodyPr>
          <a:lstStyle/>
          <a:p>
            <a:r>
              <a:rPr lang="en-US" dirty="0" smtClean="0"/>
              <a:t>The </a:t>
            </a:r>
            <a:r>
              <a:rPr lang="en-US" dirty="0"/>
              <a:t>lateral sides of the fundus are palpated to determine the position of the fetal back and small parts</a:t>
            </a:r>
            <a:r>
              <a:rPr lang="en-US" dirty="0" smtClean="0"/>
              <a:t>.</a:t>
            </a:r>
          </a:p>
          <a:p>
            <a:r>
              <a:rPr lang="en-US" dirty="0" smtClean="0"/>
              <a:t>The </a:t>
            </a:r>
            <a:r>
              <a:rPr lang="en-US" dirty="0"/>
              <a:t>fetal spine will palpate </a:t>
            </a:r>
            <a:r>
              <a:rPr lang="en-US" dirty="0">
                <a:solidFill>
                  <a:srgbClr val="FFFF00"/>
                </a:solidFill>
                <a:effectLst>
                  <a:outerShdw blurRad="38100" dist="38100" dir="2700000" algn="tl">
                    <a:srgbClr val="000000">
                      <a:alpha val="43137"/>
                    </a:srgbClr>
                  </a:outerShdw>
                </a:effectLst>
              </a:rPr>
              <a:t>as firm, </a:t>
            </a:r>
            <a:r>
              <a:rPr lang="en-US" dirty="0" smtClean="0">
                <a:solidFill>
                  <a:srgbClr val="FFFF00"/>
                </a:solidFill>
                <a:effectLst>
                  <a:outerShdw blurRad="38100" dist="38100" dir="2700000" algn="tl">
                    <a:srgbClr val="000000">
                      <a:alpha val="43137"/>
                    </a:srgbClr>
                  </a:outerShdw>
                </a:effectLst>
              </a:rPr>
              <a:t>flat, continuous </a:t>
            </a:r>
            <a:r>
              <a:rPr lang="en-US" dirty="0">
                <a:solidFill>
                  <a:srgbClr val="FFFF00"/>
                </a:solidFill>
                <a:effectLst>
                  <a:outerShdw blurRad="38100" dist="38100" dir="2700000" algn="tl">
                    <a:srgbClr val="000000">
                      <a:alpha val="43137"/>
                    </a:srgbClr>
                  </a:outerShdw>
                </a:effectLst>
              </a:rPr>
              <a:t>and linear</a:t>
            </a:r>
            <a:r>
              <a:rPr lang="en-US" dirty="0" smtClean="0"/>
              <a:t>.</a:t>
            </a:r>
          </a:p>
          <a:p>
            <a:r>
              <a:rPr lang="en-US" dirty="0" smtClean="0"/>
              <a:t> </a:t>
            </a:r>
            <a:r>
              <a:rPr lang="en-US" dirty="0"/>
              <a:t>The fetal extremities are palpable by their </a:t>
            </a:r>
            <a:r>
              <a:rPr lang="en-US" dirty="0">
                <a:solidFill>
                  <a:srgbClr val="FFFF00"/>
                </a:solidFill>
                <a:effectLst>
                  <a:outerShdw blurRad="38100" dist="38100" dir="2700000" algn="tl">
                    <a:srgbClr val="000000">
                      <a:alpha val="43137"/>
                    </a:srgbClr>
                  </a:outerShdw>
                </a:effectLst>
              </a:rPr>
              <a:t>varying contour and </a:t>
            </a:r>
            <a:r>
              <a:rPr lang="en-US" dirty="0" smtClean="0">
                <a:solidFill>
                  <a:srgbClr val="FFFF00"/>
                </a:solidFill>
                <a:effectLst>
                  <a:outerShdw blurRad="38100" dist="38100" dir="2700000" algn="tl">
                    <a:srgbClr val="000000">
                      <a:alpha val="43137"/>
                    </a:srgbClr>
                  </a:outerShdw>
                </a:effectLst>
              </a:rPr>
              <a:t>movements and nodular. </a:t>
            </a:r>
            <a:endParaRPr lang="en-US" dirty="0" smtClean="0">
              <a:solidFill>
                <a:srgbClr val="FFFF00"/>
              </a:solidFill>
              <a:effectLst>
                <a:outerShdw blurRad="38100" dist="38100" dir="2700000" algn="tl">
                  <a:srgbClr val="000000">
                    <a:alpha val="43137"/>
                  </a:srgbClr>
                </a:outerShdw>
              </a:effectLst>
            </a:endParaRPr>
          </a:p>
          <a:p>
            <a:r>
              <a:rPr lang="en-US" dirty="0" smtClean="0"/>
              <a:t>The </a:t>
            </a:r>
            <a:r>
              <a:rPr lang="en-US" dirty="0"/>
              <a:t>purpose of this maneuver </a:t>
            </a:r>
            <a:r>
              <a:rPr lang="en-US" dirty="0" smtClean="0"/>
              <a:t>is to determine whether the fetal back is left or </a:t>
            </a:r>
            <a:r>
              <a:rPr lang="en-US" dirty="0" smtClean="0"/>
              <a:t>right</a:t>
            </a:r>
            <a:r>
              <a:rPr lang="en-US" dirty="0"/>
              <a:t>.</a:t>
            </a:r>
            <a:endParaRPr lang="en-US" dirty="0" smtClean="0"/>
          </a:p>
        </p:txBody>
      </p:sp>
      <p:pic>
        <p:nvPicPr>
          <p:cNvPr id="4" name="Picture 3"/>
          <p:cNvPicPr>
            <a:picLocks noChangeAspect="1"/>
          </p:cNvPicPr>
          <p:nvPr/>
        </p:nvPicPr>
        <p:blipFill rotWithShape="1">
          <a:blip r:embed="rId4"/>
          <a:srcRect l="51127" b="56361"/>
          <a:stretch/>
        </p:blipFill>
        <p:spPr>
          <a:xfrm>
            <a:off x="8322240" y="2189666"/>
            <a:ext cx="2725171" cy="273271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0048" y="5926382"/>
            <a:ext cx="487363" cy="487363"/>
          </a:xfrm>
          <a:prstGeom prst="rect">
            <a:avLst/>
          </a:prstGeom>
        </p:spPr>
      </p:pic>
    </p:spTree>
    <p:extLst>
      <p:ext uri="{BB962C8B-B14F-4D97-AF65-F5344CB8AC3E}">
        <p14:creationId xmlns:p14="http://schemas.microsoft.com/office/powerpoint/2010/main" val="13118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Third maneuver (Pawlick's Grip) </a:t>
            </a:r>
          </a:p>
        </p:txBody>
      </p:sp>
      <p:sp>
        <p:nvSpPr>
          <p:cNvPr id="3" name="Content Placeholder 2"/>
          <p:cNvSpPr>
            <a:spLocks noGrp="1"/>
          </p:cNvSpPr>
          <p:nvPr>
            <p:ph idx="1"/>
          </p:nvPr>
        </p:nvSpPr>
        <p:spPr>
          <a:xfrm>
            <a:off x="1141413" y="2249487"/>
            <a:ext cx="5498670" cy="3541714"/>
          </a:xfrm>
        </p:spPr>
        <p:txBody>
          <a:bodyPr>
            <a:normAutofit/>
          </a:bodyPr>
          <a:lstStyle/>
          <a:p>
            <a:r>
              <a:rPr lang="en-US" dirty="0" smtClean="0">
                <a:solidFill>
                  <a:srgbClr val="FFFF00"/>
                </a:solidFill>
              </a:rPr>
              <a:t>To </a:t>
            </a:r>
            <a:r>
              <a:rPr lang="en-US" dirty="0">
                <a:solidFill>
                  <a:srgbClr val="FFFF00"/>
                </a:solidFill>
              </a:rPr>
              <a:t>determine engagement of presenting part and to estimate fetal </a:t>
            </a:r>
            <a:r>
              <a:rPr lang="en-US" dirty="0" smtClean="0">
                <a:solidFill>
                  <a:srgbClr val="FFFF00"/>
                </a:solidFill>
              </a:rPr>
              <a:t>station</a:t>
            </a:r>
          </a:p>
          <a:p>
            <a:r>
              <a:rPr lang="en-US" dirty="0" smtClean="0">
                <a:solidFill>
                  <a:srgbClr val="FFFF00"/>
                </a:solidFill>
              </a:rPr>
              <a:t>To </a:t>
            </a:r>
            <a:r>
              <a:rPr lang="en-US" dirty="0">
                <a:solidFill>
                  <a:srgbClr val="FFFF00"/>
                </a:solidFill>
              </a:rPr>
              <a:t>determine presentation.</a:t>
            </a:r>
          </a:p>
          <a:p>
            <a:endParaRPr lang="en-US" dirty="0">
              <a:solidFill>
                <a:srgbClr val="FFFF00"/>
              </a:solidFill>
            </a:endParaRPr>
          </a:p>
        </p:txBody>
      </p:sp>
      <p:pic>
        <p:nvPicPr>
          <p:cNvPr id="4" name="Picture 3"/>
          <p:cNvPicPr>
            <a:picLocks noChangeAspect="1"/>
          </p:cNvPicPr>
          <p:nvPr/>
        </p:nvPicPr>
        <p:blipFill rotWithShape="1">
          <a:blip r:embed="rId4"/>
          <a:srcRect l="51393" t="21970" r="4269" b="53869"/>
          <a:stretch/>
        </p:blipFill>
        <p:spPr>
          <a:xfrm>
            <a:off x="6469166" y="2097088"/>
            <a:ext cx="4370825" cy="335262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52628" y="5791201"/>
            <a:ext cx="487363" cy="487363"/>
          </a:xfrm>
          <a:prstGeom prst="rect">
            <a:avLst/>
          </a:prstGeom>
        </p:spPr>
      </p:pic>
    </p:spTree>
    <p:extLst>
      <p:ext uri="{BB962C8B-B14F-4D97-AF65-F5344CB8AC3E}">
        <p14:creationId xmlns:p14="http://schemas.microsoft.com/office/powerpoint/2010/main" val="239817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Third maneuver (Pawlick's Grip) </a:t>
            </a:r>
          </a:p>
        </p:txBody>
      </p:sp>
      <p:sp>
        <p:nvSpPr>
          <p:cNvPr id="3" name="Content Placeholder 2"/>
          <p:cNvSpPr>
            <a:spLocks noGrp="1"/>
          </p:cNvSpPr>
          <p:nvPr>
            <p:ph idx="1"/>
          </p:nvPr>
        </p:nvSpPr>
        <p:spPr>
          <a:xfrm>
            <a:off x="1141413" y="2249487"/>
            <a:ext cx="6712172" cy="3330917"/>
          </a:xfrm>
        </p:spPr>
        <p:txBody>
          <a:bodyPr>
            <a:normAutofit/>
          </a:bodyPr>
          <a:lstStyle/>
          <a:p>
            <a:r>
              <a:rPr lang="en-US" dirty="0" smtClean="0"/>
              <a:t>Standing </a:t>
            </a:r>
            <a:r>
              <a:rPr lang="en-US" dirty="0"/>
              <a:t>at the side of the bed facing the client. </a:t>
            </a:r>
            <a:endParaRPr lang="en-US" dirty="0" smtClean="0"/>
          </a:p>
          <a:p>
            <a:r>
              <a:rPr lang="en-US" dirty="0" smtClean="0"/>
              <a:t>Gently </a:t>
            </a:r>
            <a:r>
              <a:rPr lang="en-US" dirty="0"/>
              <a:t>grasp the lower portion of the abdomen just above the symphysis pubis, between the thumb and the two fingers of one hand and pressing together.</a:t>
            </a:r>
          </a:p>
          <a:p>
            <a:endParaRPr lang="en-US" dirty="0"/>
          </a:p>
        </p:txBody>
      </p:sp>
      <p:pic>
        <p:nvPicPr>
          <p:cNvPr id="4" name="Picture 3"/>
          <p:cNvPicPr>
            <a:picLocks noChangeAspect="1"/>
          </p:cNvPicPr>
          <p:nvPr/>
        </p:nvPicPr>
        <p:blipFill rotWithShape="1">
          <a:blip r:embed="rId4"/>
          <a:srcRect l="633" t="52681" r="49971" b="1709"/>
          <a:stretch/>
        </p:blipFill>
        <p:spPr>
          <a:xfrm>
            <a:off x="8280873" y="2249487"/>
            <a:ext cx="2375732" cy="306597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2609" y="5816629"/>
            <a:ext cx="487363" cy="487363"/>
          </a:xfrm>
          <a:prstGeom prst="rect">
            <a:avLst/>
          </a:prstGeom>
        </p:spPr>
      </p:pic>
    </p:spTree>
    <p:extLst>
      <p:ext uri="{BB962C8B-B14F-4D97-AF65-F5344CB8AC3E}">
        <p14:creationId xmlns:p14="http://schemas.microsoft.com/office/powerpoint/2010/main" val="376722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3rd Maneuver </a:t>
            </a:r>
            <a:r>
              <a:rPr lang="en-US" dirty="0" smtClean="0">
                <a:solidFill>
                  <a:schemeClr val="bg2">
                    <a:lumMod val="75000"/>
                  </a:schemeClr>
                </a:solidFill>
              </a:rPr>
              <a:t>Findings </a:t>
            </a:r>
            <a:endParaRPr lang="en-US" dirty="0">
              <a:solidFill>
                <a:schemeClr val="bg2">
                  <a:lumMod val="75000"/>
                </a:schemeClr>
              </a:solidFill>
            </a:endParaRPr>
          </a:p>
        </p:txBody>
      </p:sp>
      <p:sp>
        <p:nvSpPr>
          <p:cNvPr id="3" name="Content Placeholder 2"/>
          <p:cNvSpPr>
            <a:spLocks noGrp="1"/>
          </p:cNvSpPr>
          <p:nvPr>
            <p:ph idx="1"/>
          </p:nvPr>
        </p:nvSpPr>
        <p:spPr>
          <a:xfrm>
            <a:off x="1141413" y="2249487"/>
            <a:ext cx="5840502" cy="3541714"/>
          </a:xfrm>
        </p:spPr>
        <p:txBody>
          <a:bodyPr/>
          <a:lstStyle/>
          <a:p>
            <a:r>
              <a:rPr lang="en-US" dirty="0" smtClean="0"/>
              <a:t>The </a:t>
            </a:r>
            <a:r>
              <a:rPr lang="en-US" dirty="0"/>
              <a:t>presenting part is engaged if it is not movable. </a:t>
            </a:r>
            <a:endParaRPr lang="en-US" dirty="0" smtClean="0"/>
          </a:p>
          <a:p>
            <a:r>
              <a:rPr lang="en-US" dirty="0" smtClean="0"/>
              <a:t>If </a:t>
            </a:r>
            <a:r>
              <a:rPr lang="en-US" dirty="0"/>
              <a:t>it is not yet engaged it is still </a:t>
            </a:r>
            <a:r>
              <a:rPr lang="en-US" dirty="0" smtClean="0"/>
              <a:t>movable</a:t>
            </a:r>
          </a:p>
          <a:p>
            <a:r>
              <a:rPr lang="en-US" dirty="0" smtClean="0"/>
              <a:t> </a:t>
            </a:r>
            <a:r>
              <a:rPr lang="en-US" dirty="0"/>
              <a:t>If it is </a:t>
            </a:r>
            <a:r>
              <a:rPr lang="en-US" dirty="0" smtClean="0"/>
              <a:t>firm and round </a:t>
            </a:r>
            <a:r>
              <a:rPr lang="en-US" dirty="0"/>
              <a:t>it must be </a:t>
            </a:r>
            <a:r>
              <a:rPr lang="en-US" dirty="0" smtClean="0"/>
              <a:t>head</a:t>
            </a:r>
          </a:p>
          <a:p>
            <a:r>
              <a:rPr lang="en-US" dirty="0" smtClean="0"/>
              <a:t> </a:t>
            </a:r>
            <a:r>
              <a:rPr lang="en-US" dirty="0"/>
              <a:t>If it is soft, it could be </a:t>
            </a:r>
            <a:r>
              <a:rPr lang="en-US" dirty="0" smtClean="0"/>
              <a:t>buttock </a:t>
            </a:r>
            <a:r>
              <a:rPr lang="en-US" dirty="0"/>
              <a:t>presentation.</a:t>
            </a:r>
          </a:p>
          <a:p>
            <a:endParaRPr lang="en-US" dirty="0"/>
          </a:p>
        </p:txBody>
      </p:sp>
      <p:pic>
        <p:nvPicPr>
          <p:cNvPr id="4" name="Picture 3"/>
          <p:cNvPicPr>
            <a:picLocks noChangeAspect="1"/>
          </p:cNvPicPr>
          <p:nvPr/>
        </p:nvPicPr>
        <p:blipFill rotWithShape="1">
          <a:blip r:embed="rId4"/>
          <a:srcRect l="294" t="53243" r="50840" b="1136"/>
          <a:stretch/>
        </p:blipFill>
        <p:spPr>
          <a:xfrm>
            <a:off x="7486114" y="2097088"/>
            <a:ext cx="3204673" cy="335991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6792" y="5867905"/>
            <a:ext cx="487363" cy="487363"/>
          </a:xfrm>
          <a:prstGeom prst="rect">
            <a:avLst/>
          </a:prstGeom>
        </p:spPr>
      </p:pic>
    </p:spTree>
    <p:extLst>
      <p:ext uri="{BB962C8B-B14F-4D97-AF65-F5344CB8AC3E}">
        <p14:creationId xmlns:p14="http://schemas.microsoft.com/office/powerpoint/2010/main" val="30514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1426"/>
            <a:ext cx="9905998" cy="1478570"/>
          </a:xfrm>
        </p:spPr>
        <p:txBody>
          <a:bodyPr/>
          <a:lstStyle/>
          <a:p>
            <a:r>
              <a:rPr lang="en-US" dirty="0">
                <a:solidFill>
                  <a:schemeClr val="bg2">
                    <a:lumMod val="75000"/>
                  </a:schemeClr>
                </a:solidFill>
              </a:rPr>
              <a:t>Fourth Maneuver ( Pelvic Grip) </a:t>
            </a:r>
          </a:p>
        </p:txBody>
      </p:sp>
      <p:sp>
        <p:nvSpPr>
          <p:cNvPr id="3" name="Content Placeholder 2"/>
          <p:cNvSpPr>
            <a:spLocks noGrp="1"/>
          </p:cNvSpPr>
          <p:nvPr>
            <p:ph idx="1"/>
          </p:nvPr>
        </p:nvSpPr>
        <p:spPr>
          <a:xfrm>
            <a:off x="1226870" y="2079996"/>
            <a:ext cx="6319065" cy="3852210"/>
          </a:xfrm>
        </p:spPr>
        <p:txBody>
          <a:bodyPr>
            <a:normAutofit/>
          </a:bodyPr>
          <a:lstStyle/>
          <a:p>
            <a:r>
              <a:rPr lang="en-US" dirty="0" smtClean="0">
                <a:solidFill>
                  <a:srgbClr val="FFFF00"/>
                </a:solidFill>
              </a:rPr>
              <a:t>To </a:t>
            </a:r>
            <a:r>
              <a:rPr lang="en-US" dirty="0">
                <a:solidFill>
                  <a:srgbClr val="FFFF00"/>
                </a:solidFill>
              </a:rPr>
              <a:t>determine the degree of flexion of fetal </a:t>
            </a:r>
            <a:r>
              <a:rPr lang="en-US" dirty="0" smtClean="0">
                <a:solidFill>
                  <a:srgbClr val="FFFF00"/>
                </a:solidFill>
              </a:rPr>
              <a:t>head</a:t>
            </a:r>
            <a:r>
              <a:rPr lang="en-US" dirty="0" smtClean="0">
                <a:solidFill>
                  <a:srgbClr val="FFFF00"/>
                </a:solidFill>
              </a:rPr>
              <a:t>.</a:t>
            </a:r>
          </a:p>
          <a:p>
            <a:pPr marL="0" indent="0">
              <a:buNone/>
            </a:pPr>
            <a:endParaRPr lang="en-US" dirty="0" smtClean="0">
              <a:solidFill>
                <a:srgbClr val="FFFF00"/>
              </a:solidFill>
            </a:endParaRPr>
          </a:p>
          <a:p>
            <a:r>
              <a:rPr lang="en-US" dirty="0" smtClean="0">
                <a:solidFill>
                  <a:srgbClr val="FFFF00"/>
                </a:solidFill>
              </a:rPr>
              <a:t>To </a:t>
            </a:r>
            <a:r>
              <a:rPr lang="en-US" dirty="0">
                <a:solidFill>
                  <a:srgbClr val="FFFF00"/>
                </a:solidFill>
              </a:rPr>
              <a:t>determine attitude </a:t>
            </a:r>
            <a:endParaRPr lang="en-US" dirty="0" smtClean="0">
              <a:solidFill>
                <a:srgbClr val="FFFF00"/>
              </a:solidFill>
            </a:endParaRPr>
          </a:p>
          <a:p>
            <a:pPr marL="0" indent="0">
              <a:buNone/>
            </a:pPr>
            <a:endParaRPr lang="en-US" dirty="0" smtClean="0">
              <a:solidFill>
                <a:srgbClr val="FFFF00"/>
              </a:solidFill>
            </a:endParaRPr>
          </a:p>
          <a:p>
            <a:r>
              <a:rPr lang="en-US" dirty="0" smtClean="0">
                <a:solidFill>
                  <a:srgbClr val="FFFF00"/>
                </a:solidFill>
              </a:rPr>
              <a:t>To </a:t>
            </a:r>
            <a:r>
              <a:rPr lang="en-US" dirty="0" smtClean="0">
                <a:solidFill>
                  <a:srgbClr val="FFFF00"/>
                </a:solidFill>
              </a:rPr>
              <a:t>Confirm the finding of </a:t>
            </a:r>
            <a:r>
              <a:rPr lang="en-US" dirty="0">
                <a:solidFill>
                  <a:srgbClr val="FFFF00"/>
                </a:solidFill>
              </a:rPr>
              <a:t>Pawlick's Grip</a:t>
            </a:r>
          </a:p>
        </p:txBody>
      </p:sp>
      <p:pic>
        <p:nvPicPr>
          <p:cNvPr id="4" name="Picture 3"/>
          <p:cNvPicPr>
            <a:picLocks noChangeAspect="1"/>
          </p:cNvPicPr>
          <p:nvPr/>
        </p:nvPicPr>
        <p:blipFill rotWithShape="1">
          <a:blip r:embed="rId4"/>
          <a:srcRect l="51688" t="57991" r="5805" b="18617"/>
          <a:stretch/>
        </p:blipFill>
        <p:spPr>
          <a:xfrm>
            <a:off x="7148265" y="2418460"/>
            <a:ext cx="3781024" cy="294829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8426" y="5850813"/>
            <a:ext cx="487363" cy="487363"/>
          </a:xfrm>
          <a:prstGeom prst="rect">
            <a:avLst/>
          </a:prstGeom>
        </p:spPr>
      </p:pic>
    </p:spTree>
    <p:extLst>
      <p:ext uri="{BB962C8B-B14F-4D97-AF65-F5344CB8AC3E}">
        <p14:creationId xmlns:p14="http://schemas.microsoft.com/office/powerpoint/2010/main" val="55882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Fourth Maneuver ( Pelvic </a:t>
            </a:r>
            <a:r>
              <a:rPr lang="en-US" dirty="0" smtClean="0">
                <a:solidFill>
                  <a:schemeClr val="bg2">
                    <a:lumMod val="75000"/>
                  </a:schemeClr>
                </a:solidFill>
              </a:rPr>
              <a:t>Grip)</a:t>
            </a:r>
            <a:endParaRPr lang="en-US" dirty="0">
              <a:solidFill>
                <a:schemeClr val="bg2">
                  <a:lumMod val="75000"/>
                </a:schemeClr>
              </a:solidFill>
            </a:endParaRPr>
          </a:p>
        </p:txBody>
      </p:sp>
      <p:sp>
        <p:nvSpPr>
          <p:cNvPr id="3" name="Content Placeholder 2"/>
          <p:cNvSpPr>
            <a:spLocks noGrp="1"/>
          </p:cNvSpPr>
          <p:nvPr>
            <p:ph idx="1"/>
          </p:nvPr>
        </p:nvSpPr>
        <p:spPr>
          <a:xfrm>
            <a:off x="1141412" y="2249487"/>
            <a:ext cx="6618169" cy="3541714"/>
          </a:xfrm>
        </p:spPr>
        <p:txBody>
          <a:bodyPr>
            <a:normAutofit/>
          </a:bodyPr>
          <a:lstStyle/>
          <a:p>
            <a:r>
              <a:rPr lang="en-US" dirty="0" smtClean="0"/>
              <a:t>The </a:t>
            </a:r>
            <a:r>
              <a:rPr lang="en-US" dirty="0"/>
              <a:t>nurse/student faces the client’s </a:t>
            </a:r>
            <a:r>
              <a:rPr lang="en-US" dirty="0" smtClean="0"/>
              <a:t>feet.</a:t>
            </a:r>
          </a:p>
          <a:p>
            <a:r>
              <a:rPr lang="en-US" dirty="0" smtClean="0"/>
              <a:t>The </a:t>
            </a:r>
            <a:r>
              <a:rPr lang="en-US" dirty="0"/>
              <a:t>nurse/student places the tips of her three fingers at the abdomen above the inguinal ligaments then presses her finger downward and inward.</a:t>
            </a:r>
          </a:p>
          <a:p>
            <a:pPr marL="0" indent="0">
              <a:buNone/>
            </a:pPr>
            <a:endParaRPr lang="en-US" dirty="0"/>
          </a:p>
          <a:p>
            <a:endParaRPr lang="en-US" dirty="0"/>
          </a:p>
        </p:txBody>
      </p:sp>
      <p:pic>
        <p:nvPicPr>
          <p:cNvPr id="4" name="Picture 3"/>
          <p:cNvPicPr>
            <a:picLocks noChangeAspect="1"/>
          </p:cNvPicPr>
          <p:nvPr/>
        </p:nvPicPr>
        <p:blipFill rotWithShape="1">
          <a:blip r:embed="rId4"/>
          <a:srcRect l="51891" t="52680" r="1384" b="1470"/>
          <a:stretch/>
        </p:blipFill>
        <p:spPr>
          <a:xfrm>
            <a:off x="8571431" y="2249487"/>
            <a:ext cx="2196270" cy="301202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81693" y="5731172"/>
            <a:ext cx="487363" cy="487363"/>
          </a:xfrm>
          <a:prstGeom prst="rect">
            <a:avLst/>
          </a:prstGeom>
        </p:spPr>
      </p:pic>
    </p:spTree>
    <p:extLst>
      <p:ext uri="{BB962C8B-B14F-4D97-AF65-F5344CB8AC3E}">
        <p14:creationId xmlns:p14="http://schemas.microsoft.com/office/powerpoint/2010/main" val="337044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216864"/>
            <a:ext cx="9905998" cy="1107732"/>
          </a:xfrm>
        </p:spPr>
        <p:txBody>
          <a:bodyPr/>
          <a:lstStyle/>
          <a:p>
            <a:r>
              <a:rPr lang="en-US" dirty="0">
                <a:solidFill>
                  <a:schemeClr val="bg2">
                    <a:lumMod val="75000"/>
                  </a:schemeClr>
                </a:solidFill>
              </a:rPr>
              <a:t>4th </a:t>
            </a:r>
            <a:r>
              <a:rPr lang="en-US" dirty="0" smtClean="0">
                <a:solidFill>
                  <a:schemeClr val="bg2">
                    <a:lumMod val="75000"/>
                  </a:schemeClr>
                </a:solidFill>
              </a:rPr>
              <a:t>Maneuver Findings</a:t>
            </a:r>
            <a:endParaRPr lang="en-US" dirty="0">
              <a:solidFill>
                <a:schemeClr val="bg2">
                  <a:lumMod val="75000"/>
                </a:schemeClr>
              </a:solidFill>
            </a:endParaRPr>
          </a:p>
        </p:txBody>
      </p:sp>
      <p:sp>
        <p:nvSpPr>
          <p:cNvPr id="3" name="Content Placeholder 2"/>
          <p:cNvSpPr>
            <a:spLocks noGrp="1"/>
          </p:cNvSpPr>
          <p:nvPr>
            <p:ph idx="1"/>
          </p:nvPr>
        </p:nvSpPr>
        <p:spPr>
          <a:xfrm>
            <a:off x="1055953" y="1324596"/>
            <a:ext cx="7840219" cy="5067659"/>
          </a:xfrm>
        </p:spPr>
        <p:txBody>
          <a:bodyPr>
            <a:normAutofit lnSpcReduction="10000"/>
          </a:bodyPr>
          <a:lstStyle/>
          <a:p>
            <a:r>
              <a:rPr lang="en-US" dirty="0" smtClean="0"/>
              <a:t>If </a:t>
            </a:r>
            <a:r>
              <a:rPr lang="en-US" dirty="0"/>
              <a:t>cephalic prominences or brow of the baby is on the same side of the small fetal parts, the head is </a:t>
            </a:r>
            <a:r>
              <a:rPr lang="en-US" dirty="0" smtClean="0"/>
              <a:t>flexed</a:t>
            </a:r>
          </a:p>
          <a:p>
            <a:r>
              <a:rPr lang="en-US" dirty="0" smtClean="0"/>
              <a:t>If </a:t>
            </a:r>
            <a:r>
              <a:rPr lang="en-US" dirty="0"/>
              <a:t>cephalic prominences is on the same side of the fetal back </a:t>
            </a:r>
            <a:r>
              <a:rPr lang="en-US" dirty="0" smtClean="0"/>
              <a:t> , </a:t>
            </a:r>
            <a:r>
              <a:rPr lang="en-US" dirty="0"/>
              <a:t>the head is extended. </a:t>
            </a:r>
            <a:endParaRPr lang="en-US" dirty="0" smtClean="0"/>
          </a:p>
          <a:p>
            <a:r>
              <a:rPr lang="en-US" dirty="0" smtClean="0"/>
              <a:t>Good </a:t>
            </a:r>
            <a:r>
              <a:rPr lang="en-US" dirty="0"/>
              <a:t>attitude - if brow correspond to the side (2nd maneuver) that contained the elbows and knees. </a:t>
            </a:r>
            <a:endParaRPr lang="en-US" dirty="0" smtClean="0"/>
          </a:p>
          <a:p>
            <a:r>
              <a:rPr lang="en-US" dirty="0" smtClean="0"/>
              <a:t>Poor </a:t>
            </a:r>
            <a:r>
              <a:rPr lang="en-US" dirty="0"/>
              <a:t>attitude - if examining fingers will meet an obstruction on the same side as fetal back (hyperextended head</a:t>
            </a:r>
            <a:r>
              <a:rPr lang="en-US" dirty="0" smtClean="0"/>
              <a:t>)</a:t>
            </a:r>
          </a:p>
          <a:p>
            <a:r>
              <a:rPr lang="en-US" dirty="0" smtClean="0"/>
              <a:t> </a:t>
            </a:r>
            <a:r>
              <a:rPr lang="en-US" dirty="0"/>
              <a:t>Also palpates infant’s </a:t>
            </a:r>
            <a:r>
              <a:rPr lang="en-US" dirty="0" err="1"/>
              <a:t>anteroposterior</a:t>
            </a:r>
            <a:r>
              <a:rPr lang="en-US" dirty="0"/>
              <a:t> position. If brow is very easily palpated, fetus is at posterior position (occiput pointing towards woman’s back)</a:t>
            </a:r>
          </a:p>
          <a:p>
            <a:endParaRPr lang="en-US" dirty="0"/>
          </a:p>
        </p:txBody>
      </p:sp>
      <p:pic>
        <p:nvPicPr>
          <p:cNvPr id="5" name="Picture 4"/>
          <p:cNvPicPr>
            <a:picLocks noChangeAspect="1"/>
          </p:cNvPicPr>
          <p:nvPr/>
        </p:nvPicPr>
        <p:blipFill rotWithShape="1">
          <a:blip r:embed="rId4"/>
          <a:srcRect l="53584" t="53914" r="-1" b="4438"/>
          <a:stretch/>
        </p:blipFill>
        <p:spPr>
          <a:xfrm>
            <a:off x="9092725" y="1952712"/>
            <a:ext cx="2521892" cy="272183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989" y="5851479"/>
            <a:ext cx="487363" cy="487363"/>
          </a:xfrm>
          <a:prstGeom prst="rect">
            <a:avLst/>
          </a:prstGeom>
        </p:spPr>
      </p:pic>
    </p:spTree>
    <p:extLst>
      <p:ext uri="{BB962C8B-B14F-4D97-AF65-F5344CB8AC3E}">
        <p14:creationId xmlns:p14="http://schemas.microsoft.com/office/powerpoint/2010/main" val="8204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041" y="131407"/>
            <a:ext cx="7936742" cy="1207851"/>
          </a:xfrm>
        </p:spPr>
        <p:txBody>
          <a:bodyPr/>
          <a:lstStyle/>
          <a:p>
            <a:pPr algn="ctr"/>
            <a:r>
              <a:rPr lang="en-US" dirty="0">
                <a:solidFill>
                  <a:schemeClr val="bg2">
                    <a:lumMod val="75000"/>
                  </a:schemeClr>
                </a:solidFill>
              </a:rPr>
              <a:t>LEOPOLD`S MANEUVER</a:t>
            </a:r>
          </a:p>
        </p:txBody>
      </p:sp>
      <p:pic>
        <p:nvPicPr>
          <p:cNvPr id="7" name="leopold">
            <a:hlinkClick r:id="" action="ppaction://media"/>
          </p:cNvPr>
          <p:cNvPicPr>
            <a:picLocks noGrp="1" noChangeAspect="1"/>
          </p:cNvPicPr>
          <p:nvPr>
            <p:ph idx="1"/>
            <a:videoFile r:link="rId1"/>
            <p:extLst>
              <p:ext uri="{DAA4B4D4-6D71-4841-9C94-3DE7FCFB9230}">
                <p14:media xmlns:p14="http://schemas.microsoft.com/office/powerpoint/2010/main" r:embed="rId2">
                  <p14:trim end="10906"/>
                </p14:media>
              </p:ext>
            </p:extLst>
          </p:nvPr>
        </p:nvPicPr>
        <p:blipFill>
          <a:blip r:embed="rId6"/>
          <a:stretch>
            <a:fillRect/>
          </a:stretch>
        </p:blipFill>
        <p:spPr>
          <a:xfrm>
            <a:off x="1254085" y="1108522"/>
            <a:ext cx="9559885" cy="5377736"/>
          </a:xfr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88990" y="6063056"/>
            <a:ext cx="487363" cy="487363"/>
          </a:xfrm>
          <a:prstGeom prst="rect">
            <a:avLst/>
          </a:prstGeom>
        </p:spPr>
      </p:pic>
    </p:spTree>
    <p:extLst>
      <p:ext uri="{BB962C8B-B14F-4D97-AF65-F5344CB8AC3E}">
        <p14:creationId xmlns:p14="http://schemas.microsoft.com/office/powerpoint/2010/main" val="16474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592" y="216866"/>
            <a:ext cx="9905998" cy="1478570"/>
          </a:xfrm>
        </p:spPr>
        <p:txBody>
          <a:bodyPr/>
          <a:lstStyle/>
          <a:p>
            <a:r>
              <a:rPr lang="en-US" dirty="0">
                <a:solidFill>
                  <a:schemeClr val="bg2">
                    <a:lumMod val="75000"/>
                  </a:schemeClr>
                </a:solidFill>
              </a:rPr>
              <a:t>Assessing the fetal heart rate </a:t>
            </a:r>
          </a:p>
        </p:txBody>
      </p:sp>
      <p:sp>
        <p:nvSpPr>
          <p:cNvPr id="3" name="Content Placeholder 2"/>
          <p:cNvSpPr>
            <a:spLocks noGrp="1"/>
          </p:cNvSpPr>
          <p:nvPr>
            <p:ph idx="1"/>
          </p:nvPr>
        </p:nvSpPr>
        <p:spPr>
          <a:xfrm>
            <a:off x="1081592" y="1572426"/>
            <a:ext cx="6686535" cy="4477996"/>
          </a:xfrm>
        </p:spPr>
        <p:txBody>
          <a:bodyPr>
            <a:normAutofit lnSpcReduction="10000"/>
          </a:bodyPr>
          <a:lstStyle/>
          <a:p>
            <a:r>
              <a:rPr lang="en-US" dirty="0" smtClean="0"/>
              <a:t>The </a:t>
            </a:r>
            <a:r>
              <a:rPr lang="en-US" dirty="0"/>
              <a:t>Fetal Heart (FH) should be auscultated using a fetal stethoscope known </a:t>
            </a:r>
            <a:r>
              <a:rPr lang="en-US" dirty="0" smtClean="0"/>
              <a:t>as </a:t>
            </a:r>
          </a:p>
          <a:p>
            <a:pPr marL="0" indent="0" algn="ctr">
              <a:buNone/>
            </a:pPr>
            <a:r>
              <a:rPr lang="en-US" dirty="0" smtClean="0"/>
              <a:t>1) </a:t>
            </a:r>
            <a:r>
              <a:rPr lang="en-US" dirty="0" err="1" smtClean="0"/>
              <a:t>Pinnard</a:t>
            </a:r>
            <a:r>
              <a:rPr lang="en-US" dirty="0" smtClean="0"/>
              <a:t> </a:t>
            </a:r>
            <a:r>
              <a:rPr lang="en-US" dirty="0"/>
              <a:t>( a wood metal or plastic </a:t>
            </a:r>
            <a:r>
              <a:rPr lang="en-US" dirty="0" smtClean="0"/>
              <a:t>device) </a:t>
            </a:r>
          </a:p>
          <a:p>
            <a:pPr marL="0" indent="0" algn="ctr">
              <a:buNone/>
            </a:pPr>
            <a:r>
              <a:rPr lang="en-US" dirty="0" smtClean="0"/>
              <a:t>2)</a:t>
            </a:r>
            <a:r>
              <a:rPr lang="en-US" dirty="0" err="1" smtClean="0"/>
              <a:t>sonicaid</a:t>
            </a:r>
            <a:r>
              <a:rPr lang="en-US" dirty="0" smtClean="0"/>
              <a:t> </a:t>
            </a:r>
            <a:r>
              <a:rPr lang="en-US" dirty="0"/>
              <a:t>(an electronic device</a:t>
            </a:r>
            <a:r>
              <a:rPr lang="en-US" dirty="0" smtClean="0"/>
              <a:t>)</a:t>
            </a:r>
          </a:p>
          <a:p>
            <a:r>
              <a:rPr lang="en-US" dirty="0" smtClean="0"/>
              <a:t>The </a:t>
            </a:r>
            <a:r>
              <a:rPr lang="en-US" dirty="0"/>
              <a:t>chosen device is placed over the baby’s back (the nearer the shoulder the clearer the FH can be </a:t>
            </a:r>
            <a:r>
              <a:rPr lang="en-US" dirty="0" smtClean="0"/>
              <a:t>heard)</a:t>
            </a:r>
          </a:p>
          <a:p>
            <a:r>
              <a:rPr lang="en-US" dirty="0" smtClean="0"/>
              <a:t>Location </a:t>
            </a:r>
            <a:r>
              <a:rPr lang="en-US" dirty="0"/>
              <a:t>of the fetal heart may help to confirm your findings on palpation</a:t>
            </a:r>
          </a:p>
          <a:p>
            <a:endParaRPr lang="en-US" dirty="0"/>
          </a:p>
        </p:txBody>
      </p:sp>
      <p:pic>
        <p:nvPicPr>
          <p:cNvPr id="4" name="Picture 3"/>
          <p:cNvPicPr>
            <a:picLocks noChangeAspect="1"/>
          </p:cNvPicPr>
          <p:nvPr/>
        </p:nvPicPr>
        <p:blipFill rotWithShape="1">
          <a:blip r:embed="rId4"/>
          <a:srcRect t="3703" r="25654" b="6577"/>
          <a:stretch/>
        </p:blipFill>
        <p:spPr>
          <a:xfrm>
            <a:off x="7896313" y="1191088"/>
            <a:ext cx="3589235" cy="4331446"/>
          </a:xfrm>
          <a:prstGeom prst="rect">
            <a:avLst/>
          </a:prstGeom>
        </p:spPr>
      </p:pic>
      <p:cxnSp>
        <p:nvCxnSpPr>
          <p:cNvPr id="6" name="Straight Arrow Connector 5"/>
          <p:cNvCxnSpPr/>
          <p:nvPr/>
        </p:nvCxnSpPr>
        <p:spPr>
          <a:xfrm>
            <a:off x="6358071" y="3309883"/>
            <a:ext cx="3452501" cy="41349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7" name="Straight Arrow Connector 6"/>
          <p:cNvCxnSpPr/>
          <p:nvPr/>
        </p:nvCxnSpPr>
        <p:spPr>
          <a:xfrm>
            <a:off x="7144284" y="2914116"/>
            <a:ext cx="1469877" cy="21364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2071" y="5936271"/>
            <a:ext cx="487363" cy="487363"/>
          </a:xfrm>
          <a:prstGeom prst="rect">
            <a:avLst/>
          </a:prstGeom>
        </p:spPr>
      </p:pic>
    </p:spTree>
    <p:extLst>
      <p:ext uri="{BB962C8B-B14F-4D97-AF65-F5344CB8AC3E}">
        <p14:creationId xmlns:p14="http://schemas.microsoft.com/office/powerpoint/2010/main" val="129515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959" y="456148"/>
            <a:ext cx="9905998" cy="1005183"/>
          </a:xfrm>
        </p:spPr>
        <p:txBody>
          <a:bodyPr/>
          <a:lstStyle/>
          <a:p>
            <a:r>
              <a:rPr lang="en-US" dirty="0">
                <a:solidFill>
                  <a:schemeClr val="bg2">
                    <a:lumMod val="75000"/>
                  </a:schemeClr>
                </a:solidFill>
              </a:rPr>
              <a:t>Prior to examination</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628676099"/>
              </p:ext>
            </p:extLst>
          </p:nvPr>
        </p:nvGraphicFramePr>
        <p:xfrm>
          <a:off x="1141411" y="1580969"/>
          <a:ext cx="10079218" cy="4854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80654" y="6132824"/>
            <a:ext cx="487363" cy="487363"/>
          </a:xfrm>
          <a:prstGeom prst="rect">
            <a:avLst/>
          </a:prstGeom>
        </p:spPr>
      </p:pic>
    </p:spTree>
    <p:extLst>
      <p:ext uri="{BB962C8B-B14F-4D97-AF65-F5344CB8AC3E}">
        <p14:creationId xmlns:p14="http://schemas.microsoft.com/office/powerpoint/2010/main" val="52793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Assessing the fetal heart rate </a:t>
            </a:r>
          </a:p>
        </p:txBody>
      </p:sp>
      <p:sp>
        <p:nvSpPr>
          <p:cNvPr id="3" name="Content Placeholder 2"/>
          <p:cNvSpPr>
            <a:spLocks noGrp="1"/>
          </p:cNvSpPr>
          <p:nvPr>
            <p:ph idx="1"/>
          </p:nvPr>
        </p:nvSpPr>
        <p:spPr>
          <a:xfrm>
            <a:off x="1141413" y="1941839"/>
            <a:ext cx="10215948" cy="3920576"/>
          </a:xfrm>
        </p:spPr>
        <p:txBody>
          <a:bodyPr/>
          <a:lstStyle/>
          <a:p>
            <a:r>
              <a:rPr lang="en-US" dirty="0" smtClean="0"/>
              <a:t>The </a:t>
            </a:r>
            <a:r>
              <a:rPr lang="en-US" dirty="0"/>
              <a:t>fetal heart rate should be counted </a:t>
            </a:r>
            <a:r>
              <a:rPr lang="en-US" i="1" dirty="0">
                <a:solidFill>
                  <a:srgbClr val="FFFF00"/>
                </a:solidFill>
                <a:effectLst>
                  <a:outerShdw blurRad="38100" dist="38100" dir="2700000" algn="tl">
                    <a:srgbClr val="000000">
                      <a:alpha val="43137"/>
                    </a:srgbClr>
                  </a:outerShdw>
                </a:effectLst>
              </a:rPr>
              <a:t>immediately after a </a:t>
            </a:r>
            <a:r>
              <a:rPr lang="en-US" i="1" dirty="0" smtClean="0">
                <a:solidFill>
                  <a:srgbClr val="FFFF00"/>
                </a:solidFill>
                <a:effectLst>
                  <a:outerShdw blurRad="38100" dist="38100" dir="2700000" algn="tl">
                    <a:srgbClr val="000000">
                      <a:alpha val="43137"/>
                    </a:srgbClr>
                  </a:outerShdw>
                </a:effectLst>
              </a:rPr>
              <a:t>contraction</a:t>
            </a:r>
            <a:r>
              <a:rPr lang="en-US" dirty="0" smtClean="0"/>
              <a:t> for </a:t>
            </a:r>
            <a:r>
              <a:rPr lang="en-US" dirty="0"/>
              <a:t>a full </a:t>
            </a:r>
            <a:r>
              <a:rPr lang="en-US" dirty="0" smtClean="0"/>
              <a:t>minute </a:t>
            </a:r>
            <a:r>
              <a:rPr lang="en-US" dirty="0"/>
              <a:t>at least once every 30 minutes during the active phase first stage of </a:t>
            </a:r>
            <a:r>
              <a:rPr lang="en-US" dirty="0" smtClean="0"/>
              <a:t>labor </a:t>
            </a:r>
            <a:r>
              <a:rPr lang="en-US" dirty="0"/>
              <a:t>and every 5 minutes during the second </a:t>
            </a:r>
            <a:r>
              <a:rPr lang="en-US" dirty="0" smtClean="0"/>
              <a:t>stage </a:t>
            </a:r>
            <a:r>
              <a:rPr lang="en-US" dirty="0"/>
              <a:t>while also palpating the mother’s pulse (allows the examiner to differentiate between maternal and fetal heart </a:t>
            </a:r>
            <a:r>
              <a:rPr lang="en-US" dirty="0" smtClean="0"/>
              <a:t>rate)</a:t>
            </a:r>
          </a:p>
          <a:p>
            <a:r>
              <a:rPr lang="en-US" dirty="0" smtClean="0"/>
              <a:t>A </a:t>
            </a:r>
            <a:r>
              <a:rPr lang="en-US" dirty="0"/>
              <a:t>normal fetal heart rate is between 110 – 160 beats per minute (mother’s pulse should be counted separately</a:t>
            </a:r>
            <a:r>
              <a:rPr lang="en-US" dirty="0" smtClean="0"/>
              <a:t>).</a:t>
            </a:r>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3729" y="5618733"/>
            <a:ext cx="487363" cy="487363"/>
          </a:xfrm>
          <a:prstGeom prst="rect">
            <a:avLst/>
          </a:prstGeom>
        </p:spPr>
      </p:pic>
    </p:spTree>
    <p:extLst>
      <p:ext uri="{BB962C8B-B14F-4D97-AF65-F5344CB8AC3E}">
        <p14:creationId xmlns:p14="http://schemas.microsoft.com/office/powerpoint/2010/main" val="224695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2000" cy="6858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9559" y="5961908"/>
            <a:ext cx="487363" cy="487363"/>
          </a:xfrm>
          <a:prstGeom prst="rect">
            <a:avLst/>
          </a:prstGeom>
        </p:spPr>
      </p:pic>
    </p:spTree>
    <p:extLst>
      <p:ext uri="{BB962C8B-B14F-4D97-AF65-F5344CB8AC3E}">
        <p14:creationId xmlns:p14="http://schemas.microsoft.com/office/powerpoint/2010/main" val="349531296"/>
      </p:ext>
    </p:extLst>
  </p:cSld>
  <p:clrMapOvr>
    <a:masterClrMapping/>
  </p:clrMapOvr>
  <mc:AlternateContent xmlns:mc="http://schemas.openxmlformats.org/markup-compatibility/2006" xmlns:p14="http://schemas.microsoft.com/office/powerpoint/2010/main">
    <mc:Choice Requires="p14">
      <p:transition spd="slow" p14:dur="17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solidFill>
                  <a:schemeClr val="bg2">
                    <a:lumMod val="75000"/>
                  </a:schemeClr>
                </a:solidFill>
              </a:rPr>
              <a:t>Explain</a:t>
            </a:r>
            <a:endParaRPr lang="en-US" dirty="0">
              <a:solidFill>
                <a:schemeClr val="bg2">
                  <a:lumMod val="75000"/>
                </a:schemeClr>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267024694"/>
              </p:ext>
            </p:extLst>
          </p:nvPr>
        </p:nvGraphicFramePr>
        <p:xfrm>
          <a:off x="1141412" y="2249485"/>
          <a:ext cx="8848621" cy="31087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60048" y="5919179"/>
            <a:ext cx="487363" cy="487363"/>
          </a:xfrm>
          <a:prstGeom prst="rect">
            <a:avLst/>
          </a:prstGeom>
        </p:spPr>
      </p:pic>
    </p:spTree>
    <p:extLst>
      <p:ext uri="{BB962C8B-B14F-4D97-AF65-F5344CB8AC3E}">
        <p14:creationId xmlns:p14="http://schemas.microsoft.com/office/powerpoint/2010/main" val="39147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0" y="396328"/>
            <a:ext cx="4840646" cy="817175"/>
          </a:xfrm>
        </p:spPr>
        <p:txBody>
          <a:bodyPr/>
          <a:lstStyle/>
          <a:p>
            <a:r>
              <a:rPr lang="en-US" dirty="0" smtClean="0">
                <a:solidFill>
                  <a:schemeClr val="bg2">
                    <a:lumMod val="75000"/>
                  </a:schemeClr>
                </a:solidFill>
              </a:rPr>
              <a:t>position</a:t>
            </a:r>
            <a:endParaRPr lang="en-US" dirty="0">
              <a:solidFill>
                <a:schemeClr val="bg2">
                  <a:lumMod val="75000"/>
                </a:schemeClr>
              </a:solidFill>
            </a:endParaRPr>
          </a:p>
        </p:txBody>
      </p:sp>
      <p:sp>
        <p:nvSpPr>
          <p:cNvPr id="3" name="Content Placeholder 2"/>
          <p:cNvSpPr>
            <a:spLocks noGrp="1"/>
          </p:cNvSpPr>
          <p:nvPr>
            <p:ph sz="half" idx="1"/>
          </p:nvPr>
        </p:nvSpPr>
        <p:spPr>
          <a:xfrm>
            <a:off x="902127" y="1392965"/>
            <a:ext cx="6720722" cy="5153114"/>
          </a:xfrm>
        </p:spPr>
        <p:txBody>
          <a:bodyPr>
            <a:noAutofit/>
          </a:bodyPr>
          <a:lstStyle/>
          <a:p>
            <a:pPr lvl="0"/>
            <a:r>
              <a:rPr lang="en-US" dirty="0" smtClean="0"/>
              <a:t>supine </a:t>
            </a:r>
            <a:r>
              <a:rPr lang="en-US" dirty="0"/>
              <a:t>- head and top of shoulders only supported by pillow - hands by side</a:t>
            </a:r>
            <a:r>
              <a:rPr lang="en-US" dirty="0" smtClean="0"/>
              <a:t>.</a:t>
            </a:r>
          </a:p>
          <a:p>
            <a:pPr marL="0" lvl="0" indent="0">
              <a:buNone/>
            </a:pPr>
            <a:endParaRPr lang="en-US" sz="1100" dirty="0" smtClean="0"/>
          </a:p>
          <a:p>
            <a:pPr lvl="0"/>
            <a:r>
              <a:rPr lang="en-US" dirty="0" smtClean="0"/>
              <a:t>For </a:t>
            </a:r>
            <a:r>
              <a:rPr lang="en-US" dirty="0"/>
              <a:t>patients beyond the 20th to 24th week of gestation, the patient </a:t>
            </a:r>
            <a:r>
              <a:rPr lang="en-US" b="1" dirty="0"/>
              <a:t>should</a:t>
            </a:r>
            <a:r>
              <a:rPr lang="en-US" dirty="0"/>
              <a:t> be tilted 15° to the left by placing rolled towels beneath the spinal board. This is completed to </a:t>
            </a:r>
            <a:r>
              <a:rPr lang="en-US" b="1" dirty="0"/>
              <a:t>prevent supine hypotension</a:t>
            </a:r>
            <a:r>
              <a:rPr lang="en-US" dirty="0"/>
              <a:t> syndrome, which occurs when the gravid uterus compresses the inferior vena cava</a:t>
            </a:r>
            <a:r>
              <a:rPr lang="en-US" dirty="0" smtClean="0"/>
              <a:t>.</a:t>
            </a:r>
          </a:p>
          <a:p>
            <a:pPr lvl="0"/>
            <a:r>
              <a:rPr lang="en-US" dirty="0" smtClean="0"/>
              <a:t>Expose from xiphisternum to pubic symphysis.</a:t>
            </a:r>
            <a:endParaRPr lang="en-US" dirty="0"/>
          </a:p>
        </p:txBody>
      </p:sp>
      <p:pic>
        <p:nvPicPr>
          <p:cNvPr id="5" name="Content Placeholder 4"/>
          <p:cNvPicPr>
            <a:picLocks noGrp="1" noChangeAspect="1"/>
          </p:cNvPicPr>
          <p:nvPr>
            <p:ph sz="half" idx="2"/>
          </p:nvPr>
        </p:nvPicPr>
        <p:blipFill rotWithShape="1">
          <a:blip r:embed="rId4"/>
          <a:srcRect l="4791" r="3291"/>
          <a:stretch/>
        </p:blipFill>
        <p:spPr>
          <a:xfrm>
            <a:off x="7721756" y="1213503"/>
            <a:ext cx="3341406" cy="1683521"/>
          </a:xfrm>
          <a:prstGeom prst="rect">
            <a:avLst/>
          </a:prstGeom>
        </p:spPr>
      </p:pic>
      <p:pic>
        <p:nvPicPr>
          <p:cNvPr id="7" name="Picture 6"/>
          <p:cNvPicPr>
            <a:picLocks noChangeAspect="1"/>
          </p:cNvPicPr>
          <p:nvPr/>
        </p:nvPicPr>
        <p:blipFill rotWithShape="1">
          <a:blip r:embed="rId5"/>
          <a:srcRect b="18772"/>
          <a:stretch/>
        </p:blipFill>
        <p:spPr>
          <a:xfrm>
            <a:off x="8025762" y="3527986"/>
            <a:ext cx="2733394" cy="20955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793" y="5936270"/>
            <a:ext cx="487363" cy="487363"/>
          </a:xfrm>
          <a:prstGeom prst="rect">
            <a:avLst/>
          </a:prstGeom>
        </p:spPr>
      </p:pic>
    </p:spTree>
    <p:extLst>
      <p:ext uri="{BB962C8B-B14F-4D97-AF65-F5344CB8AC3E}">
        <p14:creationId xmlns:p14="http://schemas.microsoft.com/office/powerpoint/2010/main" val="352079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75000"/>
                  </a:schemeClr>
                </a:solidFill>
              </a:rPr>
              <a:t>General inspection</a:t>
            </a:r>
            <a:endParaRPr lang="en-US" dirty="0">
              <a:solidFill>
                <a:schemeClr val="bg2">
                  <a:lumMod val="75000"/>
                </a:schemeClr>
              </a:solidFill>
            </a:endParaRP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588392968"/>
              </p:ext>
            </p:extLst>
          </p:nvPr>
        </p:nvGraphicFramePr>
        <p:xfrm>
          <a:off x="1141413" y="2097088"/>
          <a:ext cx="10087764" cy="29653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71353" y="5594439"/>
            <a:ext cx="487363" cy="487363"/>
          </a:xfrm>
          <a:prstGeom prst="rect">
            <a:avLst/>
          </a:prstGeom>
        </p:spPr>
      </p:pic>
    </p:spTree>
    <p:extLst>
      <p:ext uri="{BB962C8B-B14F-4D97-AF65-F5344CB8AC3E}">
        <p14:creationId xmlns:p14="http://schemas.microsoft.com/office/powerpoint/2010/main" val="8998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2370908" cy="1478570"/>
          </a:xfrm>
        </p:spPr>
        <p:style>
          <a:lnRef idx="1">
            <a:schemeClr val="accent5"/>
          </a:lnRef>
          <a:fillRef idx="2">
            <a:schemeClr val="accent5"/>
          </a:fillRef>
          <a:effectRef idx="1">
            <a:schemeClr val="accent5"/>
          </a:effectRef>
          <a:fontRef idx="minor">
            <a:schemeClr val="dk1"/>
          </a:fontRef>
        </p:style>
        <p:txBody>
          <a:bodyPr/>
          <a:lstStyle/>
          <a:p>
            <a:pPr algn="ctr"/>
            <a:r>
              <a:rPr lang="en-US" dirty="0" smtClean="0"/>
              <a:t>Hands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605918"/>
              </p:ext>
            </p:extLst>
          </p:nvPr>
        </p:nvGraphicFramePr>
        <p:xfrm>
          <a:off x="1389241" y="1828800"/>
          <a:ext cx="7677848" cy="4238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01335" y="5517526"/>
            <a:ext cx="487363" cy="487363"/>
          </a:xfrm>
          <a:prstGeom prst="rect">
            <a:avLst/>
          </a:prstGeom>
        </p:spPr>
      </p:pic>
    </p:spTree>
    <p:extLst>
      <p:ext uri="{BB962C8B-B14F-4D97-AF65-F5344CB8AC3E}">
        <p14:creationId xmlns:p14="http://schemas.microsoft.com/office/powerpoint/2010/main" val="354147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684" y="251049"/>
            <a:ext cx="9905998" cy="1478570"/>
          </a:xfrm>
        </p:spPr>
        <p:txBody>
          <a:bodyPr/>
          <a:lstStyle/>
          <a:p>
            <a:r>
              <a:rPr lang="en-US" dirty="0">
                <a:solidFill>
                  <a:schemeClr val="bg2">
                    <a:lumMod val="75000"/>
                  </a:schemeClr>
                </a:solidFill>
              </a:rPr>
              <a:t>Obstetric</a:t>
            </a:r>
            <a:r>
              <a:rPr lang="en-US" dirty="0" smtClean="0">
                <a:solidFill>
                  <a:schemeClr val="bg2">
                    <a:lumMod val="75000"/>
                  </a:schemeClr>
                </a:solidFill>
              </a:rPr>
              <a:t> examination</a:t>
            </a:r>
            <a:endParaRPr lang="en-US" dirty="0">
              <a:solidFill>
                <a:schemeClr val="bg2">
                  <a:lumMod val="75000"/>
                </a:schemeClr>
              </a:solidFill>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379713933"/>
              </p:ext>
            </p:extLst>
          </p:nvPr>
        </p:nvGraphicFramePr>
        <p:xfrm>
          <a:off x="1261049" y="1820254"/>
          <a:ext cx="9626291" cy="4418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17319" y="5902087"/>
            <a:ext cx="487363" cy="487363"/>
          </a:xfrm>
          <a:prstGeom prst="rect">
            <a:avLst/>
          </a:prstGeom>
        </p:spPr>
      </p:pic>
    </p:spTree>
    <p:extLst>
      <p:ext uri="{BB962C8B-B14F-4D97-AF65-F5344CB8AC3E}">
        <p14:creationId xmlns:p14="http://schemas.microsoft.com/office/powerpoint/2010/main" val="272347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846</TotalTime>
  <Words>1735</Words>
  <Application>Microsoft Office PowerPoint</Application>
  <PresentationFormat>Widescreen</PresentationFormat>
  <Paragraphs>180</Paragraphs>
  <Slides>41</Slides>
  <Notes>0</Notes>
  <HiddenSlides>0</HiddenSlides>
  <MMClips>41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Trebuchet MS</vt:lpstr>
      <vt:lpstr>Tw Cen MT</vt:lpstr>
      <vt:lpstr>Wingdings</vt:lpstr>
      <vt:lpstr>Circuit</vt:lpstr>
      <vt:lpstr>PowerPoint Presentation</vt:lpstr>
      <vt:lpstr>Obstetric examination</vt:lpstr>
      <vt:lpstr>Obstetric examination</vt:lpstr>
      <vt:lpstr>Prior to examination</vt:lpstr>
      <vt:lpstr>Explain</vt:lpstr>
      <vt:lpstr>position</vt:lpstr>
      <vt:lpstr>General inspection</vt:lpstr>
      <vt:lpstr>Hands</vt:lpstr>
      <vt:lpstr>Obstetric examination</vt:lpstr>
      <vt:lpstr>inspection</vt:lpstr>
      <vt:lpstr>inspection</vt:lpstr>
      <vt:lpstr>palpation</vt:lpstr>
      <vt:lpstr>palpation</vt:lpstr>
      <vt:lpstr>Fundal height </vt:lpstr>
      <vt:lpstr>PowerPoint Presentation</vt:lpstr>
      <vt:lpstr>PowerPoint Presentation</vt:lpstr>
      <vt:lpstr>The lie</vt:lpstr>
      <vt:lpstr>presentation</vt:lpstr>
      <vt:lpstr>Cephalic and breech presentation</vt:lpstr>
      <vt:lpstr>position</vt:lpstr>
      <vt:lpstr>PowerPoint Presentation</vt:lpstr>
      <vt:lpstr>Engagement</vt:lpstr>
      <vt:lpstr>Engagement</vt:lpstr>
      <vt:lpstr>LEOPOLD`S MANEUVER</vt:lpstr>
      <vt:lpstr>Things to remember </vt:lpstr>
      <vt:lpstr>First maneuver ( Fundal Grip) </vt:lpstr>
      <vt:lpstr>First maneuver ( Fundal Grip) </vt:lpstr>
      <vt:lpstr>1st Maneuver Findings</vt:lpstr>
      <vt:lpstr>Second maneuver ( Umbilical Grip)</vt:lpstr>
      <vt:lpstr>Second maneuver ( Umbilical Grip) </vt:lpstr>
      <vt:lpstr>2nd Maneuver/Umbilical Grip Findings</vt:lpstr>
      <vt:lpstr>Third maneuver (Pawlick's Grip) </vt:lpstr>
      <vt:lpstr>Third maneuver (Pawlick's Grip) </vt:lpstr>
      <vt:lpstr>3rd Maneuver Findings </vt:lpstr>
      <vt:lpstr>Fourth Maneuver ( Pelvic Grip) </vt:lpstr>
      <vt:lpstr>Fourth Maneuver ( Pelvic Grip)</vt:lpstr>
      <vt:lpstr>4th Maneuver Findings</vt:lpstr>
      <vt:lpstr>LEOPOLD`S MANEUVER</vt:lpstr>
      <vt:lpstr>Assessing the fetal heart rate </vt:lpstr>
      <vt:lpstr>Assessing the fetal heart rate </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Obstetric examination</dc:title>
  <dc:creator>gls77912057</dc:creator>
  <cp:lastModifiedBy>Microsoft account</cp:lastModifiedBy>
  <cp:revision>111</cp:revision>
  <dcterms:created xsi:type="dcterms:W3CDTF">2020-04-18T16:59:13Z</dcterms:created>
  <dcterms:modified xsi:type="dcterms:W3CDTF">2020-04-19T20:07:02Z</dcterms:modified>
</cp:coreProperties>
</file>