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891" autoAdjust="0"/>
    <p:restoredTop sz="94660"/>
  </p:normalViewPr>
  <p:slideViewPr>
    <p:cSldViewPr>
      <p:cViewPr varScale="1">
        <p:scale>
          <a:sx n="108" d="100"/>
          <a:sy n="108" d="100"/>
        </p:scale>
        <p:origin x="1668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282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405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077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515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472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837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164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807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684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1418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819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D988D-CD6B-445F-950E-92F9E5F906DF}" type="datetimeFigureOut">
              <a:rPr lang="fa-IR" smtClean="0"/>
              <a:t>18/09/1441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7DAA0-4B77-4E79-A064-83628D5F41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33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PREMENSTRUAL SYNDROME AND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PREMENSTRUAL DYSPHORIC DISORDER</a:t>
            </a:r>
            <a:endParaRPr lang="fa-IR" sz="36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Dr. </a:t>
            </a:r>
            <a:r>
              <a:rPr lang="en-US" b="1" dirty="0" err="1" smtClean="0">
                <a:solidFill>
                  <a:schemeClr val="tx1"/>
                </a:solidFill>
              </a:rPr>
              <a:t>Behnaz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Nouri</a:t>
            </a:r>
            <a:endParaRPr lang="fa-IR" b="1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Diagnostic Criteria for Premenstrual </a:t>
            </a:r>
            <a:r>
              <a:rPr lang="fa-IR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Dysphoric</a:t>
            </a:r>
            <a:r>
              <a:rPr lang="en-US" b="1" dirty="0" smtClean="0">
                <a:solidFill>
                  <a:srgbClr val="C00000"/>
                </a:solidFill>
              </a:rPr>
              <a:t> disorder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 rtl="0"/>
            <a:r>
              <a:rPr lang="en-US" sz="3800" b="1" dirty="0" smtClean="0">
                <a:solidFill>
                  <a:srgbClr val="C00000"/>
                </a:solidFill>
              </a:rPr>
              <a:t>C</a:t>
            </a:r>
            <a:r>
              <a:rPr lang="en-US" sz="3800" b="1" dirty="0">
                <a:solidFill>
                  <a:srgbClr val="C00000"/>
                </a:solidFill>
              </a:rPr>
              <a:t>. </a:t>
            </a:r>
            <a:r>
              <a:rPr lang="en-US" b="1" dirty="0">
                <a:solidFill>
                  <a:srgbClr val="C00000"/>
                </a:solidFill>
              </a:rPr>
              <a:t>One (or more</a:t>
            </a:r>
            <a:r>
              <a:rPr lang="en-US" b="1" dirty="0"/>
              <a:t>) of the following symptoms must additionally be</a:t>
            </a:r>
          </a:p>
          <a:p>
            <a:pPr algn="l" rtl="0"/>
            <a:r>
              <a:rPr lang="en-US" b="1" dirty="0"/>
              <a:t>present, to reach </a:t>
            </a:r>
            <a:r>
              <a:rPr lang="en-US" b="1" dirty="0">
                <a:solidFill>
                  <a:srgbClr val="C00000"/>
                </a:solidFill>
              </a:rPr>
              <a:t>a total of </a:t>
            </a:r>
            <a:r>
              <a:rPr lang="en-US" b="1" i="1" dirty="0">
                <a:solidFill>
                  <a:srgbClr val="C00000"/>
                </a:solidFill>
              </a:rPr>
              <a:t>five symptoms </a:t>
            </a:r>
            <a:r>
              <a:rPr lang="en-US" b="1" i="1" dirty="0"/>
              <a:t>when combined with</a:t>
            </a:r>
          </a:p>
          <a:p>
            <a:pPr algn="l" rtl="0"/>
            <a:r>
              <a:rPr lang="en-US" b="1" dirty="0"/>
              <a:t>symptoms from Criterion B above.</a:t>
            </a:r>
          </a:p>
          <a:p>
            <a:pPr algn="l" rtl="0"/>
            <a:r>
              <a:rPr lang="en-US" b="1" dirty="0"/>
              <a:t>1. Decreased interest in usual activities (e.g., work, school, friends,</a:t>
            </a:r>
          </a:p>
          <a:p>
            <a:pPr algn="l" rtl="0"/>
            <a:r>
              <a:rPr lang="en-US" b="1" dirty="0"/>
              <a:t>hobbies)</a:t>
            </a:r>
          </a:p>
          <a:p>
            <a:pPr algn="l" rtl="0"/>
            <a:r>
              <a:rPr lang="en-US" b="1" dirty="0"/>
              <a:t>2. Subjective difficulty in concentration</a:t>
            </a:r>
          </a:p>
          <a:p>
            <a:pPr algn="l" rtl="0"/>
            <a:r>
              <a:rPr lang="en-US" b="1" dirty="0"/>
              <a:t>3. Lethargy, easy fatigability, or marked lack of energy</a:t>
            </a:r>
          </a:p>
          <a:p>
            <a:pPr algn="l" rtl="0"/>
            <a:r>
              <a:rPr lang="en-US" b="1" dirty="0"/>
              <a:t>4. Marked change in appetite; overeating; and/or specific food</a:t>
            </a:r>
          </a:p>
          <a:p>
            <a:pPr algn="l" rtl="0"/>
            <a:r>
              <a:rPr lang="en-US" b="1" dirty="0"/>
              <a:t>cravings</a:t>
            </a:r>
          </a:p>
          <a:p>
            <a:pPr algn="l" rtl="0"/>
            <a:r>
              <a:rPr lang="en-US" b="1" dirty="0"/>
              <a:t>5. Hypersomnia or insomnia</a:t>
            </a:r>
          </a:p>
          <a:p>
            <a:pPr algn="l" rtl="0"/>
            <a:r>
              <a:rPr lang="en-US" b="1" dirty="0"/>
              <a:t>6. A sense of being overwhelmed or out of control</a:t>
            </a:r>
          </a:p>
          <a:p>
            <a:pPr algn="l" rtl="0"/>
            <a:r>
              <a:rPr lang="en-US" b="1" dirty="0"/>
              <a:t>7. Physical symptoms such as breast tenderness or swelling,</a:t>
            </a:r>
          </a:p>
          <a:p>
            <a:pPr algn="l" rtl="0"/>
            <a:r>
              <a:rPr lang="en-US" b="1" dirty="0"/>
              <a:t>headaches, joint or muscle pain, a sensation of “bloating,” or</a:t>
            </a:r>
          </a:p>
          <a:p>
            <a:pPr algn="l" rtl="0"/>
            <a:r>
              <a:rPr lang="en-US" b="1" dirty="0"/>
              <a:t>weight gain</a:t>
            </a:r>
            <a:endParaRPr lang="fa-IR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Diagnostic Criteria for Premenstrual </a:t>
            </a:r>
            <a:r>
              <a:rPr lang="fa-IR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Dysphoric</a:t>
            </a:r>
            <a:r>
              <a:rPr lang="en-US" b="1" dirty="0" smtClean="0">
                <a:solidFill>
                  <a:srgbClr val="C00000"/>
                </a:solidFill>
              </a:rPr>
              <a:t> disorder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l" rtl="0"/>
            <a:r>
              <a:rPr lang="en-US" sz="3600" b="1" i="1" dirty="0">
                <a:solidFill>
                  <a:srgbClr val="C00000"/>
                </a:solidFill>
              </a:rPr>
              <a:t>Note: </a:t>
            </a:r>
            <a:r>
              <a:rPr lang="en-US" b="1" i="1" dirty="0"/>
              <a:t>The symptoms in Criteria A to C must have been met for </a:t>
            </a:r>
            <a:r>
              <a:rPr lang="en-US" b="1" i="1" dirty="0" smtClean="0"/>
              <a:t>most</a:t>
            </a:r>
            <a:r>
              <a:rPr lang="en-US" b="1" dirty="0" smtClean="0"/>
              <a:t> menstrual</a:t>
            </a:r>
            <a:endParaRPr lang="en-US" b="1" i="1" dirty="0"/>
          </a:p>
          <a:p>
            <a:pPr algn="l" rtl="0"/>
            <a:r>
              <a:rPr lang="en-US" b="1" dirty="0" smtClean="0"/>
              <a:t>cycles </a:t>
            </a:r>
            <a:r>
              <a:rPr lang="en-US" b="1" dirty="0"/>
              <a:t>that occurred in the preceding year.</a:t>
            </a:r>
          </a:p>
          <a:p>
            <a:pPr algn="l" rtl="0"/>
            <a:r>
              <a:rPr lang="en-US" sz="3600" b="1" dirty="0">
                <a:solidFill>
                  <a:srgbClr val="C00000"/>
                </a:solidFill>
              </a:rPr>
              <a:t>D. </a:t>
            </a:r>
            <a:r>
              <a:rPr lang="en-US" b="1" dirty="0"/>
              <a:t>The symptoms are associated with clinically significant distress </a:t>
            </a:r>
            <a:r>
              <a:rPr lang="en-US" b="1" dirty="0" smtClean="0"/>
              <a:t>or interfere</a:t>
            </a:r>
            <a:endParaRPr lang="en-US" b="1" dirty="0"/>
          </a:p>
          <a:p>
            <a:pPr algn="l" rtl="0"/>
            <a:r>
              <a:rPr lang="en-US" b="1" dirty="0" smtClean="0"/>
              <a:t>with </a:t>
            </a:r>
            <a:r>
              <a:rPr lang="en-US" b="1" dirty="0"/>
              <a:t>work, school, usual social activities, or relationships </a:t>
            </a:r>
            <a:r>
              <a:rPr lang="en-US" b="1" dirty="0" smtClean="0"/>
              <a:t>with others </a:t>
            </a:r>
            <a:endParaRPr lang="en-US" b="1" dirty="0"/>
          </a:p>
          <a:p>
            <a:pPr algn="l" rtl="0"/>
            <a:r>
              <a:rPr lang="en-US" b="1" dirty="0"/>
              <a:t>others (e.g., avoidance of social activities; decreased productivity </a:t>
            </a:r>
            <a:r>
              <a:rPr lang="en-US" b="1" dirty="0" smtClean="0"/>
              <a:t>and efficiency</a:t>
            </a:r>
            <a:endParaRPr lang="en-US" b="1" dirty="0"/>
          </a:p>
          <a:p>
            <a:pPr algn="l" rtl="0"/>
            <a:r>
              <a:rPr lang="en-US" b="1" dirty="0" smtClean="0"/>
              <a:t>at </a:t>
            </a:r>
            <a:r>
              <a:rPr lang="en-US" b="1" dirty="0"/>
              <a:t>work, school, or home).</a:t>
            </a:r>
          </a:p>
          <a:p>
            <a:pPr algn="l" rtl="0"/>
            <a:r>
              <a:rPr lang="en-US" sz="3600" b="1" dirty="0">
                <a:solidFill>
                  <a:srgbClr val="C00000"/>
                </a:solidFill>
              </a:rPr>
              <a:t>E. </a:t>
            </a:r>
            <a:r>
              <a:rPr lang="en-US" b="1" dirty="0"/>
              <a:t>The disturbance is not merely an exacerbation of the symptoms </a:t>
            </a:r>
            <a:r>
              <a:rPr lang="en-US" b="1" dirty="0" smtClean="0"/>
              <a:t>of another</a:t>
            </a:r>
            <a:endParaRPr lang="en-US" b="1" dirty="0"/>
          </a:p>
          <a:p>
            <a:pPr algn="l" rtl="0"/>
            <a:r>
              <a:rPr lang="en-US" b="1" dirty="0" smtClean="0"/>
              <a:t>disorder</a:t>
            </a:r>
            <a:r>
              <a:rPr lang="en-US" b="1" dirty="0"/>
              <a:t>, such as major depressive disorder (MDD), </a:t>
            </a:r>
            <a:r>
              <a:rPr lang="en-US" b="1" dirty="0" smtClean="0"/>
              <a:t>panic disorder , persistent</a:t>
            </a:r>
            <a:endParaRPr lang="en-US" b="1" dirty="0"/>
          </a:p>
          <a:p>
            <a:pPr algn="l" rtl="0"/>
            <a:r>
              <a:rPr lang="en-US" b="1" dirty="0" smtClean="0"/>
              <a:t>depressive </a:t>
            </a:r>
            <a:r>
              <a:rPr lang="en-US" b="1" dirty="0"/>
              <a:t>disorder (dysthymia), or a </a:t>
            </a:r>
            <a:r>
              <a:rPr lang="en-US" b="1" dirty="0" smtClean="0"/>
              <a:t>personal disorder (although it may co-occur</a:t>
            </a:r>
            <a:endParaRPr lang="en-US" b="1" dirty="0"/>
          </a:p>
          <a:p>
            <a:pPr algn="l" rtl="0"/>
            <a:r>
              <a:rPr lang="en-US" b="1" dirty="0" smtClean="0"/>
              <a:t>with </a:t>
            </a:r>
            <a:r>
              <a:rPr lang="en-US" b="1" dirty="0"/>
              <a:t>any of these disorders).</a:t>
            </a:r>
          </a:p>
          <a:p>
            <a:pPr algn="l" rtl="0"/>
            <a:r>
              <a:rPr lang="en-US" sz="3600" b="1" dirty="0">
                <a:solidFill>
                  <a:srgbClr val="C00000"/>
                </a:solidFill>
              </a:rPr>
              <a:t>F. </a:t>
            </a:r>
            <a:r>
              <a:rPr lang="en-US" b="1" dirty="0"/>
              <a:t>Criterion A should be confirmed by prospective daily ratings during </a:t>
            </a:r>
            <a:r>
              <a:rPr lang="en-US" b="1" dirty="0" smtClean="0"/>
              <a:t>at least </a:t>
            </a:r>
            <a:endParaRPr lang="en-US" b="1" dirty="0"/>
          </a:p>
          <a:p>
            <a:pPr algn="l" rtl="0"/>
            <a:r>
              <a:rPr lang="en-US" b="1" dirty="0" smtClean="0"/>
              <a:t>two </a:t>
            </a:r>
            <a:r>
              <a:rPr lang="en-US" b="1" dirty="0"/>
              <a:t>consecutive symptomatic cycles. (</a:t>
            </a:r>
            <a:r>
              <a:rPr lang="en-US" b="1" i="1" dirty="0"/>
              <a:t>Note: </a:t>
            </a:r>
            <a:r>
              <a:rPr lang="en-US" b="1" dirty="0"/>
              <a:t>The diagnosis </a:t>
            </a:r>
            <a:r>
              <a:rPr lang="en-US" b="1" dirty="0" smtClean="0"/>
              <a:t>may be made</a:t>
            </a:r>
            <a:endParaRPr lang="en-US" b="1" dirty="0"/>
          </a:p>
          <a:p>
            <a:pPr algn="l" rtl="0"/>
            <a:r>
              <a:rPr lang="en-US" b="1" dirty="0" smtClean="0"/>
              <a:t>provisionally </a:t>
            </a:r>
            <a:r>
              <a:rPr lang="en-US" b="1" dirty="0"/>
              <a:t>prior to this confirmation.)</a:t>
            </a:r>
          </a:p>
          <a:p>
            <a:pPr algn="l" rtl="0"/>
            <a:r>
              <a:rPr lang="en-US" sz="3600" b="1" dirty="0">
                <a:solidFill>
                  <a:srgbClr val="C00000"/>
                </a:solidFill>
              </a:rPr>
              <a:t>G. </a:t>
            </a:r>
            <a:r>
              <a:rPr lang="en-US" b="1" dirty="0"/>
              <a:t>The symptoms are not attributable to the physiologic effects of a</a:t>
            </a:r>
          </a:p>
          <a:p>
            <a:pPr algn="l" rtl="0"/>
            <a:r>
              <a:rPr lang="en-US" b="1" dirty="0"/>
              <a:t>substance (e.g., a drug of abuse, a medication, other treatment) or </a:t>
            </a:r>
            <a:r>
              <a:rPr lang="en-US" b="1" dirty="0" smtClean="0"/>
              <a:t>other medical </a:t>
            </a:r>
            <a:r>
              <a:rPr lang="en-US" b="1" dirty="0"/>
              <a:t>condition (e.g., hyperthyroidism)</a:t>
            </a:r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Etiology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517632" cy="5688632"/>
          </a:xfrm>
        </p:spPr>
        <p:txBody>
          <a:bodyPr>
            <a:normAutofit fontScale="70000" lnSpcReduction="20000"/>
          </a:bodyPr>
          <a:lstStyle/>
          <a:p>
            <a:pPr algn="l" rtl="0"/>
            <a:r>
              <a:rPr lang="en-US" b="1" dirty="0"/>
              <a:t>Many theories have been proposed to explain PMS, including </a:t>
            </a:r>
            <a:r>
              <a:rPr lang="en-US" b="1" dirty="0" smtClean="0"/>
              <a:t>altered levels of estrogen, progesterone, endorphins, </a:t>
            </a:r>
            <a:r>
              <a:rPr lang="en-US" b="1" dirty="0" err="1" smtClean="0"/>
              <a:t>catecholamines</a:t>
            </a:r>
            <a:r>
              <a:rPr lang="en-US" b="1" dirty="0" smtClean="0"/>
              <a:t>,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vitamins, and minerals, but none provides a single, unified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explanation </a:t>
            </a:r>
            <a:r>
              <a:rPr lang="en-US" b="1" dirty="0"/>
              <a:t>that </a:t>
            </a:r>
            <a:r>
              <a:rPr lang="en-US" b="1" dirty="0" smtClean="0"/>
              <a:t>accounts for all the variations that are seen. </a:t>
            </a:r>
          </a:p>
          <a:p>
            <a:pPr marL="0" indent="0" algn="l" rtl="0">
              <a:buNone/>
            </a:pPr>
            <a:endParaRPr lang="en-US" b="1" dirty="0" smtClean="0"/>
          </a:p>
          <a:p>
            <a:pPr algn="l" rtl="0"/>
            <a:r>
              <a:rPr lang="en-US" b="1" i="1" dirty="0" smtClean="0"/>
              <a:t>Currently</a:t>
            </a:r>
            <a:r>
              <a:rPr lang="en-US" b="1" i="1" dirty="0"/>
              <a:t>, the data support a theory of serotoninergic </a:t>
            </a:r>
            <a:r>
              <a:rPr lang="en-US" b="1" i="1" dirty="0" err="1"/>
              <a:t>dysregulation</a:t>
            </a:r>
            <a:r>
              <a:rPr lang="en-US" b="1" i="1" dirty="0"/>
              <a:t> </a:t>
            </a:r>
            <a:r>
              <a:rPr lang="en-US" b="1" i="1" dirty="0" smtClean="0"/>
              <a:t>as the basis for PMDD</a:t>
            </a:r>
          </a:p>
          <a:p>
            <a:pPr algn="l" rtl="0"/>
            <a:endParaRPr lang="en-US" b="1" i="1" dirty="0"/>
          </a:p>
          <a:p>
            <a:pPr algn="l" rtl="0"/>
            <a:r>
              <a:rPr lang="en-US" b="1" dirty="0" smtClean="0"/>
              <a:t>Monoamine </a:t>
            </a:r>
            <a:r>
              <a:rPr lang="en-US" b="1" dirty="0"/>
              <a:t>oxidase reduces </a:t>
            </a:r>
            <a:r>
              <a:rPr lang="en-US" b="1" dirty="0" smtClean="0"/>
              <a:t>serotonin availability, progesterone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potentiates </a:t>
            </a:r>
            <a:r>
              <a:rPr lang="en-US" b="1" dirty="0"/>
              <a:t>monoamine oxidase, and </a:t>
            </a:r>
            <a:r>
              <a:rPr lang="en-US" b="1" dirty="0" smtClean="0"/>
              <a:t>estrogen potentiates 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potentiates monoamine </a:t>
            </a:r>
            <a:r>
              <a:rPr lang="en-US" b="1" dirty="0"/>
              <a:t>oxidase inhibitors</a:t>
            </a:r>
            <a:r>
              <a:rPr lang="en-US" b="1" dirty="0" smtClean="0"/>
              <a:t>.</a:t>
            </a:r>
          </a:p>
          <a:p>
            <a:pPr algn="l" rtl="0"/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n-US" b="1" dirty="0"/>
              <a:t>availability </a:t>
            </a:r>
            <a:r>
              <a:rPr lang="en-US" b="1" dirty="0" smtClean="0"/>
              <a:t>of serotonin is decreased in the progesterone-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dominant </a:t>
            </a:r>
            <a:r>
              <a:rPr lang="en-US" b="1" dirty="0"/>
              <a:t>luteal phase</a:t>
            </a:r>
            <a:r>
              <a:rPr lang="en-US" b="1" dirty="0" smtClean="0"/>
              <a:t>.</a:t>
            </a:r>
          </a:p>
          <a:p>
            <a:pPr algn="l" rtl="0"/>
            <a:r>
              <a:rPr lang="el-GR" b="1" dirty="0"/>
              <a:t>γ-</a:t>
            </a:r>
            <a:r>
              <a:rPr lang="en-US" b="1" dirty="0" err="1" smtClean="0"/>
              <a:t>aminobutyric</a:t>
            </a:r>
            <a:r>
              <a:rPr lang="en-US" b="1" dirty="0" err="1"/>
              <a:t>acid</a:t>
            </a:r>
            <a:r>
              <a:rPr lang="en-US" b="1" dirty="0"/>
              <a:t> as an important factor in decreasing levels of </a:t>
            </a:r>
            <a:r>
              <a:rPr lang="en-US" b="1" dirty="0" err="1"/>
              <a:t>allopregnanolone</a:t>
            </a:r>
            <a:r>
              <a:rPr lang="en-US" b="1" dirty="0"/>
              <a:t>, </a:t>
            </a:r>
            <a:r>
              <a:rPr lang="en-US" b="1" dirty="0" smtClean="0"/>
              <a:t>a progesterone metabolite.</a:t>
            </a:r>
          </a:p>
          <a:p>
            <a:pPr algn="l" rtl="0"/>
            <a:endParaRPr lang="en-US" b="1" dirty="0"/>
          </a:p>
          <a:p>
            <a:pPr algn="l" rtl="0"/>
            <a:endParaRPr lang="en-US" b="1" dirty="0"/>
          </a:p>
          <a:p>
            <a:pPr algn="l" rtl="0"/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Differential Diagnosis of Premenstrual Syndrome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301608" cy="5472608"/>
          </a:xfrm>
        </p:spPr>
        <p:txBody>
          <a:bodyPr>
            <a:normAutofit fontScale="47500" lnSpcReduction="20000"/>
          </a:bodyPr>
          <a:lstStyle/>
          <a:p>
            <a:pPr algn="l" rtl="0"/>
            <a:r>
              <a:rPr lang="en-US" b="1" dirty="0"/>
              <a:t>Allergy</a:t>
            </a:r>
          </a:p>
          <a:p>
            <a:pPr algn="l" rtl="0"/>
            <a:r>
              <a:rPr lang="en-US" b="1" dirty="0"/>
              <a:t>Breast disorders (fibrocystic change)</a:t>
            </a:r>
          </a:p>
          <a:p>
            <a:pPr algn="l" rtl="0"/>
            <a:r>
              <a:rPr lang="en-US" b="1" dirty="0"/>
              <a:t>Chronic fatigue states</a:t>
            </a:r>
          </a:p>
          <a:p>
            <a:pPr algn="l" rtl="0"/>
            <a:r>
              <a:rPr lang="en-US" b="1" dirty="0"/>
              <a:t>Anemia</a:t>
            </a:r>
          </a:p>
          <a:p>
            <a:pPr algn="l" rtl="0"/>
            <a:r>
              <a:rPr lang="en-US" b="1" dirty="0"/>
              <a:t>Chronic cytomegalovirus infection</a:t>
            </a:r>
          </a:p>
          <a:p>
            <a:pPr algn="l" rtl="0"/>
            <a:r>
              <a:rPr lang="en-US" b="1" dirty="0"/>
              <a:t>Lyme disease</a:t>
            </a:r>
          </a:p>
          <a:p>
            <a:pPr algn="l" rtl="0"/>
            <a:r>
              <a:rPr lang="en-US" b="1" dirty="0"/>
              <a:t>Connective tissue disease (lupus </a:t>
            </a:r>
            <a:r>
              <a:rPr lang="en-US" b="1" dirty="0" err="1"/>
              <a:t>erythematosus</a:t>
            </a:r>
            <a:r>
              <a:rPr lang="en-US" b="1" dirty="0"/>
              <a:t>)</a:t>
            </a:r>
          </a:p>
          <a:p>
            <a:pPr algn="l" rtl="0"/>
            <a:r>
              <a:rPr lang="en-US" b="1" dirty="0"/>
              <a:t>Drug and substance abuse</a:t>
            </a:r>
          </a:p>
          <a:p>
            <a:pPr algn="l" rtl="0"/>
            <a:r>
              <a:rPr lang="en-US" sz="3800" b="1" dirty="0" smtClean="0">
                <a:solidFill>
                  <a:srgbClr val="C00000"/>
                </a:solidFill>
              </a:rPr>
              <a:t>Endocrinology </a:t>
            </a:r>
            <a:r>
              <a:rPr lang="en-US" sz="3800" b="1" dirty="0">
                <a:solidFill>
                  <a:srgbClr val="C00000"/>
                </a:solidFill>
              </a:rPr>
              <a:t>disorders</a:t>
            </a:r>
          </a:p>
          <a:p>
            <a:pPr algn="l" rtl="0"/>
            <a:r>
              <a:rPr lang="en-US" b="1" dirty="0"/>
              <a:t>• Adrenal disorders (Cushing syndrome and </a:t>
            </a:r>
            <a:r>
              <a:rPr lang="en-US" b="1" dirty="0" err="1"/>
              <a:t>hypoadrenalism</a:t>
            </a:r>
            <a:r>
              <a:rPr lang="en-US" b="1" dirty="0"/>
              <a:t>)</a:t>
            </a:r>
          </a:p>
          <a:p>
            <a:pPr algn="l" rtl="0"/>
            <a:r>
              <a:rPr lang="en-US" b="1" dirty="0"/>
              <a:t>• Adrenocorticotropic hormone–mediated disorders</a:t>
            </a:r>
          </a:p>
          <a:p>
            <a:pPr algn="l" rtl="0"/>
            <a:r>
              <a:rPr lang="en-US" b="1" dirty="0"/>
              <a:t>• </a:t>
            </a:r>
            <a:r>
              <a:rPr lang="en-US" b="1" dirty="0" err="1"/>
              <a:t>Hyperandrogenism</a:t>
            </a:r>
            <a:endParaRPr lang="en-US" b="1" dirty="0"/>
          </a:p>
          <a:p>
            <a:pPr algn="l" rtl="0"/>
            <a:r>
              <a:rPr lang="en-US" b="1" dirty="0"/>
              <a:t>• </a:t>
            </a:r>
            <a:r>
              <a:rPr lang="en-US" b="1" dirty="0" err="1"/>
              <a:t>Hyperprolactinemia</a:t>
            </a:r>
            <a:endParaRPr lang="en-US" b="1" dirty="0"/>
          </a:p>
          <a:p>
            <a:pPr algn="l" rtl="0"/>
            <a:r>
              <a:rPr lang="en-US" b="1" dirty="0"/>
              <a:t>• </a:t>
            </a:r>
            <a:r>
              <a:rPr lang="en-US" b="1" dirty="0" err="1"/>
              <a:t>Panhypopituitarism</a:t>
            </a:r>
            <a:endParaRPr lang="en-US" b="1" dirty="0"/>
          </a:p>
          <a:p>
            <a:pPr algn="l" rtl="0"/>
            <a:r>
              <a:rPr lang="en-US" b="1" dirty="0"/>
              <a:t>• </a:t>
            </a:r>
            <a:r>
              <a:rPr lang="en-US" b="1" dirty="0" err="1"/>
              <a:t>Pheochromocytoma</a:t>
            </a:r>
            <a:endParaRPr lang="en-US" b="1" dirty="0"/>
          </a:p>
          <a:p>
            <a:pPr algn="l" rtl="0"/>
            <a:r>
              <a:rPr lang="en-US" b="1" dirty="0"/>
              <a:t>• </a:t>
            </a:r>
            <a:r>
              <a:rPr lang="en-US" sz="3800" b="1" dirty="0">
                <a:solidFill>
                  <a:srgbClr val="C00000"/>
                </a:solidFill>
              </a:rPr>
              <a:t>Thyroid disorders </a:t>
            </a:r>
            <a:r>
              <a:rPr lang="en-US" b="1" dirty="0"/>
              <a:t>(hypothyroidism and hyperthyroidism</a:t>
            </a:r>
            <a:r>
              <a:rPr lang="en-US" b="1" dirty="0" smtClean="0"/>
              <a:t>)</a:t>
            </a:r>
            <a:r>
              <a:rPr lang="en-US" b="1" dirty="0"/>
              <a:t> Family, marital, and social stress</a:t>
            </a:r>
          </a:p>
          <a:p>
            <a:pPr algn="l" rtl="0"/>
            <a:r>
              <a:rPr lang="en-US" b="1" dirty="0"/>
              <a:t>• Physical or sexual abuse</a:t>
            </a:r>
          </a:p>
          <a:p>
            <a:pPr algn="l" rtl="0"/>
            <a:r>
              <a:rPr lang="en-US" sz="3800" b="1" dirty="0">
                <a:solidFill>
                  <a:srgbClr val="C00000"/>
                </a:solidFill>
              </a:rPr>
              <a:t>Gastrointestinal conditions</a:t>
            </a:r>
          </a:p>
          <a:p>
            <a:pPr algn="l" rtl="0"/>
            <a:r>
              <a:rPr lang="en-US" b="1" dirty="0"/>
              <a:t>Inflammatory bowel disease</a:t>
            </a:r>
          </a:p>
          <a:p>
            <a:pPr algn="l" rtl="0"/>
            <a:r>
              <a:rPr lang="en-US" b="1" dirty="0"/>
              <a:t>• </a:t>
            </a:r>
            <a:r>
              <a:rPr lang="en-US" b="1" dirty="0" err="1"/>
              <a:t>Crohn</a:t>
            </a:r>
            <a:r>
              <a:rPr lang="en-US" b="1" dirty="0"/>
              <a:t> disease</a:t>
            </a:r>
          </a:p>
          <a:p>
            <a:pPr algn="l" rtl="0"/>
            <a:r>
              <a:rPr lang="en-US" b="1" dirty="0"/>
              <a:t>• Ulcerative colitis</a:t>
            </a:r>
          </a:p>
          <a:p>
            <a:pPr algn="l" rtl="0"/>
            <a:r>
              <a:rPr lang="en-US" b="1" dirty="0"/>
              <a:t>Irritable bowel syndrome</a:t>
            </a:r>
          </a:p>
          <a:p>
            <a:pPr algn="l" rtl="0"/>
            <a:endParaRPr lang="fa-IR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Differential Diagnosis of Premenstrual Syndrome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069160"/>
          </a:xfrm>
        </p:spPr>
        <p:txBody>
          <a:bodyPr>
            <a:normAutofit fontScale="55000" lnSpcReduction="20000"/>
          </a:bodyPr>
          <a:lstStyle/>
          <a:p>
            <a:pPr algn="l" rtl="0"/>
            <a:r>
              <a:rPr lang="en-US" sz="3300" b="1" dirty="0">
                <a:solidFill>
                  <a:srgbClr val="C00000"/>
                </a:solidFill>
              </a:rPr>
              <a:t>Gynecologic disorders</a:t>
            </a:r>
          </a:p>
          <a:p>
            <a:pPr algn="l" rtl="0"/>
            <a:r>
              <a:rPr lang="en-US" b="1" dirty="0"/>
              <a:t>• Dysmenorrhea</a:t>
            </a:r>
          </a:p>
          <a:p>
            <a:pPr algn="l" rtl="0"/>
            <a:r>
              <a:rPr lang="en-US" b="1" dirty="0"/>
              <a:t>• Endometriosis</a:t>
            </a:r>
          </a:p>
          <a:p>
            <a:pPr algn="l" rtl="0"/>
            <a:r>
              <a:rPr lang="en-US" b="1" dirty="0"/>
              <a:t>• Pelvic inflammatory disease</a:t>
            </a:r>
          </a:p>
          <a:p>
            <a:pPr algn="l" rtl="0"/>
            <a:r>
              <a:rPr lang="en-US" b="1" dirty="0"/>
              <a:t>• </a:t>
            </a:r>
            <a:r>
              <a:rPr lang="en-US" b="1" dirty="0" err="1"/>
              <a:t>Perimenopause</a:t>
            </a:r>
            <a:endParaRPr lang="en-US" b="1" dirty="0"/>
          </a:p>
          <a:p>
            <a:pPr algn="l" rtl="0"/>
            <a:r>
              <a:rPr lang="en-US" b="1" dirty="0"/>
              <a:t>• Uterine </a:t>
            </a:r>
            <a:r>
              <a:rPr lang="en-US" b="1" dirty="0" err="1"/>
              <a:t>leiomyomata</a:t>
            </a:r>
            <a:endParaRPr lang="en-US" b="1" dirty="0"/>
          </a:p>
          <a:p>
            <a:pPr algn="l" rtl="0"/>
            <a:r>
              <a:rPr lang="en-US" b="1" dirty="0"/>
              <a:t>Idiopathic edema</a:t>
            </a:r>
          </a:p>
          <a:p>
            <a:pPr algn="l" rtl="0"/>
            <a:r>
              <a:rPr lang="en-US" sz="3300" b="1" dirty="0">
                <a:solidFill>
                  <a:srgbClr val="C00000"/>
                </a:solidFill>
              </a:rPr>
              <a:t>Neurologic disorders</a:t>
            </a:r>
          </a:p>
          <a:p>
            <a:pPr algn="l" rtl="0"/>
            <a:r>
              <a:rPr lang="en-US" b="1" dirty="0"/>
              <a:t>• Migraine</a:t>
            </a:r>
          </a:p>
          <a:p>
            <a:pPr algn="l" rtl="0"/>
            <a:r>
              <a:rPr lang="en-US" b="1" dirty="0"/>
              <a:t>• Seizure disorders</a:t>
            </a:r>
          </a:p>
          <a:p>
            <a:pPr algn="l" rtl="0"/>
            <a:r>
              <a:rPr lang="en-US" sz="3300" b="1" dirty="0">
                <a:solidFill>
                  <a:srgbClr val="C00000"/>
                </a:solidFill>
              </a:rPr>
              <a:t>Psychiatric and psychological disorders</a:t>
            </a:r>
          </a:p>
          <a:p>
            <a:pPr algn="l" rtl="0"/>
            <a:r>
              <a:rPr lang="en-US" b="1" dirty="0"/>
              <a:t>• Anxiety </a:t>
            </a:r>
            <a:r>
              <a:rPr lang="en-US" b="1" dirty="0" smtClean="0"/>
              <a:t>neurosis</a:t>
            </a:r>
          </a:p>
          <a:p>
            <a:pPr algn="l" rtl="0"/>
            <a:r>
              <a:rPr lang="en-US" b="1" dirty="0" smtClean="0"/>
              <a:t>• </a:t>
            </a:r>
            <a:r>
              <a:rPr lang="en-US" b="1" dirty="0"/>
              <a:t>Bulimia</a:t>
            </a:r>
          </a:p>
          <a:p>
            <a:pPr algn="l" rtl="0"/>
            <a:r>
              <a:rPr lang="en-US" b="1" dirty="0"/>
              <a:t>• Personality disorders</a:t>
            </a:r>
          </a:p>
          <a:p>
            <a:pPr algn="l" rtl="0"/>
            <a:r>
              <a:rPr lang="en-US" b="1" dirty="0"/>
              <a:t>• Psychosis</a:t>
            </a:r>
          </a:p>
          <a:p>
            <a:pPr algn="l" rtl="0"/>
            <a:r>
              <a:rPr lang="en-US" b="1" dirty="0"/>
              <a:t>• Somatoform disorders</a:t>
            </a:r>
          </a:p>
          <a:p>
            <a:pPr algn="l" rtl="0"/>
            <a:r>
              <a:rPr lang="en-US" b="1" dirty="0"/>
              <a:t>• Unipolar and bipolar affective disorders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Menstrual Diary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661648" cy="5030019"/>
          </a:xfrm>
        </p:spPr>
        <p:txBody>
          <a:bodyPr>
            <a:normAutofit fontScale="62500" lnSpcReduction="20000"/>
          </a:bodyPr>
          <a:lstStyle/>
          <a:p>
            <a:pPr algn="l" rtl="0"/>
            <a:r>
              <a:rPr lang="en-US" b="1" dirty="0"/>
              <a:t>N</a:t>
            </a:r>
            <a:r>
              <a:rPr lang="en-US" b="1" dirty="0" smtClean="0"/>
              <a:t>o definitive physical examination or </a:t>
            </a:r>
            <a:r>
              <a:rPr lang="en-US" b="1" dirty="0"/>
              <a:t>laboratory markers are </a:t>
            </a:r>
            <a:r>
              <a:rPr lang="en-US" b="1" dirty="0" smtClean="0"/>
              <a:t>available to aid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in  diagnosis.</a:t>
            </a:r>
          </a:p>
          <a:p>
            <a:pPr marL="0" indent="0" algn="l" rtl="0">
              <a:buNone/>
            </a:pPr>
            <a:endParaRPr lang="en-US" b="1" dirty="0" smtClean="0"/>
          </a:p>
          <a:p>
            <a:pPr algn="l" rtl="0"/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n-US" b="1" dirty="0"/>
              <a:t>definitive diagnosis of PMS and PMDD </a:t>
            </a:r>
            <a:r>
              <a:rPr lang="en-US" b="1" dirty="0" smtClean="0"/>
              <a:t>based on the relationship of the patient’s symptoms to the luteal phase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Using </a:t>
            </a:r>
            <a:r>
              <a:rPr lang="en-US" b="1" dirty="0"/>
              <a:t>a menstrual diary in two or more </a:t>
            </a:r>
            <a:r>
              <a:rPr lang="en-US" b="1" dirty="0" smtClean="0"/>
              <a:t>consecutive menstrual cycles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Many physical and psychiatric disorders are known to worsen in </a:t>
            </a:r>
            <a:r>
              <a:rPr lang="en-US" b="1" dirty="0" smtClean="0"/>
              <a:t>the luteal phase, including irritable bowel syndrome and MDD 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Patients </a:t>
            </a:r>
            <a:r>
              <a:rPr lang="en-US" b="1" dirty="0"/>
              <a:t>with PMDD should be evaluated to rule out specific pathology</a:t>
            </a:r>
            <a:r>
              <a:rPr lang="en-US" b="1" dirty="0" smtClean="0"/>
              <a:t>, although it is also important to understand </a:t>
            </a:r>
            <a:r>
              <a:rPr lang="en-US" b="1" dirty="0"/>
              <a:t>that no specific physical </a:t>
            </a:r>
            <a:r>
              <a:rPr lang="en-US" b="1" dirty="0" smtClean="0"/>
              <a:t>finings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 are diagnostic of PMDD</a:t>
            </a:r>
          </a:p>
          <a:p>
            <a:pPr marL="0" indent="0" algn="l" rtl="0">
              <a:buNone/>
            </a:pPr>
            <a:endParaRPr lang="en-US" b="1" dirty="0" smtClean="0"/>
          </a:p>
          <a:p>
            <a:pPr algn="l" rtl="0"/>
            <a:r>
              <a:rPr lang="en-US" b="1" dirty="0" smtClean="0"/>
              <a:t>perform </a:t>
            </a:r>
            <a:r>
              <a:rPr lang="en-US" b="1" dirty="0"/>
              <a:t>a </a:t>
            </a:r>
            <a:r>
              <a:rPr lang="en-US" b="1" dirty="0" smtClean="0"/>
              <a:t>complete blood count and evaluate the TSH</a:t>
            </a:r>
            <a:endParaRPr lang="en-US" b="1" dirty="0"/>
          </a:p>
          <a:p>
            <a:pPr algn="l" rtl="0"/>
            <a:endParaRPr lang="en-US" b="1" dirty="0"/>
          </a:p>
          <a:p>
            <a:pPr algn="l" rtl="0"/>
            <a:endParaRPr lang="en-US" b="1" dirty="0"/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3184"/>
            <a:ext cx="4968552" cy="674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TREATMENT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/>
              <a:t>The prospective charting of symptoms not only documents the cyclic </a:t>
            </a:r>
            <a:r>
              <a:rPr lang="en-US" b="1" dirty="0" smtClean="0"/>
              <a:t>or non cyclic</a:t>
            </a:r>
            <a:endParaRPr lang="en-US" b="1" dirty="0"/>
          </a:p>
          <a:p>
            <a:pPr algn="l" rtl="0"/>
            <a:r>
              <a:rPr lang="en-US" b="1" dirty="0" smtClean="0"/>
              <a:t>nature </a:t>
            </a:r>
            <a:r>
              <a:rPr lang="en-US" b="1" dirty="0"/>
              <a:t>of the patient’s symptoms but also allows her to play </a:t>
            </a:r>
            <a:r>
              <a:rPr lang="en-US" b="1" dirty="0" smtClean="0"/>
              <a:t>a key role in the diagnostic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and </a:t>
            </a:r>
            <a:r>
              <a:rPr lang="en-US" b="1" dirty="0"/>
              <a:t>management team</a:t>
            </a:r>
            <a:r>
              <a:rPr lang="en-US" b="1" dirty="0" smtClean="0"/>
              <a:t>.</a:t>
            </a:r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This will allow her </a:t>
            </a:r>
            <a:r>
              <a:rPr lang="en-US" b="1" dirty="0" smtClean="0"/>
              <a:t>to regain some control of her symptoms</a:t>
            </a:r>
            <a:endParaRPr lang="fa-IR" b="1" dirty="0" smtClean="0"/>
          </a:p>
          <a:p>
            <a:pPr algn="l" rtl="0"/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9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Non pharmacologic </a:t>
            </a:r>
            <a:r>
              <a:rPr lang="en-US" b="1" dirty="0">
                <a:solidFill>
                  <a:srgbClr val="C00000"/>
                </a:solidFill>
              </a:rPr>
              <a:t>Treatment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544616"/>
          </a:xfrm>
        </p:spPr>
        <p:txBody>
          <a:bodyPr>
            <a:normAutofit fontScale="92500"/>
          </a:bodyPr>
          <a:lstStyle/>
          <a:p>
            <a:pPr algn="l" rtl="0"/>
            <a:r>
              <a:rPr lang="en-US" b="1" dirty="0" smtClean="0"/>
              <a:t>Diet :</a:t>
            </a:r>
          </a:p>
          <a:p>
            <a:pPr algn="l" rtl="0"/>
            <a:r>
              <a:rPr lang="en-US" b="1" dirty="0" smtClean="0"/>
              <a:t>Eating fresh rather than processed foods</a:t>
            </a:r>
          </a:p>
          <a:p>
            <a:pPr algn="l" rtl="0"/>
            <a:r>
              <a:rPr lang="en-US" b="1" dirty="0" smtClean="0"/>
              <a:t>More fruits and vegetables and minimize</a:t>
            </a:r>
          </a:p>
          <a:p>
            <a:pPr marL="0" indent="0" algn="l" rtl="0">
              <a:buNone/>
            </a:pPr>
            <a:r>
              <a:rPr lang="en-US" b="1" dirty="0" smtClean="0"/>
              <a:t>    the intake of refined sugars and fats.</a:t>
            </a:r>
          </a:p>
          <a:p>
            <a:pPr algn="l" rtl="0"/>
            <a:r>
              <a:rPr lang="en-US" b="1" dirty="0" smtClean="0"/>
              <a:t>Minimizing salt intake may help with bloating </a:t>
            </a:r>
          </a:p>
          <a:p>
            <a:pPr algn="l" rtl="0"/>
            <a:r>
              <a:rPr lang="en-US" b="1" dirty="0" smtClean="0"/>
              <a:t>Eliminating caffeine and alcohol from the diet can reduce nervousness and anxiety</a:t>
            </a:r>
          </a:p>
          <a:p>
            <a:pPr algn="l" rtl="0"/>
            <a:r>
              <a:rPr lang="en-US" b="1" dirty="0" smtClean="0"/>
              <a:t>None of these therapies have shown statistically</a:t>
            </a:r>
          </a:p>
          <a:p>
            <a:pPr marL="0" indent="0" algn="l" rtl="0">
              <a:buNone/>
            </a:pPr>
            <a:r>
              <a:rPr lang="en-US" b="1" dirty="0" smtClean="0"/>
              <a:t>    significant improvements</a:t>
            </a:r>
          </a:p>
          <a:p>
            <a:pPr marL="0" indent="0" algn="l" rtl="0">
              <a:buNone/>
            </a:pPr>
            <a:r>
              <a:rPr lang="en-US" b="1" dirty="0" smtClean="0"/>
              <a:t> </a:t>
            </a:r>
          </a:p>
          <a:p>
            <a:pPr algn="l" rtl="0"/>
            <a:endParaRPr lang="en-US" b="1" dirty="0" smtClean="0"/>
          </a:p>
          <a:p>
            <a:pPr algn="l" rtl="0"/>
            <a:endParaRPr lang="en-US" b="1" dirty="0" smtClean="0"/>
          </a:p>
          <a:p>
            <a:pPr marL="0" indent="0" algn="l" rtl="0">
              <a:buNone/>
            </a:pP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Non pharmacologic Treatment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sz="3300" b="1" dirty="0">
                <a:solidFill>
                  <a:srgbClr val="C00000"/>
                </a:solidFill>
              </a:rPr>
              <a:t>Lifestyle </a:t>
            </a:r>
            <a:r>
              <a:rPr lang="en-US" sz="3300" b="1" dirty="0" smtClean="0">
                <a:solidFill>
                  <a:srgbClr val="C00000"/>
                </a:solidFill>
              </a:rPr>
              <a:t>interventions </a:t>
            </a:r>
            <a:r>
              <a:rPr lang="en-US" dirty="0" smtClean="0"/>
              <a:t>:</a:t>
            </a:r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A</a:t>
            </a:r>
            <a:r>
              <a:rPr lang="en-US" b="1" dirty="0" smtClean="0"/>
              <a:t>erobic </a:t>
            </a:r>
            <a:r>
              <a:rPr lang="en-US" b="1" dirty="0"/>
              <a:t>exercise by increasing endogenous production of endorphins</a:t>
            </a:r>
            <a:endParaRPr lang="en-US" b="1" dirty="0" smtClean="0"/>
          </a:p>
          <a:p>
            <a:pPr algn="l" rtl="0"/>
            <a:r>
              <a:rPr lang="en-US" b="1" dirty="0"/>
              <a:t>C</a:t>
            </a:r>
            <a:r>
              <a:rPr lang="en-US" b="1" dirty="0" smtClean="0"/>
              <a:t>alcium </a:t>
            </a:r>
            <a:r>
              <a:rPr lang="en-US" b="1" dirty="0"/>
              <a:t>carbonate </a:t>
            </a:r>
            <a:r>
              <a:rPr lang="en-US" b="1" dirty="0" smtClean="0"/>
              <a:t>,magnesium supplementation</a:t>
            </a:r>
          </a:p>
          <a:p>
            <a:pPr algn="l" rtl="0"/>
            <a:r>
              <a:rPr lang="en-US" b="1" dirty="0" smtClean="0"/>
              <a:t>Calcium decreases </a:t>
            </a:r>
            <a:r>
              <a:rPr lang="en-US" b="1" dirty="0"/>
              <a:t>water retention, food cravings, </a:t>
            </a:r>
            <a:r>
              <a:rPr lang="en-US" b="1" dirty="0" smtClean="0"/>
              <a:t>pain</a:t>
            </a:r>
          </a:p>
          <a:p>
            <a:pPr algn="l" rtl="0"/>
            <a:r>
              <a:rPr lang="en-US" b="1" dirty="0" smtClean="0"/>
              <a:t>Vitamins </a:t>
            </a:r>
            <a:r>
              <a:rPr lang="en-US" b="1" dirty="0"/>
              <a:t>E and D </a:t>
            </a:r>
            <a:endParaRPr lang="en-US" b="1" dirty="0" smtClean="0"/>
          </a:p>
          <a:p>
            <a:pPr algn="l" rtl="0"/>
            <a:r>
              <a:rPr lang="en-US" b="1" dirty="0" smtClean="0"/>
              <a:t>Relaxation therapy</a:t>
            </a:r>
          </a:p>
          <a:p>
            <a:pPr algn="l" rtl="0"/>
            <a:r>
              <a:rPr lang="en-US" b="1" dirty="0"/>
              <a:t>C</a:t>
            </a:r>
            <a:r>
              <a:rPr lang="en-US" b="1" dirty="0" smtClean="0"/>
              <a:t>ognitive therapy</a:t>
            </a:r>
          </a:p>
          <a:p>
            <a:pPr algn="l" rtl="0"/>
            <a:r>
              <a:rPr lang="en-US" b="1" dirty="0"/>
              <a:t>L</a:t>
            </a:r>
            <a:r>
              <a:rPr lang="en-US" b="1" dirty="0" smtClean="0"/>
              <a:t>ight therapy</a:t>
            </a:r>
          </a:p>
          <a:p>
            <a:pPr algn="l" rtl="0"/>
            <a:r>
              <a:rPr lang="en-US" b="1" dirty="0" smtClean="0"/>
              <a:t>Vitamin B6</a:t>
            </a:r>
          </a:p>
          <a:p>
            <a:pPr algn="l" rtl="0"/>
            <a:r>
              <a:rPr lang="en-US" b="1" dirty="0" smtClean="0"/>
              <a:t>Evening </a:t>
            </a:r>
            <a:r>
              <a:rPr lang="en-US" b="1" dirty="0"/>
              <a:t>primrose oil demonstrate no </a:t>
            </a:r>
            <a:r>
              <a:rPr lang="en-US" b="1" dirty="0" smtClean="0"/>
              <a:t>benefit</a:t>
            </a:r>
          </a:p>
          <a:p>
            <a:pPr algn="l" rtl="0"/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Goal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/>
              <a:t>Students should be able to list diagnostic criteria </a:t>
            </a:r>
            <a:r>
              <a:rPr lang="en-US" b="1" dirty="0" smtClean="0"/>
              <a:t>and appropriate treatments for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premenstrual </a:t>
            </a:r>
            <a:r>
              <a:rPr lang="en-US" b="1" dirty="0"/>
              <a:t>syndrome </a:t>
            </a:r>
            <a:r>
              <a:rPr lang="en-US" b="1" dirty="0" smtClean="0"/>
              <a:t>and premenstrual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</a:t>
            </a:r>
            <a:r>
              <a:rPr lang="en-US" b="1" dirty="0" err="1" smtClean="0"/>
              <a:t>dysphoric</a:t>
            </a:r>
            <a:r>
              <a:rPr lang="en-US" b="1" dirty="0" smtClean="0"/>
              <a:t> </a:t>
            </a:r>
            <a:r>
              <a:rPr lang="en-US" b="1" dirty="0"/>
              <a:t>disorder, attuned to differences</a:t>
            </a:r>
          </a:p>
          <a:p>
            <a:pPr marL="0" indent="0" algn="l" rtl="0">
              <a:buNone/>
            </a:pPr>
            <a:r>
              <a:rPr lang="en-US" b="1" dirty="0" smtClean="0"/>
              <a:t>   between </a:t>
            </a:r>
            <a:r>
              <a:rPr lang="en-US" b="1" dirty="0"/>
              <a:t>the two.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Pharmacologic Treatment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</a:rPr>
              <a:t>NSIDS</a:t>
            </a:r>
            <a:r>
              <a:rPr lang="en-US" b="1" dirty="0" smtClean="0"/>
              <a:t> were useful in </a:t>
            </a:r>
            <a:r>
              <a:rPr lang="en-US" b="1" dirty="0"/>
              <a:t>PMS patients with dysmenorrhea</a:t>
            </a:r>
            <a:r>
              <a:rPr lang="en-US" b="1" dirty="0" smtClean="0"/>
              <a:t>,</a:t>
            </a:r>
            <a:r>
              <a:rPr lang="en-US" b="1" dirty="0"/>
              <a:t> breast pain, and leg edema but </a:t>
            </a:r>
            <a:r>
              <a:rPr lang="en-US" b="1" dirty="0">
                <a:solidFill>
                  <a:srgbClr val="C00000"/>
                </a:solidFill>
              </a:rPr>
              <a:t>not useful </a:t>
            </a:r>
            <a:r>
              <a:rPr lang="en-US" b="1" dirty="0"/>
              <a:t>in treating other aspects of PMS</a:t>
            </a:r>
            <a:r>
              <a:rPr lang="en-US" b="1" dirty="0" smtClean="0"/>
              <a:t>.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>
                <a:solidFill>
                  <a:srgbClr val="C00000"/>
                </a:solidFill>
              </a:rPr>
              <a:t>Spironolactone</a:t>
            </a:r>
            <a:r>
              <a:rPr lang="en-US" b="1" dirty="0"/>
              <a:t> decreases bloating but does not relieve </a:t>
            </a:r>
            <a:r>
              <a:rPr lang="en-US" b="1" dirty="0" smtClean="0"/>
              <a:t>other symptoms</a:t>
            </a:r>
            <a:endParaRPr lang="en-US" b="1" dirty="0"/>
          </a:p>
          <a:p>
            <a:pPr algn="l" rtl="0"/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Ovulation Suppression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US" b="1" dirty="0"/>
              <a:t>Because the underlying mechanism appears to </a:t>
            </a:r>
            <a:r>
              <a:rPr lang="en-US" b="1" dirty="0" smtClean="0"/>
              <a:t>be normal hormone</a:t>
            </a:r>
            <a:r>
              <a:rPr lang="en-US" b="1" dirty="0"/>
              <a:t> fluctuations triggering </a:t>
            </a:r>
            <a:r>
              <a:rPr lang="en-US" b="1" dirty="0" smtClean="0"/>
              <a:t>an abnormal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serotonin </a:t>
            </a:r>
            <a:r>
              <a:rPr lang="en-US" b="1" dirty="0"/>
              <a:t>response, it would </a:t>
            </a:r>
            <a:r>
              <a:rPr lang="en-US" b="1" dirty="0" smtClean="0"/>
              <a:t> it seem that ,medications </a:t>
            </a:r>
            <a:r>
              <a:rPr lang="en-US" b="1" dirty="0"/>
              <a:t>to induce anovulation </a:t>
            </a:r>
            <a:r>
              <a:rPr lang="en-US" b="1" i="1" dirty="0"/>
              <a:t>should be beneficial in the treatment </a:t>
            </a:r>
            <a:r>
              <a:rPr lang="en-US" b="1" i="1" dirty="0" smtClean="0"/>
              <a:t>of</a:t>
            </a:r>
            <a:r>
              <a:rPr lang="fa-IR" b="1" i="1" dirty="0" smtClean="0"/>
              <a:t> </a:t>
            </a:r>
            <a:r>
              <a:rPr lang="en-US" b="1" dirty="0" smtClean="0"/>
              <a:t>PMS/PMDD</a:t>
            </a:r>
            <a:endParaRPr lang="en-US" b="1" dirty="0"/>
          </a:p>
          <a:p>
            <a:pPr marL="0" indent="0" algn="l" rtl="0">
              <a:buNone/>
            </a:pPr>
            <a:endParaRPr lang="en-US" b="1" i="1" dirty="0"/>
          </a:p>
          <a:p>
            <a:pPr algn="l" rtl="0"/>
            <a:r>
              <a:rPr lang="en-US" b="1" dirty="0" smtClean="0"/>
              <a:t>Oral </a:t>
            </a:r>
            <a:r>
              <a:rPr lang="en-US" b="1" dirty="0"/>
              <a:t>contraceptives are </a:t>
            </a:r>
            <a:r>
              <a:rPr lang="en-US" b="1" dirty="0" smtClean="0"/>
              <a:t>first </a:t>
            </a:r>
            <a:r>
              <a:rPr lang="en-US" b="1" dirty="0"/>
              <a:t>choice </a:t>
            </a:r>
            <a:r>
              <a:rPr lang="en-US" b="1" dirty="0" smtClean="0"/>
              <a:t>for patients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who </a:t>
            </a:r>
            <a:r>
              <a:rPr lang="en-US" b="1" dirty="0"/>
              <a:t>also require contraception. </a:t>
            </a:r>
            <a:endParaRPr lang="en-US" b="1" dirty="0" smtClean="0"/>
          </a:p>
          <a:p>
            <a:pPr algn="l" rtl="0"/>
            <a:r>
              <a:rPr lang="en-US" b="1" dirty="0" smtClean="0"/>
              <a:t>Some </a:t>
            </a:r>
            <a:r>
              <a:rPr lang="en-US" b="1" dirty="0"/>
              <a:t>patients, however, find </a:t>
            </a:r>
            <a:r>
              <a:rPr lang="en-US" b="1" dirty="0" smtClean="0"/>
              <a:t>that</a:t>
            </a:r>
            <a:r>
              <a:rPr lang="en-US" b="1" dirty="0"/>
              <a:t> their symptoms worsen when taking oral contraceptives.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2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Selective Serotonin Reuptake Inhibitors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147248" cy="5433467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b="1" dirty="0"/>
              <a:t>The medical treatment of PMDD differs from that of PMS. </a:t>
            </a:r>
            <a:endParaRPr lang="en-US" b="1" dirty="0" smtClean="0"/>
          </a:p>
          <a:p>
            <a:pPr algn="l" rtl="0"/>
            <a:r>
              <a:rPr lang="en-US" b="1" dirty="0" smtClean="0"/>
              <a:t>In </a:t>
            </a:r>
            <a:r>
              <a:rPr lang="en-US" b="1" dirty="0"/>
              <a:t>PMDD </a:t>
            </a:r>
            <a:r>
              <a:rPr lang="en-US" b="1" dirty="0" smtClean="0"/>
              <a:t>patients ,the </a:t>
            </a:r>
            <a:r>
              <a:rPr lang="en-US" b="1" dirty="0"/>
              <a:t>gold standard </a:t>
            </a:r>
            <a:r>
              <a:rPr lang="en-US" b="1" dirty="0" smtClean="0"/>
              <a:t>of treatment is the selective serotonin </a:t>
            </a:r>
            <a:r>
              <a:rPr lang="en-US" b="1" dirty="0"/>
              <a:t>reuptake inhibitors (SSRIs).</a:t>
            </a:r>
          </a:p>
          <a:p>
            <a:pPr algn="l" rtl="0"/>
            <a:endParaRPr lang="en-US" b="1" dirty="0" smtClean="0"/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In </a:t>
            </a:r>
            <a:r>
              <a:rPr lang="en-US" b="1" dirty="0"/>
              <a:t>a Cochrane </a:t>
            </a:r>
            <a:r>
              <a:rPr lang="en-US" b="1" dirty="0" smtClean="0"/>
              <a:t>Review</a:t>
            </a:r>
            <a:r>
              <a:rPr lang="en-US" b="1" dirty="0"/>
              <a:t>, </a:t>
            </a:r>
            <a:r>
              <a:rPr lang="en-US" b="1" dirty="0" smtClean="0"/>
              <a:t>demonstrated benefit with</a:t>
            </a:r>
            <a:r>
              <a:rPr lang="en-US" b="1" dirty="0"/>
              <a:t> SSRIs</a:t>
            </a:r>
            <a:endParaRPr lang="fa-IR" b="1" dirty="0"/>
          </a:p>
          <a:p>
            <a:pPr algn="l" rtl="0"/>
            <a:r>
              <a:rPr lang="en-US" b="1" dirty="0" smtClean="0"/>
              <a:t>SSRIs </a:t>
            </a:r>
            <a:r>
              <a:rPr lang="en-US" b="1" dirty="0"/>
              <a:t>are effective when dosed continuously (</a:t>
            </a:r>
            <a:r>
              <a:rPr lang="en-US" b="1" dirty="0" smtClean="0"/>
              <a:t>daily dosage ) or</a:t>
            </a:r>
            <a:r>
              <a:rPr lang="en-US" b="1" dirty="0"/>
              <a:t> intermittently (taken only during the </a:t>
            </a:r>
            <a:r>
              <a:rPr lang="en-US" b="1" dirty="0" smtClean="0"/>
              <a:t>does</a:t>
            </a:r>
            <a:endParaRPr lang="en-US" b="1" dirty="0"/>
          </a:p>
          <a:p>
            <a:pPr algn="l" rtl="0"/>
            <a:r>
              <a:rPr lang="en-US" b="1" dirty="0" smtClean="0"/>
              <a:t>luteal </a:t>
            </a:r>
            <a:r>
              <a:rPr lang="en-US" b="1" dirty="0"/>
              <a:t>phase </a:t>
            </a:r>
            <a:r>
              <a:rPr lang="en-US" b="1" dirty="0" smtClean="0"/>
              <a:t>[14 days </a:t>
            </a:r>
            <a:r>
              <a:rPr lang="en-US" b="1" dirty="0"/>
              <a:t>prior to the onset of menses</a:t>
            </a:r>
            <a:r>
              <a:rPr lang="en-US" b="1" dirty="0" smtClean="0"/>
              <a:t>]).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 smtClean="0"/>
              <a:t>Patients with </a:t>
            </a:r>
            <a:r>
              <a:rPr lang="en-US" b="1" dirty="0"/>
              <a:t>PMDD</a:t>
            </a:r>
            <a:r>
              <a:rPr lang="en-US" b="1" dirty="0" smtClean="0"/>
              <a:t> </a:t>
            </a:r>
            <a:r>
              <a:rPr lang="en-US" b="1" dirty="0"/>
              <a:t>often report improvement </a:t>
            </a:r>
            <a:r>
              <a:rPr lang="en-US" b="1" dirty="0" smtClean="0"/>
              <a:t>with</a:t>
            </a:r>
            <a:r>
              <a:rPr lang="en-US" b="1" dirty="0"/>
              <a:t> their first cycle of </a:t>
            </a:r>
            <a:r>
              <a:rPr lang="en-US" b="1" dirty="0" smtClean="0"/>
              <a:t>use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 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Side effects SSRIs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/>
              <a:t>G</a:t>
            </a:r>
            <a:r>
              <a:rPr lang="en-US" b="1" dirty="0" smtClean="0"/>
              <a:t>astrointestinal upset</a:t>
            </a:r>
          </a:p>
          <a:p>
            <a:pPr algn="l" rtl="0"/>
            <a:r>
              <a:rPr lang="en-US" b="1" dirty="0"/>
              <a:t>I</a:t>
            </a:r>
            <a:r>
              <a:rPr lang="en-US" b="1" dirty="0" smtClean="0"/>
              <a:t>nsomnia</a:t>
            </a:r>
          </a:p>
          <a:p>
            <a:pPr algn="l" rtl="0"/>
            <a:r>
              <a:rPr lang="en-US" b="1" dirty="0"/>
              <a:t>S</a:t>
            </a:r>
            <a:r>
              <a:rPr lang="en-US" b="1" dirty="0" smtClean="0"/>
              <a:t>exual dysfunction</a:t>
            </a:r>
          </a:p>
          <a:p>
            <a:pPr algn="l" rtl="0"/>
            <a:r>
              <a:rPr lang="en-US" b="1" dirty="0"/>
              <a:t>W</a:t>
            </a:r>
            <a:r>
              <a:rPr lang="en-US" b="1" dirty="0" smtClean="0"/>
              <a:t>eight gain</a:t>
            </a:r>
          </a:p>
          <a:p>
            <a:pPr algn="l" rtl="0"/>
            <a:r>
              <a:rPr lang="en-US" b="1" dirty="0"/>
              <a:t>A</a:t>
            </a:r>
            <a:r>
              <a:rPr lang="en-US" b="1" dirty="0" smtClean="0"/>
              <a:t>nxiety</a:t>
            </a:r>
          </a:p>
          <a:p>
            <a:pPr algn="l" rtl="0"/>
            <a:r>
              <a:rPr lang="en-US" b="1" dirty="0"/>
              <a:t>H</a:t>
            </a:r>
            <a:r>
              <a:rPr lang="en-US" b="1" dirty="0" smtClean="0"/>
              <a:t>ot flushes</a:t>
            </a:r>
          </a:p>
          <a:p>
            <a:pPr algn="l" rtl="0"/>
            <a:r>
              <a:rPr lang="en-US" b="1" dirty="0"/>
              <a:t>N</a:t>
            </a:r>
            <a:r>
              <a:rPr lang="en-US" b="1" dirty="0" smtClean="0"/>
              <a:t>ervousness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Other Treatments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01419"/>
          </a:xfrm>
        </p:spPr>
        <p:txBody>
          <a:bodyPr>
            <a:normAutofit fontScale="70000" lnSpcReduction="20000"/>
          </a:bodyPr>
          <a:lstStyle/>
          <a:p>
            <a:pPr algn="l" rtl="0"/>
            <a:r>
              <a:rPr lang="en-US" b="1" dirty="0"/>
              <a:t>The use of </a:t>
            </a:r>
            <a:r>
              <a:rPr lang="en-US" b="1" dirty="0" err="1"/>
              <a:t>danazol</a:t>
            </a:r>
            <a:r>
              <a:rPr lang="en-US" b="1" dirty="0"/>
              <a:t> and </a:t>
            </a:r>
            <a:r>
              <a:rPr lang="en-US" b="1" dirty="0" smtClean="0"/>
              <a:t>gonadotropin-releasing </a:t>
            </a:r>
            <a:r>
              <a:rPr lang="en-US" b="1" dirty="0"/>
              <a:t>hormone (</a:t>
            </a:r>
            <a:r>
              <a:rPr lang="en-US" b="1" dirty="0" err="1"/>
              <a:t>GnRH</a:t>
            </a:r>
            <a:r>
              <a:rPr lang="en-US" b="1" dirty="0"/>
              <a:t>) </a:t>
            </a:r>
            <a:r>
              <a:rPr lang="en-US" b="1" dirty="0" smtClean="0"/>
              <a:t>agonists was</a:t>
            </a:r>
            <a:r>
              <a:rPr lang="en-US" b="1" dirty="0"/>
              <a:t> beneficial in short-term studies, but long-term </a:t>
            </a:r>
            <a:r>
              <a:rPr lang="en-US" b="1" dirty="0" smtClean="0"/>
              <a:t>effects</a:t>
            </a:r>
            <a:endParaRPr lang="en-US" b="1" dirty="0"/>
          </a:p>
          <a:p>
            <a:pPr algn="l" rtl="0"/>
            <a:r>
              <a:rPr lang="en-US" b="1" dirty="0"/>
              <a:t>of such drugs for PMDD have not been </a:t>
            </a:r>
            <a:r>
              <a:rPr lang="en-US" b="1" dirty="0" smtClean="0"/>
              <a:t>fully evaluated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 smtClean="0"/>
              <a:t>These medications are associated with significant, often prohibitive, side effects.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/>
              <a:t>The use of either constitutes a “</a:t>
            </a:r>
            <a:r>
              <a:rPr lang="en-US" b="1" dirty="0">
                <a:solidFill>
                  <a:srgbClr val="C00000"/>
                </a:solidFill>
              </a:rPr>
              <a:t>medical oophorectomy</a:t>
            </a:r>
            <a:r>
              <a:rPr lang="en-US" b="1" dirty="0"/>
              <a:t>” and may be </a:t>
            </a:r>
            <a:r>
              <a:rPr lang="en-US" b="1" dirty="0" smtClean="0"/>
              <a:t>used</a:t>
            </a:r>
            <a:r>
              <a:rPr lang="en-US" b="1" dirty="0"/>
              <a:t> as a trial before surgical oophorectomy is undertaken. </a:t>
            </a:r>
            <a:endParaRPr lang="en-US" b="1" dirty="0" smtClean="0"/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>
                <a:solidFill>
                  <a:srgbClr val="C00000"/>
                </a:solidFill>
              </a:rPr>
              <a:t>Oophorectomy;</a:t>
            </a:r>
            <a:endParaRPr lang="en-US" b="1" dirty="0">
              <a:solidFill>
                <a:srgbClr val="C00000"/>
              </a:solidFill>
            </a:endParaRPr>
          </a:p>
          <a:p>
            <a:pPr algn="l" rtl="0"/>
            <a:r>
              <a:rPr lang="en-US" b="1" dirty="0"/>
              <a:t>should be used only for those severely affected patients who meet </a:t>
            </a:r>
            <a:r>
              <a:rPr lang="en-US" b="1" dirty="0" smtClean="0"/>
              <a:t>diagnostic </a:t>
            </a:r>
            <a:r>
              <a:rPr lang="en-US" b="1" dirty="0"/>
              <a:t>criteria for PMDD and who do not respond to any </a:t>
            </a:r>
            <a:r>
              <a:rPr lang="en-US" b="1" dirty="0" smtClean="0"/>
              <a:t>potentially</a:t>
            </a:r>
            <a:r>
              <a:rPr lang="en-US" b="1" dirty="0"/>
              <a:t> effective </a:t>
            </a:r>
            <a:r>
              <a:rPr lang="en-US" b="1" dirty="0" smtClean="0"/>
              <a:t>therapy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229600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9600" b="1" i="1" dirty="0" smtClean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Premenstrual syndrome (PMS) 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569371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b="1" dirty="0" smtClean="0"/>
              <a:t> A </a:t>
            </a:r>
            <a:r>
              <a:rPr lang="en-US" b="1" dirty="0"/>
              <a:t>group of physical, mood-related, and behavioral</a:t>
            </a:r>
          </a:p>
          <a:p>
            <a:pPr marL="0" indent="0" algn="l" rtl="0">
              <a:buNone/>
            </a:pPr>
            <a:r>
              <a:rPr lang="en-US" b="1" dirty="0" smtClean="0"/>
              <a:t>changes </a:t>
            </a:r>
            <a:r>
              <a:rPr lang="en-US" b="1" dirty="0"/>
              <a:t>that occur in a regular, </a:t>
            </a:r>
            <a:r>
              <a:rPr lang="en-US" b="1" dirty="0" smtClean="0"/>
              <a:t> cyclic </a:t>
            </a:r>
            <a:r>
              <a:rPr lang="en-US" b="1" dirty="0"/>
              <a:t>relationship to </a:t>
            </a:r>
            <a:r>
              <a:rPr lang="en-US" b="1" dirty="0" smtClean="0"/>
              <a:t>the luteal phase of the </a:t>
            </a:r>
            <a:r>
              <a:rPr lang="en-US" b="1" dirty="0"/>
              <a:t>menstrual cycle and that interfere </a:t>
            </a:r>
            <a:r>
              <a:rPr lang="en-US" b="1" dirty="0" smtClean="0"/>
              <a:t>with </a:t>
            </a:r>
            <a:r>
              <a:rPr lang="en-US" b="1" dirty="0"/>
              <a:t>some aspect </a:t>
            </a:r>
            <a:r>
              <a:rPr lang="en-US" b="1" dirty="0" smtClean="0"/>
              <a:t>of the patient’s life. </a:t>
            </a:r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S</a:t>
            </a:r>
            <a:r>
              <a:rPr lang="en-US" b="1" dirty="0" smtClean="0"/>
              <a:t>ymptoms </a:t>
            </a:r>
            <a:r>
              <a:rPr lang="en-US" b="1" dirty="0"/>
              <a:t>occur in most cycles resolving usually </a:t>
            </a:r>
            <a:endParaRPr lang="en-US" b="1" dirty="0" smtClean="0"/>
          </a:p>
          <a:p>
            <a:pPr marL="0" indent="0" algn="l" rtl="0">
              <a:buNone/>
            </a:pPr>
            <a:r>
              <a:rPr lang="en-US" b="1" dirty="0" smtClean="0"/>
              <a:t>with </a:t>
            </a:r>
            <a:r>
              <a:rPr lang="en-US" b="1" dirty="0"/>
              <a:t>onset of menses but certainly by cessation of menses</a:t>
            </a:r>
            <a:r>
              <a:rPr lang="en-US" b="1" dirty="0" smtClean="0"/>
              <a:t>.</a:t>
            </a:r>
          </a:p>
          <a:p>
            <a:pPr algn="l" rtl="0"/>
            <a:r>
              <a:rPr lang="en-US" b="1" dirty="0"/>
              <a:t>varies both in severity and in the degree of disruption </a:t>
            </a:r>
            <a:r>
              <a:rPr lang="en-US" b="1" dirty="0" smtClean="0"/>
              <a:t>of</a:t>
            </a:r>
            <a:r>
              <a:rPr lang="en-US" b="1" dirty="0"/>
              <a:t> the patient’s work, home, and/or leisure life</a:t>
            </a:r>
          </a:p>
          <a:p>
            <a:pPr algn="l" rtl="0"/>
            <a:endParaRPr lang="en-US" b="1" dirty="0"/>
          </a:p>
          <a:p>
            <a:pPr algn="l" rtl="0"/>
            <a:endParaRPr lang="en-US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3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premenstrual </a:t>
            </a:r>
            <a:r>
              <a:rPr lang="en-US" b="1" dirty="0" err="1">
                <a:solidFill>
                  <a:srgbClr val="C00000"/>
                </a:solidFill>
              </a:rPr>
              <a:t>dysphoric</a:t>
            </a:r>
            <a:r>
              <a:rPr lang="en-US" b="1" dirty="0">
                <a:solidFill>
                  <a:srgbClr val="C00000"/>
                </a:solidFill>
              </a:rPr>
              <a:t> disorder (PMDD)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b="1" dirty="0"/>
              <a:t>The Diagnostic and </a:t>
            </a:r>
            <a:r>
              <a:rPr lang="en-US" b="1" dirty="0" smtClean="0"/>
              <a:t>Statistical Manual of Mental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Disorders</a:t>
            </a:r>
            <a:r>
              <a:rPr lang="en-US" b="1" dirty="0"/>
              <a:t>, 5th edition (DSM-5) lists the diagnostic</a:t>
            </a:r>
          </a:p>
          <a:p>
            <a:pPr marL="0" indent="0" algn="l" rtl="0">
              <a:buNone/>
            </a:pPr>
            <a:r>
              <a:rPr lang="en-US" b="1" dirty="0" smtClean="0"/>
              <a:t>criteria </a:t>
            </a:r>
            <a:r>
              <a:rPr lang="en-US" b="1" dirty="0"/>
              <a:t>for premenstrual </a:t>
            </a:r>
            <a:r>
              <a:rPr lang="en-US" b="1" dirty="0" err="1"/>
              <a:t>dysphoric</a:t>
            </a:r>
            <a:r>
              <a:rPr lang="en-US" b="1" dirty="0"/>
              <a:t> disorder (PMDD) as a specific set </a:t>
            </a:r>
            <a:r>
              <a:rPr lang="en-US" b="1" dirty="0" smtClean="0"/>
              <a:t>of at least </a:t>
            </a:r>
            <a:r>
              <a:rPr lang="en-US" b="1" dirty="0" smtClean="0">
                <a:solidFill>
                  <a:srgbClr val="C00000"/>
                </a:solidFill>
              </a:rPr>
              <a:t>5 of 11 possible symptoms </a:t>
            </a:r>
            <a:r>
              <a:rPr lang="en-US" b="1" dirty="0" smtClean="0"/>
              <a:t>with at least 1 core symptom—specifically depressed mood, anxiety or tension, irritability, or decreased </a:t>
            </a:r>
            <a:r>
              <a:rPr lang="en-US" b="1" dirty="0"/>
              <a:t>interest in </a:t>
            </a:r>
          </a:p>
          <a:p>
            <a:pPr marL="0" indent="0" algn="l" rtl="0">
              <a:buNone/>
            </a:pPr>
            <a:r>
              <a:rPr lang="en-US" b="1" dirty="0" smtClean="0"/>
              <a:t>activities </a:t>
            </a:r>
            <a:r>
              <a:rPr lang="en-US" b="1" dirty="0"/>
              <a:t>(</a:t>
            </a:r>
            <a:r>
              <a:rPr lang="en-US" b="1" dirty="0" err="1"/>
              <a:t>anhedonia</a:t>
            </a:r>
            <a:r>
              <a:rPr lang="en-US" b="1" dirty="0"/>
              <a:t>). </a:t>
            </a:r>
            <a:endParaRPr lang="en-US" b="1" dirty="0" smtClean="0"/>
          </a:p>
          <a:p>
            <a:pPr algn="l" rtl="0"/>
            <a:r>
              <a:rPr lang="en-US" b="1" dirty="0" smtClean="0"/>
              <a:t>These </a:t>
            </a:r>
            <a:r>
              <a:rPr lang="en-US" b="1" dirty="0"/>
              <a:t>symptoms occur regularly </a:t>
            </a:r>
            <a:r>
              <a:rPr lang="en-US" b="1" dirty="0" smtClean="0"/>
              <a:t>during</a:t>
            </a:r>
            <a:r>
              <a:rPr lang="en-US" b="1" dirty="0"/>
              <a:t> the luteal </a:t>
            </a:r>
            <a:r>
              <a:rPr lang="en-US" b="1" dirty="0" smtClean="0"/>
              <a:t>phase</a:t>
            </a:r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The pathophysiology of both entities is not well elucidated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Molimina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/>
              <a:t>Normal </a:t>
            </a:r>
            <a:r>
              <a:rPr lang="en-US" b="1" dirty="0"/>
              <a:t>cyclic </a:t>
            </a:r>
            <a:r>
              <a:rPr lang="en-US" b="1" dirty="0" smtClean="0"/>
              <a:t>symptoms associated with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ovulation</a:t>
            </a:r>
            <a:r>
              <a:rPr lang="en-US" b="1" dirty="0"/>
              <a:t>, which do not interfere with the patient’s </a:t>
            </a:r>
            <a:r>
              <a:rPr lang="en-US" b="1" dirty="0" smtClean="0"/>
              <a:t>daily routine</a:t>
            </a:r>
            <a:endParaRPr lang="en-US" b="1" dirty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0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Incidence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b="1" dirty="0"/>
              <a:t>Premenstrual symptoms occur in approximately 75% to 85% of women.</a:t>
            </a:r>
          </a:p>
          <a:p>
            <a:pPr algn="l" rtl="0"/>
            <a:r>
              <a:rPr lang="en-US" b="1" dirty="0"/>
              <a:t>PMS that causes significant disruption of daily life occurs </a:t>
            </a:r>
            <a:r>
              <a:rPr lang="en-US" b="1" dirty="0" smtClean="0"/>
              <a:t>in approximately 5% to 10%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of </a:t>
            </a:r>
            <a:r>
              <a:rPr lang="en-US" b="1" dirty="0"/>
              <a:t>women. </a:t>
            </a:r>
            <a:endParaRPr lang="en-US" b="1" dirty="0" smtClean="0"/>
          </a:p>
          <a:p>
            <a:pPr algn="l" rtl="0"/>
            <a:r>
              <a:rPr lang="en-US" b="1" dirty="0" smtClean="0"/>
              <a:t>PMDD</a:t>
            </a:r>
            <a:r>
              <a:rPr lang="en-US" b="1" dirty="0"/>
              <a:t>, </a:t>
            </a:r>
            <a:r>
              <a:rPr lang="en-US" b="1" dirty="0" smtClean="0"/>
              <a:t>affects </a:t>
            </a:r>
            <a:r>
              <a:rPr lang="en-US" b="1" dirty="0"/>
              <a:t>only 3% to 5% of women</a:t>
            </a:r>
            <a:r>
              <a:rPr lang="en-US" b="1" dirty="0" smtClean="0"/>
              <a:t>.</a:t>
            </a:r>
          </a:p>
          <a:p>
            <a:pPr algn="l" rtl="0"/>
            <a:r>
              <a:rPr lang="en-US" b="1" dirty="0"/>
              <a:t>PMS and </a:t>
            </a:r>
            <a:r>
              <a:rPr lang="en-US" b="1" dirty="0" smtClean="0"/>
              <a:t>PMDD</a:t>
            </a:r>
            <a:r>
              <a:rPr lang="en-US" b="1" dirty="0"/>
              <a:t> can begin with menarche but can also present later in </a:t>
            </a:r>
            <a:r>
              <a:rPr lang="en-US" b="1" dirty="0" smtClean="0"/>
              <a:t>life</a:t>
            </a:r>
          </a:p>
          <a:p>
            <a:pPr algn="l" rtl="0"/>
            <a:r>
              <a:rPr lang="en-US" b="1" dirty="0" smtClean="0"/>
              <a:t>Ethnicity and</a:t>
            </a:r>
            <a:r>
              <a:rPr lang="en-US" b="1" dirty="0"/>
              <a:t> </a:t>
            </a:r>
            <a:r>
              <a:rPr lang="en-US" b="1" dirty="0" smtClean="0"/>
              <a:t>culture</a:t>
            </a:r>
          </a:p>
          <a:p>
            <a:pPr algn="l" rtl="0"/>
            <a:r>
              <a:rPr lang="en-US" b="1" dirty="0" smtClean="0"/>
              <a:t> Implying </a:t>
            </a:r>
            <a:r>
              <a:rPr lang="en-US" b="1" dirty="0"/>
              <a:t>a genetic</a:t>
            </a:r>
          </a:p>
          <a:p>
            <a:pPr algn="l" rtl="0"/>
            <a:endParaRPr lang="en-US" b="1" dirty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SYMPTOMS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b="1" dirty="0"/>
              <a:t>More than 200 symptoms have been attributed to PMS</a:t>
            </a:r>
            <a:r>
              <a:rPr lang="en-US" b="1" dirty="0" smtClean="0"/>
              <a:t>.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</a:rPr>
              <a:t>Somatic</a:t>
            </a:r>
            <a:r>
              <a:rPr lang="en-US" b="1" dirty="0"/>
              <a:t> symptoms that are </a:t>
            </a:r>
            <a:r>
              <a:rPr lang="en-US" b="1" dirty="0">
                <a:solidFill>
                  <a:srgbClr val="C00000"/>
                </a:solidFill>
              </a:rPr>
              <a:t>most common </a:t>
            </a:r>
            <a:r>
              <a:rPr lang="en-US" b="1" dirty="0"/>
              <a:t>include abdominal bloating </a:t>
            </a:r>
            <a:r>
              <a:rPr lang="en-US" b="1" dirty="0" smtClean="0"/>
              <a:t>and </a:t>
            </a:r>
            <a:r>
              <a:rPr lang="en-US" b="1" dirty="0"/>
              <a:t>fatigue</a:t>
            </a:r>
          </a:p>
          <a:p>
            <a:pPr algn="l" rtl="0"/>
            <a:r>
              <a:rPr lang="en-US" b="1" dirty="0"/>
              <a:t>The </a:t>
            </a:r>
            <a:r>
              <a:rPr lang="en-US" b="1" dirty="0">
                <a:solidFill>
                  <a:srgbClr val="C00000"/>
                </a:solidFill>
              </a:rPr>
              <a:t>most common behavioral </a:t>
            </a:r>
            <a:r>
              <a:rPr lang="en-US" b="1" dirty="0"/>
              <a:t>symptom is </a:t>
            </a:r>
            <a:r>
              <a:rPr lang="en-US" b="1" dirty="0" smtClean="0"/>
              <a:t>emotional</a:t>
            </a:r>
            <a:r>
              <a:rPr lang="en-US" b="1" dirty="0"/>
              <a:t> </a:t>
            </a:r>
            <a:r>
              <a:rPr lang="en-US" b="1" dirty="0" err="1" smtClean="0"/>
              <a:t>lability</a:t>
            </a:r>
            <a:endParaRPr lang="en-US" b="1" dirty="0" smtClean="0"/>
          </a:p>
          <a:p>
            <a:pPr algn="l" rtl="0"/>
            <a:r>
              <a:rPr lang="en-US" b="1" dirty="0" smtClean="0"/>
              <a:t>The </a:t>
            </a:r>
            <a:r>
              <a:rPr lang="en-US" b="1" dirty="0"/>
              <a:t>criteria for the diagnosis of PMDD are more rigorous than those </a:t>
            </a:r>
            <a:r>
              <a:rPr lang="en-US" b="1" dirty="0" smtClean="0"/>
              <a:t>of PMS and emphasize the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existence </a:t>
            </a:r>
            <a:r>
              <a:rPr lang="en-US" b="1" dirty="0"/>
              <a:t>of mood-related </a:t>
            </a:r>
            <a:r>
              <a:rPr lang="en-US" b="1" dirty="0" smtClean="0"/>
              <a:t>symptoms. </a:t>
            </a:r>
          </a:p>
          <a:p>
            <a:pPr algn="l" rtl="0"/>
            <a:r>
              <a:rPr lang="en-US" b="1" dirty="0" smtClean="0"/>
              <a:t> PMS can be diagnosed on the basis of either mood or physical symptoms.</a:t>
            </a:r>
          </a:p>
          <a:p>
            <a:pPr algn="l" rtl="0"/>
            <a:endParaRPr lang="en-US" b="1" dirty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Diagnostic Criteria for Premenstrual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24936" cy="5472608"/>
          </a:xfrm>
        </p:spPr>
        <p:txBody>
          <a:bodyPr>
            <a:noAutofit/>
          </a:bodyPr>
          <a:lstStyle/>
          <a:p>
            <a:pPr algn="l" rtl="0"/>
            <a:r>
              <a:rPr lang="en-US" sz="1400" b="1" dirty="0"/>
              <a:t>1. PMS can be diagnosed if the patient reports </a:t>
            </a:r>
            <a:r>
              <a:rPr lang="en-US" sz="1400" b="1" dirty="0">
                <a:solidFill>
                  <a:srgbClr val="C00000"/>
                </a:solidFill>
              </a:rPr>
              <a:t>at least one </a:t>
            </a:r>
            <a:r>
              <a:rPr lang="en-US" sz="1400" b="1" dirty="0"/>
              <a:t>of </a:t>
            </a:r>
            <a:r>
              <a:rPr lang="en-US" sz="1400" b="1" dirty="0" smtClean="0"/>
              <a:t>the following affective and somatic </a:t>
            </a:r>
            <a:endParaRPr lang="en-US" sz="1400" b="1" dirty="0"/>
          </a:p>
          <a:p>
            <a:pPr algn="l" rtl="0"/>
            <a:r>
              <a:rPr lang="en-US" sz="1400" b="1" dirty="0" smtClean="0"/>
              <a:t>symptoms </a:t>
            </a:r>
            <a:r>
              <a:rPr lang="en-US" sz="1400" b="1" dirty="0"/>
              <a:t>during the 5 days </a:t>
            </a:r>
            <a:r>
              <a:rPr lang="en-US" sz="1400" b="1" dirty="0" smtClean="0"/>
              <a:t>before menses in each of three menstrual cycles:</a:t>
            </a:r>
          </a:p>
          <a:p>
            <a:pPr algn="l" rtl="0"/>
            <a:endParaRPr lang="en-US" sz="1400" b="1" dirty="0" smtClean="0"/>
          </a:p>
          <a:p>
            <a:pPr algn="l" rtl="0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00000"/>
                </a:solidFill>
              </a:rPr>
              <a:t>Affective </a:t>
            </a:r>
            <a:r>
              <a:rPr lang="en-US" sz="1600" b="1" dirty="0">
                <a:solidFill>
                  <a:srgbClr val="C00000"/>
                </a:solidFill>
              </a:rPr>
              <a:t>symptoms</a:t>
            </a:r>
          </a:p>
          <a:p>
            <a:pPr algn="l" rtl="0"/>
            <a:r>
              <a:rPr lang="en-US" sz="1400" b="1" dirty="0"/>
              <a:t>• Depression</a:t>
            </a:r>
          </a:p>
          <a:p>
            <a:pPr algn="l" rtl="0"/>
            <a:r>
              <a:rPr lang="en-US" sz="1400" b="1" dirty="0"/>
              <a:t>• Angry outbursts</a:t>
            </a:r>
          </a:p>
          <a:p>
            <a:pPr algn="l" rtl="0"/>
            <a:r>
              <a:rPr lang="en-US" sz="1400" b="1" dirty="0"/>
              <a:t>• Irritability</a:t>
            </a:r>
          </a:p>
          <a:p>
            <a:pPr algn="l" rtl="0"/>
            <a:r>
              <a:rPr lang="en-US" sz="1400" b="1" dirty="0"/>
              <a:t>• Anxiety</a:t>
            </a:r>
          </a:p>
          <a:p>
            <a:pPr algn="l" rtl="0"/>
            <a:r>
              <a:rPr lang="en-US" sz="1400" b="1" dirty="0"/>
              <a:t>• Confusion</a:t>
            </a:r>
          </a:p>
          <a:p>
            <a:pPr algn="l" rtl="0"/>
            <a:r>
              <a:rPr lang="en-US" sz="1400" b="1" dirty="0"/>
              <a:t>• Social </a:t>
            </a:r>
            <a:r>
              <a:rPr lang="en-US" sz="1400" b="1" dirty="0" smtClean="0"/>
              <a:t>withdrawal</a:t>
            </a:r>
          </a:p>
          <a:p>
            <a:pPr algn="l" rtl="0"/>
            <a:endParaRPr lang="en-US" sz="1400" b="1" dirty="0"/>
          </a:p>
          <a:p>
            <a:pPr algn="l" rtl="0">
              <a:buFont typeface="Wingdings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</a:rPr>
              <a:t>Somatic symptoms</a:t>
            </a:r>
          </a:p>
          <a:p>
            <a:pPr algn="l" rtl="0"/>
            <a:r>
              <a:rPr lang="en-US" sz="1400" b="1" dirty="0"/>
              <a:t>• Breast tenderness</a:t>
            </a:r>
          </a:p>
          <a:p>
            <a:pPr algn="l" rtl="0"/>
            <a:r>
              <a:rPr lang="en-US" sz="1400" b="1" dirty="0"/>
              <a:t>• Abdominal bloating</a:t>
            </a:r>
          </a:p>
          <a:p>
            <a:pPr algn="l" rtl="0"/>
            <a:r>
              <a:rPr lang="en-US" sz="1400" b="1" dirty="0"/>
              <a:t>• Headache</a:t>
            </a:r>
          </a:p>
          <a:p>
            <a:pPr algn="l" rtl="0"/>
            <a:r>
              <a:rPr lang="en-US" sz="1400" b="1" dirty="0"/>
              <a:t>• Swelling of </a:t>
            </a:r>
            <a:r>
              <a:rPr lang="en-US" sz="1400" b="1" dirty="0" smtClean="0"/>
              <a:t>extremities</a:t>
            </a:r>
          </a:p>
          <a:p>
            <a:pPr algn="l" rtl="0"/>
            <a:endParaRPr lang="en-US" sz="1400" b="1" dirty="0" smtClean="0"/>
          </a:p>
          <a:p>
            <a:pPr algn="l" rtl="0"/>
            <a:r>
              <a:rPr lang="en-US" sz="1400" b="1" dirty="0" smtClean="0"/>
              <a:t> </a:t>
            </a:r>
            <a:r>
              <a:rPr lang="en-US" sz="1400" b="1" dirty="0"/>
              <a:t>2. These symptoms are relieved within 4 days of the onset of menses</a:t>
            </a:r>
            <a:r>
              <a:rPr lang="en-US" sz="1400" b="1" dirty="0" smtClean="0"/>
              <a:t>, without recurrence until at least </a:t>
            </a:r>
            <a:endParaRPr lang="en-US" sz="1400" b="1" dirty="0"/>
          </a:p>
          <a:p>
            <a:pPr algn="l" rtl="0"/>
            <a:r>
              <a:rPr lang="en-US" sz="1400" b="1" dirty="0" smtClean="0"/>
              <a:t>cycle </a:t>
            </a:r>
            <a:r>
              <a:rPr lang="en-US" sz="1400" b="1" dirty="0"/>
              <a:t>day 13. The symptoms </a:t>
            </a:r>
            <a:r>
              <a:rPr lang="en-US" sz="1400" b="1" dirty="0" smtClean="0"/>
              <a:t>are present in the absence of any pharmacologic therapy, hormone ingestion</a:t>
            </a:r>
            <a:endParaRPr lang="en-US" sz="1400" b="1" dirty="0"/>
          </a:p>
          <a:p>
            <a:pPr algn="l" rtl="0"/>
            <a:r>
              <a:rPr lang="en-US" sz="1400" b="1" dirty="0" smtClean="0"/>
              <a:t>or </a:t>
            </a:r>
            <a:r>
              <a:rPr lang="en-US" sz="1400" b="1" dirty="0"/>
              <a:t>drug or alcohol use. The symptoms occur </a:t>
            </a:r>
            <a:r>
              <a:rPr lang="en-US" sz="1400" b="1" dirty="0" smtClean="0"/>
              <a:t>reproducibly during two cycles of prospective recording. </a:t>
            </a:r>
            <a:endParaRPr lang="fa-IR" sz="1400" b="1" dirty="0" smtClean="0"/>
          </a:p>
          <a:p>
            <a:pPr algn="l" rtl="0"/>
            <a:endParaRPr lang="en-US" sz="1400" b="1" dirty="0"/>
          </a:p>
          <a:p>
            <a:pPr algn="l" rtl="0"/>
            <a:endParaRPr lang="fa-IR" sz="1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Diagnostic Criteria for Premenstrual </a:t>
            </a:r>
            <a:r>
              <a:rPr lang="fa-IR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Dysphoric</a:t>
            </a:r>
            <a:r>
              <a:rPr lang="en-US" b="1" dirty="0" smtClean="0">
                <a:solidFill>
                  <a:srgbClr val="C00000"/>
                </a:solidFill>
              </a:rPr>
              <a:t> disorder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</a:rPr>
              <a:t>A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en-US" b="1" dirty="0"/>
              <a:t>In the majority of menstrual cycles, at least five symptoms </a:t>
            </a:r>
            <a:r>
              <a:rPr lang="en-US" b="1" dirty="0" smtClean="0"/>
              <a:t>must be present in the final week before </a:t>
            </a:r>
            <a:r>
              <a:rPr lang="en-US" b="1" dirty="0"/>
              <a:t>onset of menses, </a:t>
            </a:r>
            <a:r>
              <a:rPr lang="en-US" b="1" dirty="0" smtClean="0"/>
              <a:t>start</a:t>
            </a:r>
            <a:endParaRPr lang="en-US" b="1" dirty="0"/>
          </a:p>
          <a:p>
            <a:pPr algn="l" rtl="0"/>
            <a:r>
              <a:rPr lang="en-US" b="1" dirty="0" smtClean="0"/>
              <a:t>to </a:t>
            </a:r>
            <a:r>
              <a:rPr lang="en-US" b="1" i="1" dirty="0" smtClean="0"/>
              <a:t>improve</a:t>
            </a:r>
            <a:r>
              <a:rPr lang="en-US" b="1" dirty="0" smtClean="0"/>
              <a:t> within a few days the onset </a:t>
            </a:r>
            <a:r>
              <a:rPr lang="en-US" b="1" dirty="0"/>
              <a:t>of menses, and become </a:t>
            </a:r>
            <a:endParaRPr lang="en-US" b="1" i="1" dirty="0"/>
          </a:p>
          <a:p>
            <a:pPr algn="l" rtl="0"/>
            <a:r>
              <a:rPr lang="en-US" b="1" i="1" dirty="0" smtClean="0"/>
              <a:t>minimal or</a:t>
            </a:r>
            <a:r>
              <a:rPr lang="en-US" b="1" dirty="0" smtClean="0"/>
              <a:t> absent in the week post menses</a:t>
            </a:r>
          </a:p>
          <a:p>
            <a:pPr algn="l" rtl="0"/>
            <a:endParaRPr lang="en-US" b="1" i="1" dirty="0"/>
          </a:p>
          <a:p>
            <a:pPr algn="l" rtl="0"/>
            <a:r>
              <a:rPr lang="en-US" b="1" dirty="0" smtClean="0">
                <a:solidFill>
                  <a:srgbClr val="C00000"/>
                </a:solidFill>
              </a:rPr>
              <a:t>B</a:t>
            </a:r>
            <a:r>
              <a:rPr lang="en-US" b="1" dirty="0">
                <a:solidFill>
                  <a:srgbClr val="C00000"/>
                </a:solidFill>
              </a:rPr>
              <a:t>. One (or more) </a:t>
            </a:r>
            <a:r>
              <a:rPr lang="en-US" b="1" dirty="0"/>
              <a:t>of the following symptoms must be present:</a:t>
            </a:r>
          </a:p>
          <a:p>
            <a:pPr algn="l" rtl="0"/>
            <a:r>
              <a:rPr lang="en-US" b="1" dirty="0"/>
              <a:t>1. Marked affective </a:t>
            </a:r>
            <a:r>
              <a:rPr lang="en-US" b="1" dirty="0" err="1"/>
              <a:t>lability</a:t>
            </a:r>
            <a:r>
              <a:rPr lang="en-US" b="1" dirty="0"/>
              <a:t> (e.g., mood swings, feeling suddenly </a:t>
            </a:r>
            <a:r>
              <a:rPr lang="en-US" b="1" dirty="0" smtClean="0"/>
              <a:t>sad</a:t>
            </a:r>
            <a:r>
              <a:rPr lang="en-US" b="1" dirty="0"/>
              <a:t> or tearful, or increased sensitivity to rejection)</a:t>
            </a:r>
          </a:p>
          <a:p>
            <a:pPr algn="l" rtl="0"/>
            <a:r>
              <a:rPr lang="en-US" b="1" dirty="0"/>
              <a:t>2. Marked irritability or anger or increased interpersonal conflicts</a:t>
            </a:r>
          </a:p>
          <a:p>
            <a:pPr algn="l" rtl="0"/>
            <a:r>
              <a:rPr lang="en-US" b="1" dirty="0"/>
              <a:t>3. Marked depressed mood, feelings of hopelessness, or self-</a:t>
            </a:r>
          </a:p>
          <a:p>
            <a:pPr algn="l" rtl="0"/>
            <a:r>
              <a:rPr lang="en-US" b="1" dirty="0"/>
              <a:t>deprecating thoughts</a:t>
            </a:r>
          </a:p>
          <a:p>
            <a:pPr algn="l" rtl="0"/>
            <a:r>
              <a:rPr lang="en-US" b="1" dirty="0"/>
              <a:t>4. Marked anxiety, tension, and/or feelings of being keyed up or </a:t>
            </a:r>
            <a:r>
              <a:rPr lang="en-US" b="1" dirty="0" smtClean="0"/>
              <a:t>on edge</a:t>
            </a:r>
          </a:p>
          <a:p>
            <a:pPr algn="l" rtl="0"/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1743</Words>
  <Application>Microsoft Office PowerPoint</Application>
  <PresentationFormat>On-screen Show (4:3)</PresentationFormat>
  <Paragraphs>241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Office Theme</vt:lpstr>
      <vt:lpstr> PREMENSTRUAL SYNDROME AND PREMENSTRUAL DYSPHORIC DISORDER</vt:lpstr>
      <vt:lpstr>Goal</vt:lpstr>
      <vt:lpstr>Premenstrual syndrome (PMS) </vt:lpstr>
      <vt:lpstr> premenstrual dysphoric disorder (PMDD)</vt:lpstr>
      <vt:lpstr>Molimina</vt:lpstr>
      <vt:lpstr>Incidence</vt:lpstr>
      <vt:lpstr>SYMPTOMS</vt:lpstr>
      <vt:lpstr>Diagnostic Criteria for Premenstrual Syndrome</vt:lpstr>
      <vt:lpstr>Diagnostic Criteria for Premenstrual  Dysphoric disorder </vt:lpstr>
      <vt:lpstr>Diagnostic Criteria for Premenstrual  Dysphoric disorder </vt:lpstr>
      <vt:lpstr>Diagnostic Criteria for Premenstrual  Dysphoric disorder </vt:lpstr>
      <vt:lpstr>Etiology </vt:lpstr>
      <vt:lpstr>Differential Diagnosis of Premenstrual Syndrome </vt:lpstr>
      <vt:lpstr>Differential Diagnosis of Premenstrual Syndrome </vt:lpstr>
      <vt:lpstr>Menstrual Diary </vt:lpstr>
      <vt:lpstr>PowerPoint Presentation</vt:lpstr>
      <vt:lpstr>TREATMENT</vt:lpstr>
      <vt:lpstr>Non pharmacologic Treatment </vt:lpstr>
      <vt:lpstr>Non pharmacologic Treatment </vt:lpstr>
      <vt:lpstr>Pharmacologic Treatment </vt:lpstr>
      <vt:lpstr>Ovulation Suppression </vt:lpstr>
      <vt:lpstr>Selective Serotonin Reuptake Inhibitors </vt:lpstr>
      <vt:lpstr>Side effects SSRIs</vt:lpstr>
      <vt:lpstr>Other Treatments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PREMENSTRUAL SYNDROME AND PREMENSTRUAL DYSPHORIC DISORDER</dc:title>
  <dc:creator>Syavash</dc:creator>
  <cp:lastModifiedBy>Behnaz</cp:lastModifiedBy>
  <cp:revision>70</cp:revision>
  <dcterms:created xsi:type="dcterms:W3CDTF">2020-05-09T11:04:43Z</dcterms:created>
  <dcterms:modified xsi:type="dcterms:W3CDTF">2020-05-10T17:35:35Z</dcterms:modified>
</cp:coreProperties>
</file>