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6" r:id="rId3"/>
    <p:sldId id="257" r:id="rId4"/>
    <p:sldId id="279" r:id="rId5"/>
    <p:sldId id="280" r:id="rId6"/>
    <p:sldId id="278" r:id="rId7"/>
    <p:sldId id="258" r:id="rId8"/>
    <p:sldId id="260" r:id="rId9"/>
    <p:sldId id="261" r:id="rId10"/>
    <p:sldId id="262" r:id="rId11"/>
    <p:sldId id="28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2" r:id="rId24"/>
    <p:sldId id="283" r:id="rId25"/>
    <p:sldId id="284" r:id="rId26"/>
    <p:sldId id="285" r:id="rId27"/>
    <p:sldId id="274" r:id="rId28"/>
    <p:sldId id="275" r:id="rId29"/>
    <p:sldId id="286" r:id="rId30"/>
    <p:sldId id="277" r:id="rId3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8" d="100"/>
          <a:sy n="108" d="100"/>
        </p:scale>
        <p:origin x="1698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6667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9542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40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385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016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746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811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928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5247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546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17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F8F55-166E-4C91-AB27-2E3A123D1866}" type="datetimeFigureOut">
              <a:rPr lang="fa-IR" smtClean="0"/>
              <a:t>17/09/1441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91694-6F0A-4340-A118-1C40F46EA49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2627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Preterm Labor</a:t>
            </a:r>
            <a:endParaRPr lang="fa-I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DR.Behnaz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Nouri</a:t>
            </a:r>
            <a:endParaRPr lang="fa-IR" b="1" i="1" dirty="0">
              <a:solidFill>
                <a:srgbClr val="C0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8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Factors Improving Outcomes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184576"/>
          </a:xfrm>
        </p:spPr>
        <p:txBody>
          <a:bodyPr>
            <a:normAutofit fontScale="62500" lnSpcReduction="20000"/>
          </a:bodyPr>
          <a:lstStyle/>
          <a:p>
            <a:pPr algn="l" rtl="0"/>
            <a:r>
              <a:rPr lang="en-US" b="1" dirty="0"/>
              <a:t>First, neonatal intensive care management of preterm infants has </a:t>
            </a:r>
            <a:r>
              <a:rPr lang="en-US" b="1" dirty="0" smtClean="0"/>
              <a:t>greatly improved outcomes</a:t>
            </a:r>
          </a:p>
          <a:p>
            <a:pPr algn="l" rtl="0"/>
            <a:r>
              <a:rPr lang="en-US" b="1" dirty="0" smtClean="0"/>
              <a:t>Second</a:t>
            </a:r>
            <a:r>
              <a:rPr lang="en-US" b="1" dirty="0"/>
              <a:t>, the use </a:t>
            </a:r>
            <a:r>
              <a:rPr lang="en-US" b="1" dirty="0" smtClean="0"/>
              <a:t>of corticosteroids administered to a mother at immediate risk for preterm birth</a:t>
            </a:r>
            <a:r>
              <a:rPr lang="en-US" b="1" dirty="0"/>
              <a:t> </a:t>
            </a:r>
            <a:endParaRPr lang="en-US" b="1" dirty="0" smtClean="0"/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 smtClean="0"/>
              <a:t>A </a:t>
            </a:r>
            <a:r>
              <a:rPr lang="en-US" b="1" dirty="0"/>
              <a:t>major goal of </a:t>
            </a:r>
            <a:r>
              <a:rPr lang="en-US" b="1" dirty="0" smtClean="0"/>
              <a:t>(</a:t>
            </a:r>
            <a:r>
              <a:rPr lang="en-US" b="1" dirty="0" err="1"/>
              <a:t>tocolytic</a:t>
            </a:r>
            <a:r>
              <a:rPr lang="en-US" b="1" dirty="0"/>
              <a:t> therapy) is </a:t>
            </a:r>
            <a:r>
              <a:rPr lang="en-US" b="1" dirty="0" smtClean="0"/>
              <a:t>to prolong pregnancy for up to 48 hours </a:t>
            </a:r>
            <a:r>
              <a:rPr lang="en-US" b="1" dirty="0"/>
              <a:t>in order to allow time to </a:t>
            </a:r>
            <a:r>
              <a:rPr lang="en-US" b="1" dirty="0" smtClean="0"/>
              <a:t>administer corticosteroids</a:t>
            </a:r>
            <a:endParaRPr lang="en-US" b="1" dirty="0"/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Third</a:t>
            </a:r>
            <a:r>
              <a:rPr lang="en-US" b="1" dirty="0"/>
              <a:t>, magnesium sulfate administered prior to a </a:t>
            </a:r>
            <a:r>
              <a:rPr lang="en-US" b="1" dirty="0" smtClean="0"/>
              <a:t>preterm birth has been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 shown </a:t>
            </a:r>
            <a:r>
              <a:rPr lang="en-US" b="1" dirty="0"/>
              <a:t>to decrease the rate of cerebral palsy in </a:t>
            </a:r>
            <a:r>
              <a:rPr lang="en-US" b="1" dirty="0" smtClean="0"/>
              <a:t>infants</a:t>
            </a:r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r>
              <a:rPr lang="en-US" b="1" dirty="0" smtClean="0"/>
              <a:t>Finally</a:t>
            </a:r>
            <a:r>
              <a:rPr lang="en-US" b="1" dirty="0"/>
              <a:t>, prophylaxis against perinatal infection with group B</a:t>
            </a:r>
          </a:p>
          <a:p>
            <a:pPr algn="l" rtl="0"/>
            <a:r>
              <a:rPr lang="en-US" b="1" dirty="0"/>
              <a:t>streptococcus (GBS) in women with preterm labor or </a:t>
            </a:r>
            <a:r>
              <a:rPr lang="en-US" b="1" dirty="0" smtClean="0"/>
              <a:t>PPROM has</a:t>
            </a:r>
          </a:p>
          <a:p>
            <a:pPr algn="l" rtl="0"/>
            <a:r>
              <a:rPr lang="en-US" b="1" dirty="0"/>
              <a:t>decreased infant morbidity and mortality</a:t>
            </a:r>
            <a:endParaRPr lang="en-US" b="1" dirty="0" smtClean="0"/>
          </a:p>
          <a:p>
            <a:pPr algn="l" rtl="0"/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 </a:t>
            </a:r>
            <a:endParaRPr lang="en-US" b="1" dirty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Prediction of Preterm Labor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b="1" dirty="0"/>
              <a:t>Patient and physician education has focused on recognition of the </a:t>
            </a:r>
            <a:r>
              <a:rPr lang="en-US" b="1" dirty="0" smtClean="0">
                <a:solidFill>
                  <a:srgbClr val="C00000"/>
                </a:solidFill>
              </a:rPr>
              <a:t>signs</a:t>
            </a:r>
            <a:r>
              <a:rPr lang="en-US" b="1" dirty="0">
                <a:solidFill>
                  <a:srgbClr val="C00000"/>
                </a:solidFill>
              </a:rPr>
              <a:t> and symptoms </a:t>
            </a:r>
          </a:p>
          <a:p>
            <a:pPr marL="0" indent="0" algn="l" rtl="0">
              <a:buNone/>
            </a:pPr>
            <a:r>
              <a:rPr lang="en-US" b="1" dirty="0" smtClean="0"/>
              <a:t>   that </a:t>
            </a:r>
            <a:r>
              <a:rPr lang="en-US" b="1" dirty="0"/>
              <a:t>suggest preterm labor </a:t>
            </a:r>
            <a:endParaRPr lang="en-US" b="1" dirty="0" smtClean="0"/>
          </a:p>
          <a:p>
            <a:pPr algn="l" rtl="0"/>
            <a:r>
              <a:rPr lang="en-US" b="1" dirty="0" smtClean="0"/>
              <a:t>Patients with</a:t>
            </a:r>
            <a:r>
              <a:rPr lang="en-US" b="1" dirty="0"/>
              <a:t> symptoms are counseled to </a:t>
            </a:r>
          </a:p>
          <a:p>
            <a:pPr marL="0" indent="0" algn="l" rtl="0">
              <a:buNone/>
            </a:pPr>
            <a:r>
              <a:rPr lang="en-US" b="1" dirty="0" smtClean="0"/>
              <a:t>    seek </a:t>
            </a:r>
            <a:r>
              <a:rPr lang="en-US" b="1" dirty="0"/>
              <a:t>prompt medical </a:t>
            </a:r>
            <a:r>
              <a:rPr lang="en-US" b="1" dirty="0" smtClean="0"/>
              <a:t>attention</a:t>
            </a:r>
          </a:p>
          <a:p>
            <a:pPr algn="l" rtl="0"/>
            <a:r>
              <a:rPr lang="en-US" b="1" dirty="0"/>
              <a:t>M</a:t>
            </a:r>
            <a:r>
              <a:rPr lang="en-US" b="1" dirty="0" smtClean="0"/>
              <a:t>odalities </a:t>
            </a:r>
            <a:r>
              <a:rPr lang="en-US" b="1" dirty="0"/>
              <a:t>in asymptomatic women, such as fetal </a:t>
            </a:r>
            <a:r>
              <a:rPr lang="en-US" b="1" dirty="0" err="1"/>
              <a:t>fibronectin</a:t>
            </a:r>
            <a:r>
              <a:rPr lang="en-US" b="1" dirty="0"/>
              <a:t>, </a:t>
            </a:r>
            <a:r>
              <a:rPr lang="en-US" b="1" dirty="0" smtClean="0"/>
              <a:t>bacterial</a:t>
            </a:r>
            <a:r>
              <a:rPr lang="en-US" b="1" dirty="0"/>
              <a:t> </a:t>
            </a:r>
            <a:r>
              <a:rPr lang="en-US" b="1" dirty="0" err="1"/>
              <a:t>vaginosis</a:t>
            </a:r>
            <a:r>
              <a:rPr lang="en-US" b="1" dirty="0"/>
              <a:t> screening</a:t>
            </a:r>
          </a:p>
          <a:p>
            <a:pPr marL="0" indent="0" algn="l" rtl="0">
              <a:buNone/>
            </a:pPr>
            <a:r>
              <a:rPr lang="en-US" b="1" dirty="0" smtClean="0"/>
              <a:t>   and </a:t>
            </a:r>
            <a:r>
              <a:rPr lang="en-US" b="1" dirty="0"/>
              <a:t>home uterine contraction </a:t>
            </a:r>
            <a:r>
              <a:rPr lang="en-US" b="1" dirty="0" smtClean="0"/>
              <a:t>monitoring are </a:t>
            </a:r>
            <a:r>
              <a:rPr lang="en-US" b="1" dirty="0" smtClean="0">
                <a:solidFill>
                  <a:srgbClr val="C00000"/>
                </a:solidFill>
              </a:rPr>
              <a:t>not 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rgbClr val="C00000"/>
                </a:solidFill>
              </a:rPr>
              <a:t>recommended as screening test</a:t>
            </a:r>
            <a:endParaRPr lang="fa-IR" b="1" dirty="0">
              <a:solidFill>
                <a:srgbClr val="C0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6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Signs and Symptoms of Preterm Labor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/>
            <a:r>
              <a:rPr lang="en-US" b="1" dirty="0"/>
              <a:t>Menstrual-like cramps</a:t>
            </a:r>
          </a:p>
          <a:p>
            <a:pPr algn="l" rtl="0"/>
            <a:r>
              <a:rPr lang="en-US" b="1" dirty="0"/>
              <a:t>Low, dull backache</a:t>
            </a:r>
          </a:p>
          <a:p>
            <a:pPr algn="l" rtl="0"/>
            <a:r>
              <a:rPr lang="en-US" b="1" dirty="0"/>
              <a:t>Abdominal pressure</a:t>
            </a:r>
          </a:p>
          <a:p>
            <a:pPr algn="l" rtl="0"/>
            <a:r>
              <a:rPr lang="en-US" b="1" dirty="0"/>
              <a:t>Pelvic pressure</a:t>
            </a:r>
          </a:p>
          <a:p>
            <a:pPr algn="l" rtl="0"/>
            <a:r>
              <a:rPr lang="en-US" b="1" dirty="0"/>
              <a:t>Abdominal cramping (with or without diarrhea)</a:t>
            </a:r>
          </a:p>
          <a:p>
            <a:pPr algn="l" rtl="0"/>
            <a:r>
              <a:rPr lang="en-US" b="1" dirty="0"/>
              <a:t>Increase or change in vaginal discharge (mucous, watery, light </a:t>
            </a:r>
            <a:r>
              <a:rPr lang="en-US" b="1" dirty="0" smtClean="0"/>
              <a:t>bloody discharge)</a:t>
            </a:r>
            <a:endParaRPr lang="en-US" b="1" dirty="0"/>
          </a:p>
          <a:p>
            <a:pPr algn="l" rtl="0"/>
            <a:r>
              <a:rPr lang="en-US" b="1" dirty="0" smtClean="0"/>
              <a:t>Uterine </a:t>
            </a:r>
            <a:r>
              <a:rPr lang="en-US" b="1" dirty="0"/>
              <a:t>contractions, often painless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Cervical Changes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/>
            <a:r>
              <a:rPr lang="en-US" b="1" dirty="0"/>
              <a:t>Cervical length can be used as </a:t>
            </a:r>
            <a:r>
              <a:rPr lang="en-US" b="1" dirty="0">
                <a:solidFill>
                  <a:srgbClr val="C00000"/>
                </a:solidFill>
              </a:rPr>
              <a:t>a diagnostic </a:t>
            </a:r>
            <a:r>
              <a:rPr lang="en-US" b="1" dirty="0" smtClean="0">
                <a:solidFill>
                  <a:srgbClr val="C00000"/>
                </a:solidFill>
              </a:rPr>
              <a:t>factor</a:t>
            </a:r>
          </a:p>
          <a:p>
            <a:pPr algn="l" rtl="0"/>
            <a:r>
              <a:rPr lang="en-US" b="1" dirty="0" err="1" smtClean="0"/>
              <a:t>Transvaginal</a:t>
            </a:r>
            <a:r>
              <a:rPr lang="en-US" b="1" dirty="0" smtClean="0"/>
              <a:t> </a:t>
            </a:r>
            <a:r>
              <a:rPr lang="en-US" b="1" dirty="0"/>
              <a:t>ultrasound </a:t>
            </a:r>
            <a:r>
              <a:rPr lang="en-US" b="1" dirty="0" smtClean="0"/>
              <a:t>examination of the 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cervix </a:t>
            </a:r>
            <a:r>
              <a:rPr lang="en-US" b="1" dirty="0"/>
              <a:t>is a reliable and reproducible method to </a:t>
            </a:r>
            <a:r>
              <a:rPr lang="en-US" b="1" dirty="0" smtClean="0"/>
              <a:t> assess cervical length. </a:t>
            </a:r>
            <a:endParaRPr lang="en-US" b="1" dirty="0"/>
          </a:p>
          <a:p>
            <a:pPr algn="l" rtl="0"/>
            <a:r>
              <a:rPr lang="en-US" b="1" dirty="0" smtClean="0"/>
              <a:t>women </a:t>
            </a:r>
            <a:r>
              <a:rPr lang="en-US" b="1" dirty="0"/>
              <a:t>at high </a:t>
            </a:r>
            <a:r>
              <a:rPr lang="en-US" b="1" dirty="0" smtClean="0"/>
              <a:t>risk for recurrent preterm birth</a:t>
            </a:r>
            <a:endParaRPr lang="en-US" b="1" dirty="0"/>
          </a:p>
          <a:p>
            <a:pPr algn="l" rtl="0"/>
            <a:r>
              <a:rPr lang="en-US" b="1" dirty="0" smtClean="0"/>
              <a:t>uterine anomalies</a:t>
            </a:r>
          </a:p>
          <a:p>
            <a:pPr algn="l" rtl="0"/>
            <a:r>
              <a:rPr lang="en-US" b="1" dirty="0" smtClean="0"/>
              <a:t>prior </a:t>
            </a:r>
            <a:r>
              <a:rPr lang="en-US" b="1" dirty="0"/>
              <a:t>cervical cone biopsy or multiple dilation </a:t>
            </a:r>
            <a:r>
              <a:rPr lang="en-US" b="1" dirty="0" smtClean="0"/>
              <a:t>and curettage/evacuation </a:t>
            </a:r>
            <a:r>
              <a:rPr lang="en-US" b="1" dirty="0"/>
              <a:t>procedures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b="1" dirty="0" smtClean="0">
                <a:solidFill>
                  <a:srgbClr val="C00000"/>
                </a:solidFill>
              </a:rPr>
              <a:t>creening </a:t>
            </a:r>
            <a:r>
              <a:rPr lang="en-US" b="1" dirty="0">
                <a:solidFill>
                  <a:srgbClr val="C00000"/>
                </a:solidFill>
              </a:rPr>
              <a:t>M</a:t>
            </a:r>
            <a:r>
              <a:rPr lang="en-US" b="1" dirty="0" smtClean="0">
                <a:solidFill>
                  <a:srgbClr val="C00000"/>
                </a:solidFill>
              </a:rPr>
              <a:t>odalities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b="1" i="1" dirty="0"/>
              <a:t>Early asymptomatic dilation and effacement of the cervix (</a:t>
            </a:r>
            <a:r>
              <a:rPr lang="en-US" b="1" i="1" dirty="0" smtClean="0">
                <a:solidFill>
                  <a:srgbClr val="C00000"/>
                </a:solidFill>
              </a:rPr>
              <a:t>cervical insufficiency</a:t>
            </a:r>
            <a:r>
              <a:rPr lang="en-US" b="1" i="1" dirty="0" smtClean="0"/>
              <a:t>) may be associated with an increased likelihood of preterm labor and delivery</a:t>
            </a:r>
          </a:p>
          <a:p>
            <a:pPr algn="l" rtl="0"/>
            <a:r>
              <a:rPr lang="en-US" b="1" dirty="0"/>
              <a:t>P</a:t>
            </a:r>
            <a:r>
              <a:rPr lang="en-US" b="1" dirty="0" smtClean="0"/>
              <a:t>rophylactic </a:t>
            </a:r>
            <a:r>
              <a:rPr lang="en-US" b="1" dirty="0"/>
              <a:t>cervical </a:t>
            </a:r>
            <a:r>
              <a:rPr lang="en-US" b="1" dirty="0" err="1"/>
              <a:t>cerclage</a:t>
            </a:r>
            <a:r>
              <a:rPr lang="en-US" b="1" dirty="0"/>
              <a:t> </a:t>
            </a:r>
            <a:r>
              <a:rPr lang="en-US" b="1" dirty="0" smtClean="0"/>
              <a:t>on TVS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recognition </a:t>
            </a:r>
            <a:r>
              <a:rPr lang="en-US" b="1" dirty="0"/>
              <a:t>of a shortened cervical length </a:t>
            </a:r>
            <a:r>
              <a:rPr lang="en-US" b="1" dirty="0" smtClean="0"/>
              <a:t>   (less </a:t>
            </a:r>
            <a:r>
              <a:rPr lang="en-US" b="1" dirty="0"/>
              <a:t>than 2.5 cm) in low-risk women have </a:t>
            </a:r>
            <a:r>
              <a:rPr lang="en-US" b="1" dirty="0">
                <a:solidFill>
                  <a:srgbClr val="C00000"/>
                </a:solidFill>
              </a:rPr>
              <a:t>not improved </a:t>
            </a:r>
            <a:r>
              <a:rPr lang="en-US" b="1" dirty="0" smtClean="0">
                <a:solidFill>
                  <a:srgbClr val="C00000"/>
                </a:solidFill>
              </a:rPr>
              <a:t>outcomes</a:t>
            </a:r>
          </a:p>
          <a:p>
            <a:pPr algn="l" rtl="0"/>
            <a:r>
              <a:rPr lang="en-US" b="1" dirty="0"/>
              <a:t>I</a:t>
            </a:r>
            <a:r>
              <a:rPr lang="en-US" b="1" dirty="0" smtClean="0"/>
              <a:t>n </a:t>
            </a:r>
            <a:r>
              <a:rPr lang="en-US" b="1" dirty="0"/>
              <a:t>high-risk women (e.g., history of prior</a:t>
            </a:r>
          </a:p>
          <a:p>
            <a:pPr algn="l" rtl="0"/>
            <a:r>
              <a:rPr lang="en-US" b="1" dirty="0"/>
              <a:t>preterm birth) with a shortened cervix may be </a:t>
            </a:r>
            <a:r>
              <a:rPr lang="en-US" b="1" dirty="0" smtClean="0"/>
              <a:t>beneficial</a:t>
            </a:r>
            <a:endParaRPr lang="en-US" b="1" i="1" dirty="0">
              <a:solidFill>
                <a:srgbClr val="C0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Prevention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b="1" dirty="0"/>
              <a:t>There are currently </a:t>
            </a:r>
            <a:r>
              <a:rPr lang="en-US" b="1" dirty="0">
                <a:solidFill>
                  <a:srgbClr val="C00000"/>
                </a:solidFill>
              </a:rPr>
              <a:t>no</a:t>
            </a:r>
            <a:r>
              <a:rPr lang="en-US" b="1" dirty="0"/>
              <a:t> uniformly effective interventions to prevent </a:t>
            </a:r>
            <a:r>
              <a:rPr lang="en-US" b="1" dirty="0" smtClean="0"/>
              <a:t>preterm</a:t>
            </a:r>
            <a:r>
              <a:rPr lang="en-US" b="1" dirty="0"/>
              <a:t> labor, regardless of risk factors.</a:t>
            </a:r>
          </a:p>
          <a:p>
            <a:pPr marL="0" indent="0" algn="l" rtl="0">
              <a:buNone/>
            </a:pPr>
            <a:endParaRPr lang="en-US" b="1" dirty="0" smtClean="0"/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Prophylactic </a:t>
            </a:r>
            <a:r>
              <a:rPr lang="en-US" b="1" dirty="0" smtClean="0"/>
              <a:t>therapy not be effective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weekly </a:t>
            </a:r>
            <a:r>
              <a:rPr lang="en-US" b="1" dirty="0"/>
              <a:t>intramuscular injections of progesterone</a:t>
            </a:r>
          </a:p>
          <a:p>
            <a:pPr algn="l" rtl="0"/>
            <a:r>
              <a:rPr lang="en-US" b="1" dirty="0"/>
              <a:t>(17-α-</a:t>
            </a:r>
            <a:r>
              <a:rPr lang="en-US" b="1" dirty="0" err="1"/>
              <a:t>hydroxyprogesterone</a:t>
            </a:r>
            <a:r>
              <a:rPr lang="en-US" b="1" dirty="0"/>
              <a:t> </a:t>
            </a:r>
            <a:r>
              <a:rPr lang="en-US" b="1" dirty="0" err="1"/>
              <a:t>caproate</a:t>
            </a:r>
            <a:r>
              <a:rPr lang="en-US" b="1" dirty="0"/>
              <a:t>) starting at 16 to 20 weeks </a:t>
            </a:r>
            <a:r>
              <a:rPr lang="en-US" b="1" dirty="0" smtClean="0"/>
              <a:t>of</a:t>
            </a:r>
            <a:r>
              <a:rPr lang="en-US" b="1" dirty="0"/>
              <a:t> gestation and continuing until 36 weeks </a:t>
            </a:r>
            <a:r>
              <a:rPr lang="en-US" b="1" dirty="0" smtClean="0"/>
              <a:t>of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 gestation </a:t>
            </a:r>
            <a:r>
              <a:rPr lang="en-US" b="1" dirty="0"/>
              <a:t>appears to </a:t>
            </a:r>
            <a:r>
              <a:rPr lang="en-US" b="1" dirty="0" smtClean="0"/>
              <a:t>reduce</a:t>
            </a:r>
            <a:r>
              <a:rPr lang="en-US" b="1" dirty="0"/>
              <a:t> spontaneous preterm </a:t>
            </a:r>
            <a:r>
              <a:rPr lang="en-US" b="1" dirty="0" smtClean="0"/>
              <a:t>birth</a:t>
            </a:r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r>
              <a:rPr lang="en-US" b="1" dirty="0"/>
              <a:t>Vaginal progesterone supplementation </a:t>
            </a:r>
            <a:r>
              <a:rPr lang="en-US" b="1" dirty="0" smtClean="0"/>
              <a:t>in</a:t>
            </a:r>
            <a:r>
              <a:rPr lang="en-US" b="1" dirty="0"/>
              <a:t> women with </a:t>
            </a:r>
          </a:p>
          <a:p>
            <a:pPr marL="0" indent="0" algn="l" rtl="0">
              <a:buNone/>
            </a:pPr>
            <a:r>
              <a:rPr lang="en-US" b="1" dirty="0" smtClean="0"/>
              <a:t>     shortened </a:t>
            </a:r>
            <a:r>
              <a:rPr lang="en-US" b="1" dirty="0"/>
              <a:t>cervical length </a:t>
            </a:r>
            <a:r>
              <a:rPr lang="en-US" b="1" dirty="0" smtClean="0"/>
              <a:t>has</a:t>
            </a:r>
            <a:r>
              <a:rPr lang="en-US" dirty="0"/>
              <a:t> </a:t>
            </a:r>
            <a:r>
              <a:rPr lang="en-US" b="1" dirty="0"/>
              <a:t>some benefit</a:t>
            </a:r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EVALUATION OF A PATIENT IN SUSPECTED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PRETERM LABOR</a:t>
            </a:r>
            <a:endParaRPr lang="fa-IR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b="1" dirty="0"/>
              <a:t>Prompt </a:t>
            </a:r>
            <a:r>
              <a:rPr lang="en-US" b="1" dirty="0" smtClean="0"/>
              <a:t>evaluation </a:t>
            </a:r>
            <a:r>
              <a:rPr lang="en-US" b="1" dirty="0"/>
              <a:t>is </a:t>
            </a:r>
            <a:r>
              <a:rPr lang="en-US" b="1" dirty="0" smtClean="0"/>
              <a:t>critical :</a:t>
            </a:r>
          </a:p>
          <a:p>
            <a:pPr algn="l" rtl="0"/>
            <a:r>
              <a:rPr lang="en-US" b="1" dirty="0"/>
              <a:t>external electronic </a:t>
            </a:r>
            <a:r>
              <a:rPr lang="en-US" b="1" dirty="0" smtClean="0"/>
              <a:t>fetal</a:t>
            </a:r>
            <a:r>
              <a:rPr lang="en-US" b="1" dirty="0"/>
              <a:t> monitor (</a:t>
            </a:r>
            <a:r>
              <a:rPr lang="en-US" b="1" dirty="0" err="1"/>
              <a:t>tocodynamometer</a:t>
            </a:r>
            <a:r>
              <a:rPr lang="en-US" b="1" dirty="0"/>
              <a:t>) </a:t>
            </a:r>
            <a:endParaRPr lang="en-US" b="1" dirty="0" smtClean="0"/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 smtClean="0"/>
              <a:t>Determination of the status </a:t>
            </a:r>
            <a:r>
              <a:rPr lang="en-US" b="1" dirty="0"/>
              <a:t>of the </a:t>
            </a:r>
            <a:r>
              <a:rPr lang="en-US" b="1" dirty="0" smtClean="0"/>
              <a:t>cervix</a:t>
            </a:r>
            <a:r>
              <a:rPr lang="en-US" b="1" dirty="0"/>
              <a:t> by visualization with a speculum or by gentle digital </a:t>
            </a:r>
            <a:r>
              <a:rPr lang="en-US" b="1" dirty="0" smtClean="0"/>
              <a:t>examination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b="1" dirty="0" smtClean="0">
                <a:solidFill>
                  <a:srgbClr val="C00000"/>
                </a:solidFill>
              </a:rPr>
              <a:t>igital </a:t>
            </a:r>
            <a:r>
              <a:rPr lang="en-US" b="1" dirty="0">
                <a:solidFill>
                  <a:srgbClr val="C00000"/>
                </a:solidFill>
              </a:rPr>
              <a:t>examination may increase the risk of infection in </a:t>
            </a:r>
            <a:r>
              <a:rPr lang="en-US" b="1" dirty="0" smtClean="0">
                <a:solidFill>
                  <a:srgbClr val="C00000"/>
                </a:solidFill>
              </a:rPr>
              <a:t>the setting </a:t>
            </a:r>
            <a:r>
              <a:rPr lang="en-US" b="1" dirty="0">
                <a:solidFill>
                  <a:srgbClr val="C00000"/>
                </a:solidFill>
              </a:rPr>
              <a:t>of </a:t>
            </a:r>
            <a:r>
              <a:rPr lang="en-US" b="1" dirty="0" smtClean="0">
                <a:solidFill>
                  <a:srgbClr val="C00000"/>
                </a:solidFill>
              </a:rPr>
              <a:t>PPROM</a:t>
            </a:r>
          </a:p>
          <a:p>
            <a:pPr algn="l" rtl="0"/>
            <a:endParaRPr lang="en-US" b="1" dirty="0" smtClean="0">
              <a:solidFill>
                <a:srgbClr val="C00000"/>
              </a:solidFill>
            </a:endParaRPr>
          </a:p>
          <a:p>
            <a:pPr algn="l" rtl="0"/>
            <a:r>
              <a:rPr lang="en-US" b="1" dirty="0" smtClean="0"/>
              <a:t>Subtle</a:t>
            </a:r>
            <a:r>
              <a:rPr lang="en-US" b="1" dirty="0"/>
              <a:t> changes are often of great clinical importance, </a:t>
            </a:r>
          </a:p>
          <a:p>
            <a:pPr marL="0" indent="0" algn="l" rtl="0">
              <a:buNone/>
            </a:pPr>
            <a:r>
              <a:rPr lang="en-US" b="1" dirty="0" smtClean="0"/>
              <a:t>     so </a:t>
            </a:r>
            <a:r>
              <a:rPr lang="en-US" b="1" dirty="0"/>
              <a:t>serial examinations </a:t>
            </a:r>
            <a:r>
              <a:rPr lang="en-US" b="1" dirty="0" smtClean="0"/>
              <a:t>by</a:t>
            </a:r>
            <a:r>
              <a:rPr lang="en-US" b="1" dirty="0"/>
              <a:t> the same examiner </a:t>
            </a:r>
          </a:p>
          <a:p>
            <a:pPr algn="l" rtl="0"/>
            <a:endParaRPr lang="en-US" b="1" dirty="0">
              <a:solidFill>
                <a:srgbClr val="C00000"/>
              </a:solidFill>
            </a:endParaRPr>
          </a:p>
          <a:p>
            <a:pPr algn="l" rtl="0"/>
            <a:endParaRPr lang="en-US" b="1" dirty="0">
              <a:solidFill>
                <a:srgbClr val="C00000"/>
              </a:solidFill>
            </a:endParaRPr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Laboratory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/>
              <a:t>urinalysis and urine </a:t>
            </a:r>
            <a:r>
              <a:rPr lang="en-US" b="1" dirty="0" smtClean="0"/>
              <a:t>culture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/>
              <a:t>A vaginal/rectal </a:t>
            </a:r>
            <a:r>
              <a:rPr lang="en-US" b="1" dirty="0" smtClean="0"/>
              <a:t>culture</a:t>
            </a:r>
            <a:r>
              <a:rPr lang="en-US" b="1" dirty="0"/>
              <a:t> </a:t>
            </a:r>
            <a:r>
              <a:rPr lang="en-US" b="1" dirty="0" smtClean="0"/>
              <a:t>for GBS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/>
              <a:t>cultures for </a:t>
            </a:r>
            <a:r>
              <a:rPr lang="en-US" b="1" i="1" dirty="0"/>
              <a:t>Chlamydia trachomatis and Neisseria </a:t>
            </a:r>
            <a:r>
              <a:rPr lang="en-US" b="1" i="1" dirty="0" err="1"/>
              <a:t>gonorrhoeae</a:t>
            </a:r>
            <a:r>
              <a:rPr lang="en-US" b="1" i="1" dirty="0"/>
              <a:t> </a:t>
            </a:r>
            <a:endParaRPr lang="en-US" b="1" dirty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Ultrasound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b="1" dirty="0"/>
              <a:t>A</a:t>
            </a:r>
            <a:r>
              <a:rPr lang="en-US" b="1" dirty="0" smtClean="0"/>
              <a:t>ssessing </a:t>
            </a:r>
            <a:r>
              <a:rPr lang="en-US" b="1" dirty="0"/>
              <a:t>the gestational </a:t>
            </a:r>
            <a:r>
              <a:rPr lang="en-US" b="1" dirty="0" smtClean="0"/>
              <a:t>age</a:t>
            </a:r>
          </a:p>
          <a:p>
            <a:pPr algn="l" rtl="0"/>
            <a:r>
              <a:rPr lang="en-US" b="1" dirty="0"/>
              <a:t>E</a:t>
            </a:r>
            <a:r>
              <a:rPr lang="en-US" b="1" dirty="0" smtClean="0"/>
              <a:t>stimation </a:t>
            </a:r>
            <a:r>
              <a:rPr lang="en-US" b="1" dirty="0"/>
              <a:t>of the amniotic fluid </a:t>
            </a:r>
            <a:r>
              <a:rPr lang="en-US" b="1" dirty="0" smtClean="0"/>
              <a:t>volume</a:t>
            </a:r>
          </a:p>
          <a:p>
            <a:pPr algn="l" rtl="0"/>
            <a:r>
              <a:rPr lang="en-US" b="1" dirty="0"/>
              <a:t>F</a:t>
            </a:r>
            <a:r>
              <a:rPr lang="en-US" b="1" dirty="0" smtClean="0"/>
              <a:t>etal presentation</a:t>
            </a:r>
            <a:endParaRPr lang="en-US" b="1" dirty="0"/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P</a:t>
            </a:r>
            <a:r>
              <a:rPr lang="en-US" b="1" dirty="0" smtClean="0"/>
              <a:t>lacental location</a:t>
            </a:r>
          </a:p>
          <a:p>
            <a:pPr algn="l" rtl="0"/>
            <a:r>
              <a:rPr lang="en-US" b="1" dirty="0"/>
              <a:t>F</a:t>
            </a:r>
            <a:r>
              <a:rPr lang="en-US" b="1" dirty="0" smtClean="0"/>
              <a:t>etal </a:t>
            </a:r>
            <a:r>
              <a:rPr lang="en-US" b="1" dirty="0"/>
              <a:t>congenital </a:t>
            </a:r>
            <a:r>
              <a:rPr lang="en-US" b="1" dirty="0" smtClean="0"/>
              <a:t>anomalies</a:t>
            </a:r>
          </a:p>
          <a:p>
            <a:pPr algn="l" rtl="0"/>
            <a:r>
              <a:rPr lang="en-US" b="1" dirty="0"/>
              <a:t>M</a:t>
            </a:r>
            <a:r>
              <a:rPr lang="en-US" b="1" dirty="0" smtClean="0"/>
              <a:t>onitored </a:t>
            </a:r>
            <a:r>
              <a:rPr lang="en-US" b="1" dirty="0"/>
              <a:t>for </a:t>
            </a:r>
            <a:r>
              <a:rPr lang="en-US" b="1" dirty="0" smtClean="0"/>
              <a:t>bleeding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1" dirty="0" smtClean="0"/>
              <a:t>due to placental </a:t>
            </a:r>
            <a:r>
              <a:rPr lang="en-US" b="1" dirty="0"/>
              <a:t>abruption and placenta </a:t>
            </a:r>
            <a:r>
              <a:rPr lang="en-US" b="1" dirty="0" err="1" smtClean="0"/>
              <a:t>previa</a:t>
            </a:r>
            <a:endParaRPr lang="en-US" b="1" dirty="0" smtClean="0"/>
          </a:p>
          <a:p>
            <a:pPr algn="l" rtl="0"/>
            <a:r>
              <a:rPr lang="en-US" b="1" dirty="0"/>
              <a:t>T</a:t>
            </a:r>
            <a:r>
              <a:rPr lang="en-US" b="1" dirty="0" smtClean="0"/>
              <a:t>he </a:t>
            </a:r>
            <a:r>
              <a:rPr lang="en-US" b="1" dirty="0"/>
              <a:t>length of the cervix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Amniocentesis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84576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b="1" i="1" dirty="0"/>
              <a:t>Amniocentesis may be performed to assess for </a:t>
            </a:r>
            <a:r>
              <a:rPr lang="en-US" b="1" i="1" dirty="0">
                <a:solidFill>
                  <a:srgbClr val="C00000"/>
                </a:solidFill>
              </a:rPr>
              <a:t>intra-amniotic </a:t>
            </a:r>
            <a:r>
              <a:rPr lang="en-US" b="1" i="1" dirty="0" smtClean="0">
                <a:solidFill>
                  <a:srgbClr val="C00000"/>
                </a:solidFill>
              </a:rPr>
              <a:t>infection</a:t>
            </a:r>
          </a:p>
          <a:p>
            <a:pPr algn="l" rtl="0"/>
            <a:endParaRPr lang="en-US" b="1" i="1" dirty="0" smtClean="0"/>
          </a:p>
          <a:p>
            <a:pPr algn="l" rtl="0"/>
            <a:r>
              <a:rPr lang="en-US" b="1" dirty="0"/>
              <a:t>Evidence of WBCs in the amniotic fluid, decreased glucose, or </a:t>
            </a:r>
            <a:r>
              <a:rPr lang="en-US" b="1" dirty="0" smtClean="0"/>
              <a:t>elevated LDH</a:t>
            </a:r>
            <a:r>
              <a:rPr lang="en-US" dirty="0"/>
              <a:t> </a:t>
            </a:r>
            <a:r>
              <a:rPr lang="en-US" b="1" dirty="0"/>
              <a:t>may indicate infection</a:t>
            </a:r>
            <a:endParaRPr lang="en-US" b="1" dirty="0" smtClean="0"/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The </a:t>
            </a:r>
            <a:r>
              <a:rPr lang="en-US" b="1" dirty="0"/>
              <a:t>presence of </a:t>
            </a:r>
            <a:r>
              <a:rPr lang="en-US" b="1" dirty="0" smtClean="0"/>
              <a:t>bacteria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/>
              <a:t>A</a:t>
            </a:r>
            <a:r>
              <a:rPr lang="en-US" b="1" dirty="0" smtClean="0"/>
              <a:t>dditional </a:t>
            </a:r>
            <a:r>
              <a:rPr lang="en-US" b="1" dirty="0"/>
              <a:t>amniotic fluid may be obtained for </a:t>
            </a:r>
            <a:r>
              <a:rPr lang="en-US" b="1" dirty="0" smtClean="0"/>
              <a:t>fetal</a:t>
            </a:r>
            <a:r>
              <a:rPr lang="en-US" b="1" dirty="0"/>
              <a:t> pulmonary maturity</a:t>
            </a:r>
          </a:p>
          <a:p>
            <a:pPr algn="l" rtl="0"/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b="1" dirty="0" smtClean="0">
                <a:solidFill>
                  <a:srgbClr val="C00000"/>
                </a:solidFill>
              </a:rPr>
              <a:t>oal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US" b="1" dirty="0"/>
              <a:t>Students should be able to list risk factors, possible</a:t>
            </a:r>
          </a:p>
          <a:p>
            <a:pPr marL="0" indent="0" algn="l" rtl="0">
              <a:buNone/>
            </a:pPr>
            <a:r>
              <a:rPr lang="en-US" b="1" dirty="0" smtClean="0"/>
              <a:t>    etiologies</a:t>
            </a:r>
            <a:r>
              <a:rPr lang="en-US" b="1" dirty="0"/>
              <a:t>, and complications of preterm labor. </a:t>
            </a:r>
            <a:endParaRPr lang="en-US" b="1" dirty="0" smtClean="0"/>
          </a:p>
          <a:p>
            <a:pPr marL="0" indent="0" algn="l" rtl="0">
              <a:buNone/>
            </a:pPr>
            <a:endParaRPr lang="en-US" b="1" dirty="0" smtClean="0"/>
          </a:p>
          <a:p>
            <a:pPr algn="l" rtl="0"/>
            <a:r>
              <a:rPr lang="en-US" b="1" dirty="0" smtClean="0"/>
              <a:t>They</a:t>
            </a:r>
            <a:r>
              <a:rPr lang="en-US" b="1" dirty="0"/>
              <a:t> should be able to outline a basic approach </a:t>
            </a:r>
            <a:r>
              <a:rPr lang="en-US" b="1" dirty="0" smtClean="0"/>
              <a:t>to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evaluation </a:t>
            </a:r>
            <a:r>
              <a:rPr lang="en-US" b="1" dirty="0"/>
              <a:t>and management, including </a:t>
            </a:r>
            <a:r>
              <a:rPr lang="en-US" b="1" dirty="0" smtClean="0"/>
              <a:t> appropriate  medications </a:t>
            </a:r>
            <a:r>
              <a:rPr lang="en-US" b="1" dirty="0"/>
              <a:t>and their contraindications. </a:t>
            </a:r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r>
              <a:rPr lang="en-US" b="1" dirty="0" smtClean="0"/>
              <a:t>They </a:t>
            </a:r>
            <a:r>
              <a:rPr lang="en-US" b="1" dirty="0"/>
              <a:t>should be able to counsel </a:t>
            </a:r>
            <a:r>
              <a:rPr lang="en-US" b="1" dirty="0" smtClean="0"/>
              <a:t>a</a:t>
            </a:r>
            <a:r>
              <a:rPr lang="en-US" b="1" dirty="0"/>
              <a:t> patient on risk </a:t>
            </a:r>
          </a:p>
          <a:p>
            <a:pPr marL="0" indent="0" algn="l" rtl="0">
              <a:buNone/>
            </a:pPr>
            <a:r>
              <a:rPr lang="en-US" b="1" dirty="0" smtClean="0"/>
              <a:t>     reduction </a:t>
            </a:r>
            <a:r>
              <a:rPr lang="en-US" b="1" dirty="0"/>
              <a:t>for preterm birth.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7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MANAGEMENT OF PRETERM LABOR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b="1" dirty="0"/>
              <a:t>The purpose in treating preterm labor is to delay delivery, if possible, </a:t>
            </a:r>
            <a:r>
              <a:rPr lang="en-US" b="1" dirty="0" err="1" smtClean="0"/>
              <a:t>untils</a:t>
            </a:r>
            <a:r>
              <a:rPr lang="en-US" b="1" dirty="0" smtClean="0"/>
              <a:t> </a:t>
            </a:r>
            <a:r>
              <a:rPr lang="en-US" b="1" dirty="0"/>
              <a:t> </a:t>
            </a:r>
            <a:r>
              <a:rPr lang="en-US" b="1" dirty="0" smtClean="0"/>
              <a:t>fetal </a:t>
            </a:r>
            <a:r>
              <a:rPr lang="en-US" b="1" dirty="0"/>
              <a:t>maturity is </a:t>
            </a:r>
            <a:r>
              <a:rPr lang="en-US" b="1" dirty="0" smtClean="0"/>
              <a:t>attained</a:t>
            </a:r>
          </a:p>
          <a:p>
            <a:pPr algn="l" rtl="0"/>
            <a:r>
              <a:rPr lang="en-US" b="1" dirty="0"/>
              <a:t>Management involves two broad </a:t>
            </a:r>
            <a:r>
              <a:rPr lang="en-US" b="1" dirty="0" smtClean="0"/>
              <a:t>goals:</a:t>
            </a:r>
          </a:p>
          <a:p>
            <a:pPr algn="l" rtl="0"/>
            <a:r>
              <a:rPr lang="en-US" b="1" dirty="0"/>
              <a:t>1) </a:t>
            </a:r>
            <a:r>
              <a:rPr lang="en-US" b="1" dirty="0" smtClean="0"/>
              <a:t>the</a:t>
            </a:r>
            <a:r>
              <a:rPr lang="en-US" b="1" dirty="0"/>
              <a:t> detection and treatment of disorders </a:t>
            </a:r>
          </a:p>
          <a:p>
            <a:pPr marL="0" indent="0" algn="l" rtl="0">
              <a:buNone/>
            </a:pPr>
            <a:r>
              <a:rPr lang="en-US" b="1" dirty="0" smtClean="0"/>
              <a:t>     associated </a:t>
            </a:r>
            <a:r>
              <a:rPr lang="en-US" b="1" dirty="0"/>
              <a:t>with preterm labor </a:t>
            </a:r>
            <a:endParaRPr lang="en-US" b="1" dirty="0" smtClean="0"/>
          </a:p>
          <a:p>
            <a:pPr algn="l" rtl="0"/>
            <a:r>
              <a:rPr lang="en-US" b="1" dirty="0" smtClean="0"/>
              <a:t>2)</a:t>
            </a:r>
            <a:r>
              <a:rPr lang="en-US" b="1" dirty="0"/>
              <a:t> therapy for the preterm labor itself</a:t>
            </a:r>
          </a:p>
          <a:p>
            <a:pPr algn="l" rtl="0"/>
            <a:r>
              <a:rPr lang="en-US" b="1" dirty="0"/>
              <a:t>M</a:t>
            </a:r>
            <a:r>
              <a:rPr lang="en-US" b="1" dirty="0" smtClean="0"/>
              <a:t>ore </a:t>
            </a:r>
            <a:r>
              <a:rPr lang="en-US" b="1" dirty="0"/>
              <a:t>than 50</a:t>
            </a:r>
            <a:r>
              <a:rPr lang="en-US" b="1" dirty="0" smtClean="0"/>
              <a:t>%</a:t>
            </a:r>
            <a:r>
              <a:rPr lang="en-US" b="1" dirty="0"/>
              <a:t> spontaneous resolution of abnormal </a:t>
            </a:r>
            <a:r>
              <a:rPr lang="en-US" b="1" dirty="0" smtClean="0"/>
              <a:t>uterine activity</a:t>
            </a:r>
            <a:endParaRPr lang="en-US" b="1" dirty="0"/>
          </a:p>
          <a:p>
            <a:pPr algn="l" rtl="0"/>
            <a:endParaRPr lang="en-US" b="1" dirty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Tocolytics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b="1" dirty="0"/>
              <a:t>Typically, patients with a diagnosis of preterm labor receive one </a:t>
            </a:r>
            <a:r>
              <a:rPr lang="en-US" b="1" dirty="0" smtClean="0"/>
              <a:t>form</a:t>
            </a:r>
            <a:r>
              <a:rPr lang="en-US" b="1" dirty="0"/>
              <a:t> of </a:t>
            </a:r>
            <a:r>
              <a:rPr lang="en-US" b="1" dirty="0" err="1"/>
              <a:t>tocolytic</a:t>
            </a:r>
            <a:r>
              <a:rPr lang="en-US" b="1" dirty="0"/>
              <a:t> therapy</a:t>
            </a:r>
          </a:p>
          <a:p>
            <a:pPr algn="l" rtl="0"/>
            <a:r>
              <a:rPr lang="en-US" b="1" dirty="0" smtClean="0"/>
              <a:t>with </a:t>
            </a:r>
            <a:r>
              <a:rPr lang="en-US" b="1" dirty="0"/>
              <a:t>the addition or substitution of other </a:t>
            </a:r>
            <a:r>
              <a:rPr lang="en-US" b="1" dirty="0" smtClean="0"/>
              <a:t>medications</a:t>
            </a:r>
            <a:r>
              <a:rPr lang="en-US" b="1" dirty="0"/>
              <a:t> if the initial treatment </a:t>
            </a:r>
            <a:r>
              <a:rPr lang="en-US" b="1" dirty="0" smtClean="0"/>
              <a:t>is unsuccessful.</a:t>
            </a:r>
          </a:p>
          <a:p>
            <a:pPr algn="l" rtl="0"/>
            <a:r>
              <a:rPr lang="en-US" b="1" dirty="0"/>
              <a:t>M</a:t>
            </a:r>
            <a:r>
              <a:rPr lang="en-US" b="1" dirty="0" smtClean="0"/>
              <a:t>agnesium </a:t>
            </a:r>
            <a:r>
              <a:rPr lang="en-US" b="1" dirty="0"/>
              <a:t>sulfate, administered </a:t>
            </a:r>
            <a:r>
              <a:rPr lang="en-US" b="1" dirty="0" err="1"/>
              <a:t>antenatally</a:t>
            </a:r>
            <a:r>
              <a:rPr lang="en-US" b="1" dirty="0"/>
              <a:t> to</a:t>
            </a:r>
          </a:p>
          <a:p>
            <a:pPr marL="0" indent="0" algn="l" rtl="0">
              <a:buNone/>
            </a:pPr>
            <a:r>
              <a:rPr lang="en-US" b="1" dirty="0" smtClean="0"/>
              <a:t>    has </a:t>
            </a:r>
            <a:r>
              <a:rPr lang="en-US" b="1" dirty="0"/>
              <a:t>a </a:t>
            </a:r>
            <a:r>
              <a:rPr lang="en-US" b="1" dirty="0" err="1"/>
              <a:t>neuroprotective</a:t>
            </a:r>
            <a:r>
              <a:rPr lang="en-US" b="1" dirty="0"/>
              <a:t> effect on the fetus,</a:t>
            </a:r>
          </a:p>
          <a:p>
            <a:pPr marL="0" indent="0" algn="l" rtl="0">
              <a:buNone/>
            </a:pPr>
            <a:r>
              <a:rPr lang="en-US" b="1" dirty="0" smtClean="0"/>
              <a:t>     appearing </a:t>
            </a:r>
            <a:r>
              <a:rPr lang="en-US" b="1" dirty="0"/>
              <a:t>to lower the risk of developing </a:t>
            </a:r>
            <a:r>
              <a:rPr lang="en-US" b="1" dirty="0" smtClean="0"/>
              <a:t> cerebral palsy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 COMMON TOCOLYTIC AGENT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/>
              <a:t>Calcium channel blockers (</a:t>
            </a:r>
            <a:r>
              <a:rPr lang="en-US" b="1" dirty="0" err="1"/>
              <a:t>N</a:t>
            </a:r>
            <a:r>
              <a:rPr lang="en-US" b="1" dirty="0" err="1" smtClean="0"/>
              <a:t>ifedipine</a:t>
            </a:r>
            <a:r>
              <a:rPr lang="en-US" b="1" dirty="0" smtClean="0"/>
              <a:t>)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 err="1" smtClean="0"/>
              <a:t>Nonsteroidal</a:t>
            </a:r>
            <a:r>
              <a:rPr lang="en-US" b="1" dirty="0" smtClean="0"/>
              <a:t>  anti inflammatory drugs</a:t>
            </a:r>
          </a:p>
          <a:p>
            <a:pPr algn="l" rtl="0"/>
            <a:endParaRPr lang="en-US" b="1" dirty="0"/>
          </a:p>
          <a:p>
            <a:pPr algn="l" rtl="0"/>
            <a:r>
              <a:rPr lang="el-GR" b="1" dirty="0"/>
              <a:t>β-</a:t>
            </a:r>
            <a:r>
              <a:rPr lang="en-US" b="1" dirty="0" smtClean="0"/>
              <a:t>Adrenergic receptor agonists</a:t>
            </a:r>
          </a:p>
          <a:p>
            <a:pPr algn="l" rtl="0"/>
            <a:endParaRPr lang="en-US" b="1" dirty="0"/>
          </a:p>
          <a:p>
            <a:pPr algn="l" rtl="0"/>
            <a:r>
              <a:rPr lang="en-US" b="1" dirty="0" smtClean="0"/>
              <a:t>Magnesium sulfate</a:t>
            </a:r>
          </a:p>
          <a:p>
            <a:pPr algn="l" rtl="0"/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Calcium channel blockers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b="1" dirty="0" smtClean="0"/>
              <a:t>Prevents calcium entry into muscle cells</a:t>
            </a:r>
          </a:p>
          <a:p>
            <a:pPr algn="l" rtl="0"/>
            <a:r>
              <a:rPr lang="en-US" b="1" dirty="0" smtClean="0">
                <a:solidFill>
                  <a:srgbClr val="C00000"/>
                </a:solidFill>
              </a:rPr>
              <a:t>Maternal side effects:</a:t>
            </a:r>
          </a:p>
          <a:p>
            <a:pPr algn="l" rtl="0"/>
            <a:r>
              <a:rPr lang="en-US" b="1" dirty="0" smtClean="0"/>
              <a:t>Dizziness</a:t>
            </a:r>
            <a:endParaRPr lang="en-US" b="1" dirty="0"/>
          </a:p>
          <a:p>
            <a:pPr algn="l" rtl="0"/>
            <a:r>
              <a:rPr lang="en-US" b="1" dirty="0" smtClean="0"/>
              <a:t>Flushing</a:t>
            </a:r>
          </a:p>
          <a:p>
            <a:pPr algn="l" rtl="0"/>
            <a:r>
              <a:rPr lang="en-US" b="1" dirty="0" smtClean="0"/>
              <a:t>hypotension</a:t>
            </a:r>
            <a:r>
              <a:rPr lang="en-US" b="1" dirty="0"/>
              <a:t>;</a:t>
            </a:r>
          </a:p>
          <a:p>
            <a:pPr algn="l" rtl="0"/>
            <a:r>
              <a:rPr lang="en-US" b="1" dirty="0"/>
              <a:t>suppression </a:t>
            </a:r>
            <a:r>
              <a:rPr lang="en-US" b="1" dirty="0" smtClean="0"/>
              <a:t>of heart rate, contractility, left ventricular systolic pressure</a:t>
            </a:r>
            <a:endParaRPr lang="en-US" b="1" dirty="0"/>
          </a:p>
          <a:p>
            <a:pPr algn="l" rtl="0"/>
            <a:r>
              <a:rPr lang="en-US" b="1" dirty="0" smtClean="0"/>
              <a:t>When used with magnesium sulfate</a:t>
            </a:r>
          </a:p>
          <a:p>
            <a:pPr algn="l" rtl="0"/>
            <a:r>
              <a:rPr lang="en-US" b="1" dirty="0"/>
              <a:t>elevation of </a:t>
            </a:r>
            <a:r>
              <a:rPr lang="en-US" b="1" dirty="0" smtClean="0"/>
              <a:t>hepatic transaminases</a:t>
            </a:r>
          </a:p>
          <a:p>
            <a:pPr algn="l" rtl="0"/>
            <a:r>
              <a:rPr lang="en-US" b="1" dirty="0" smtClean="0">
                <a:solidFill>
                  <a:srgbClr val="C00000"/>
                </a:solidFill>
              </a:rPr>
              <a:t>Fetal side effect</a:t>
            </a:r>
            <a:r>
              <a:rPr lang="en-US" b="1" dirty="0" smtClean="0"/>
              <a:t>: No </a:t>
            </a:r>
            <a:r>
              <a:rPr lang="en-US" b="1" dirty="0"/>
              <a:t>known</a:t>
            </a:r>
          </a:p>
          <a:p>
            <a:pPr algn="l" rtl="0"/>
            <a:r>
              <a:rPr lang="en-US" b="1" dirty="0" smtClean="0">
                <a:solidFill>
                  <a:srgbClr val="C00000"/>
                </a:solidFill>
              </a:rPr>
              <a:t>Contraindications</a:t>
            </a:r>
            <a:r>
              <a:rPr lang="en-US" b="1" dirty="0" smtClean="0"/>
              <a:t>: hypotension ,preload </a:t>
            </a:r>
            <a:r>
              <a:rPr lang="en-US" b="1" dirty="0" err="1" smtClean="0"/>
              <a:t>depresion</a:t>
            </a:r>
            <a:r>
              <a:rPr lang="en-US" b="1" dirty="0" smtClean="0"/>
              <a:t>, cardiac lesions</a:t>
            </a:r>
            <a:endParaRPr lang="en-US" b="1" dirty="0"/>
          </a:p>
          <a:p>
            <a:pPr algn="l" rtl="0"/>
            <a:endParaRPr lang="en-US" b="1" dirty="0"/>
          </a:p>
          <a:p>
            <a:pPr algn="l" rtl="0"/>
            <a:endParaRPr lang="en-US" b="1" dirty="0"/>
          </a:p>
          <a:p>
            <a:pPr algn="l" rtl="0"/>
            <a:endParaRPr lang="en-US" b="1" dirty="0" smtClean="0"/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8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NSAIDS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328592"/>
          </a:xfrm>
        </p:spPr>
        <p:txBody>
          <a:bodyPr>
            <a:normAutofit fontScale="55000" lnSpcReduction="20000"/>
          </a:bodyPr>
          <a:lstStyle/>
          <a:p>
            <a:pPr algn="l" rtl="0"/>
            <a:r>
              <a:rPr lang="en-US" b="1" dirty="0" smtClean="0"/>
              <a:t>Decreases PG production by blocking conversion of free </a:t>
            </a:r>
            <a:r>
              <a:rPr lang="en-US" b="1" dirty="0" err="1" smtClean="0"/>
              <a:t>arachidonic</a:t>
            </a:r>
            <a:r>
              <a:rPr lang="en-US" b="1" dirty="0" smtClean="0"/>
              <a:t> acid to PG</a:t>
            </a:r>
          </a:p>
          <a:p>
            <a:pPr algn="l" rtl="0"/>
            <a:r>
              <a:rPr lang="en-US" sz="3400" b="1" dirty="0">
                <a:solidFill>
                  <a:srgbClr val="C00000"/>
                </a:solidFill>
              </a:rPr>
              <a:t>Side </a:t>
            </a:r>
            <a:r>
              <a:rPr lang="en-US" sz="3400" b="1" dirty="0" smtClean="0">
                <a:solidFill>
                  <a:srgbClr val="C00000"/>
                </a:solidFill>
              </a:rPr>
              <a:t>effects:</a:t>
            </a:r>
          </a:p>
          <a:p>
            <a:pPr algn="l" rtl="0"/>
            <a:r>
              <a:rPr lang="en-US" b="1" dirty="0" smtClean="0"/>
              <a:t>Nausea</a:t>
            </a:r>
          </a:p>
          <a:p>
            <a:pPr algn="l" rtl="0"/>
            <a:r>
              <a:rPr lang="en-US" b="1" dirty="0" smtClean="0"/>
              <a:t>Esophageal reflux</a:t>
            </a:r>
            <a:endParaRPr lang="en-US" b="1" dirty="0"/>
          </a:p>
          <a:p>
            <a:pPr algn="l" rtl="0"/>
            <a:r>
              <a:rPr lang="en-US" b="1" dirty="0" smtClean="0"/>
              <a:t>Gastritis</a:t>
            </a:r>
          </a:p>
          <a:p>
            <a:pPr algn="l" rtl="0"/>
            <a:r>
              <a:rPr lang="en-US" b="1" dirty="0" smtClean="0"/>
              <a:t>emesis</a:t>
            </a:r>
          </a:p>
          <a:p>
            <a:pPr algn="l" rtl="0"/>
            <a:r>
              <a:rPr lang="en-US" b="1" dirty="0" smtClean="0"/>
              <a:t>Platelet dysfunction</a:t>
            </a:r>
          </a:p>
          <a:p>
            <a:pPr algn="l" rtl="0"/>
            <a:r>
              <a:rPr lang="en-US" sz="3400" b="1" dirty="0" smtClean="0">
                <a:solidFill>
                  <a:srgbClr val="C00000"/>
                </a:solidFill>
              </a:rPr>
              <a:t>Fetal adverse effects:</a:t>
            </a:r>
          </a:p>
          <a:p>
            <a:pPr algn="l" rtl="0"/>
            <a:r>
              <a:rPr lang="en-US" b="1" dirty="0"/>
              <a:t>In </a:t>
            </a:r>
            <a:r>
              <a:rPr lang="en-US" b="1" dirty="0" smtClean="0"/>
              <a:t>utero constriction </a:t>
            </a:r>
            <a:r>
              <a:rPr lang="en-US" b="1" dirty="0" err="1" smtClean="0"/>
              <a:t>of</a:t>
            </a:r>
            <a:r>
              <a:rPr lang="en-US" b="1" dirty="0" err="1"/>
              <a:t>ductus</a:t>
            </a:r>
            <a:r>
              <a:rPr lang="en-US" b="1" dirty="0"/>
              <a:t> </a:t>
            </a:r>
            <a:r>
              <a:rPr lang="en-US" b="1" dirty="0" err="1" smtClean="0"/>
              <a:t>arteriosus</a:t>
            </a:r>
            <a:endParaRPr lang="fa-IR" b="1" dirty="0"/>
          </a:p>
          <a:p>
            <a:pPr algn="l" rtl="0"/>
            <a:r>
              <a:rPr lang="en-US" b="1" dirty="0" err="1"/>
              <a:t>O</a:t>
            </a:r>
            <a:r>
              <a:rPr lang="en-US" b="1" dirty="0" err="1" smtClean="0"/>
              <a:t>ligohydramnios</a:t>
            </a:r>
            <a:endParaRPr lang="en-US" b="1" dirty="0"/>
          </a:p>
          <a:p>
            <a:pPr algn="l" rtl="0"/>
            <a:r>
              <a:rPr lang="en-US" b="1" dirty="0" smtClean="0"/>
              <a:t>Necrotizing </a:t>
            </a:r>
            <a:r>
              <a:rPr lang="en-US" b="1" dirty="0" err="1" smtClean="0"/>
              <a:t>enterocolitis</a:t>
            </a:r>
            <a:r>
              <a:rPr lang="en-US" b="1" dirty="0" smtClean="0"/>
              <a:t> </a:t>
            </a:r>
            <a:endParaRPr lang="en-US" b="1" dirty="0"/>
          </a:p>
          <a:p>
            <a:pPr algn="l" rtl="0"/>
            <a:r>
              <a:rPr lang="en-US" b="1" dirty="0" smtClean="0"/>
              <a:t>patent </a:t>
            </a:r>
            <a:r>
              <a:rPr lang="en-US" b="1" dirty="0" err="1" smtClean="0"/>
              <a:t>ductus</a:t>
            </a:r>
            <a:r>
              <a:rPr lang="en-US" b="1" dirty="0" smtClean="0"/>
              <a:t> </a:t>
            </a:r>
            <a:r>
              <a:rPr lang="en-US" b="1" dirty="0" err="1" smtClean="0"/>
              <a:t>arteriosus</a:t>
            </a:r>
            <a:r>
              <a:rPr lang="en-US" b="1" dirty="0" smtClean="0"/>
              <a:t> in new born</a:t>
            </a:r>
            <a:endParaRPr lang="en-US" b="1" dirty="0"/>
          </a:p>
          <a:p>
            <a:pPr algn="l" rtl="0"/>
            <a:r>
              <a:rPr lang="en-US" sz="3400" b="1" dirty="0" smtClean="0">
                <a:solidFill>
                  <a:srgbClr val="C00000"/>
                </a:solidFill>
              </a:rPr>
              <a:t>Contraindications:</a:t>
            </a:r>
          </a:p>
          <a:p>
            <a:pPr algn="l" rtl="0"/>
            <a:r>
              <a:rPr lang="en-US" b="1" dirty="0" smtClean="0"/>
              <a:t>Platelet dysfunction</a:t>
            </a:r>
          </a:p>
          <a:p>
            <a:pPr algn="l" rtl="0"/>
            <a:r>
              <a:rPr lang="en-US" b="1" dirty="0" smtClean="0"/>
              <a:t>Hepatic dysfunction</a:t>
            </a:r>
          </a:p>
          <a:p>
            <a:pPr algn="l" rtl="0"/>
            <a:r>
              <a:rPr lang="en-US" b="1" dirty="0" smtClean="0"/>
              <a:t>Renal dysfunction</a:t>
            </a:r>
          </a:p>
          <a:p>
            <a:pPr algn="l" rtl="0"/>
            <a:r>
              <a:rPr lang="en-US" b="1" dirty="0" smtClean="0"/>
              <a:t>Ulcerative colitis</a:t>
            </a:r>
          </a:p>
          <a:p>
            <a:pPr algn="l" rtl="0"/>
            <a:r>
              <a:rPr lang="en-US" b="1" dirty="0" smtClean="0"/>
              <a:t>Asthma</a:t>
            </a:r>
          </a:p>
          <a:p>
            <a:pPr algn="l" rtl="0"/>
            <a:r>
              <a:rPr lang="en-US" b="1" dirty="0" smtClean="0"/>
              <a:t>hypertension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B Adrenergic receptor agonists 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1419"/>
          </a:xfrm>
        </p:spPr>
        <p:txBody>
          <a:bodyPr>
            <a:normAutofit fontScale="62500" lnSpcReduction="20000"/>
          </a:bodyPr>
          <a:lstStyle/>
          <a:p>
            <a:pPr algn="l" rtl="0"/>
            <a:r>
              <a:rPr lang="en-US" b="1" dirty="0" smtClean="0"/>
              <a:t>Increases </a:t>
            </a:r>
            <a:r>
              <a:rPr lang="en-US" b="1" dirty="0" err="1" smtClean="0"/>
              <a:t>cAMP</a:t>
            </a:r>
            <a:r>
              <a:rPr lang="en-US" b="1" dirty="0" smtClean="0"/>
              <a:t> concentration in cells which decreases free calcium</a:t>
            </a:r>
          </a:p>
          <a:p>
            <a:pPr algn="l" rtl="0"/>
            <a:r>
              <a:rPr lang="en-US" sz="3400" b="1" dirty="0" smtClean="0">
                <a:solidFill>
                  <a:srgbClr val="C00000"/>
                </a:solidFill>
              </a:rPr>
              <a:t>Maternal side effects:</a:t>
            </a:r>
          </a:p>
          <a:p>
            <a:pPr algn="l" rtl="0"/>
            <a:r>
              <a:rPr lang="en-US" b="1" dirty="0" smtClean="0"/>
              <a:t>Tachycardia</a:t>
            </a:r>
            <a:endParaRPr lang="en-US" b="1" dirty="0"/>
          </a:p>
          <a:p>
            <a:pPr algn="l" rtl="0"/>
            <a:r>
              <a:rPr lang="en-US" b="1" dirty="0" smtClean="0"/>
              <a:t>hypotension</a:t>
            </a:r>
            <a:endParaRPr lang="en-US" b="1" dirty="0"/>
          </a:p>
          <a:p>
            <a:pPr algn="l" rtl="0"/>
            <a:r>
              <a:rPr lang="en-US" b="1" dirty="0" smtClean="0"/>
              <a:t>tremor</a:t>
            </a:r>
            <a:endParaRPr lang="en-US" b="1" dirty="0"/>
          </a:p>
          <a:p>
            <a:pPr algn="l" rtl="0"/>
            <a:r>
              <a:rPr lang="en-US" b="1" dirty="0" smtClean="0"/>
              <a:t>palpitations</a:t>
            </a:r>
            <a:endParaRPr lang="en-US" b="1" dirty="0"/>
          </a:p>
          <a:p>
            <a:pPr algn="l" rtl="0"/>
            <a:r>
              <a:rPr lang="en-US" b="1" dirty="0"/>
              <a:t>shortness </a:t>
            </a:r>
            <a:r>
              <a:rPr lang="en-US" b="1" dirty="0" smtClean="0"/>
              <a:t>of breath</a:t>
            </a:r>
            <a:endParaRPr lang="en-US" b="1" dirty="0"/>
          </a:p>
          <a:p>
            <a:pPr algn="l" rtl="0"/>
            <a:r>
              <a:rPr lang="en-US" b="1" dirty="0" smtClean="0"/>
              <a:t>Chest discomfort</a:t>
            </a:r>
            <a:endParaRPr lang="en-US" b="1" dirty="0"/>
          </a:p>
          <a:p>
            <a:pPr algn="l" rtl="0"/>
            <a:r>
              <a:rPr lang="en-US" b="1" dirty="0" smtClean="0"/>
              <a:t>Pulmonary edema</a:t>
            </a:r>
            <a:endParaRPr lang="en-US" b="1" dirty="0"/>
          </a:p>
          <a:p>
            <a:pPr algn="l" rtl="0"/>
            <a:r>
              <a:rPr lang="en-US" b="1" dirty="0" smtClean="0"/>
              <a:t>hypokalemia</a:t>
            </a:r>
            <a:endParaRPr lang="en-US" b="1" dirty="0"/>
          </a:p>
          <a:p>
            <a:pPr algn="l" rtl="0"/>
            <a:r>
              <a:rPr lang="en-US" b="1" dirty="0" smtClean="0"/>
              <a:t>Hyperglycemia</a:t>
            </a:r>
          </a:p>
          <a:p>
            <a:pPr algn="l" rtl="0"/>
            <a:r>
              <a:rPr lang="en-US" sz="3400" b="1" dirty="0" smtClean="0">
                <a:solidFill>
                  <a:srgbClr val="C00000"/>
                </a:solidFill>
              </a:rPr>
              <a:t>Fetal side effects </a:t>
            </a:r>
            <a:r>
              <a:rPr lang="en-US" b="1" dirty="0" smtClean="0"/>
              <a:t>: fetal tachycardia</a:t>
            </a:r>
          </a:p>
          <a:p>
            <a:pPr algn="l" rtl="0"/>
            <a:r>
              <a:rPr lang="en-US" sz="3400" b="1" dirty="0" smtClean="0">
                <a:solidFill>
                  <a:srgbClr val="C00000"/>
                </a:solidFill>
              </a:rPr>
              <a:t>Contraindications :</a:t>
            </a:r>
          </a:p>
          <a:p>
            <a:pPr algn="l" rtl="0"/>
            <a:r>
              <a:rPr lang="en-US" sz="3400" b="1" dirty="0" smtClean="0"/>
              <a:t>Tachycardia</a:t>
            </a:r>
          </a:p>
          <a:p>
            <a:pPr algn="l" rtl="0"/>
            <a:r>
              <a:rPr lang="en-US" sz="3400" b="1" dirty="0" smtClean="0"/>
              <a:t>Cardiac diseases</a:t>
            </a:r>
          </a:p>
          <a:p>
            <a:pPr algn="l" rtl="0"/>
            <a:r>
              <a:rPr lang="en-US" sz="3400" b="1" dirty="0" smtClean="0"/>
              <a:t>Diabetes </a:t>
            </a:r>
            <a:endParaRPr lang="en-US" sz="3400" b="1" dirty="0"/>
          </a:p>
          <a:p>
            <a:pPr marL="0" indent="0" algn="l" rtl="0">
              <a:buNone/>
            </a:pP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Magnesium sulfate 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4857403"/>
          </a:xfrm>
        </p:spPr>
        <p:txBody>
          <a:bodyPr>
            <a:normAutofit fontScale="70000" lnSpcReduction="20000"/>
          </a:bodyPr>
          <a:lstStyle/>
          <a:p>
            <a:pPr algn="l" rtl="0"/>
            <a:r>
              <a:rPr lang="en-US" b="1" dirty="0" smtClean="0"/>
              <a:t>Competes with calcium for entry into cells</a:t>
            </a:r>
          </a:p>
          <a:p>
            <a:pPr algn="l" rtl="0"/>
            <a:r>
              <a:rPr lang="en-US" sz="3600" b="1" dirty="0" smtClean="0">
                <a:solidFill>
                  <a:srgbClr val="C00000"/>
                </a:solidFill>
              </a:rPr>
              <a:t>Maternal side effects: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l" rtl="0"/>
            <a:r>
              <a:rPr lang="en-US" b="1" dirty="0" smtClean="0"/>
              <a:t>flushing</a:t>
            </a:r>
            <a:endParaRPr lang="en-US" b="1" dirty="0"/>
          </a:p>
          <a:p>
            <a:pPr algn="l" rtl="0"/>
            <a:r>
              <a:rPr lang="en-US" b="1" dirty="0" smtClean="0"/>
              <a:t>diaphoresis</a:t>
            </a:r>
            <a:endParaRPr lang="en-US" b="1" dirty="0"/>
          </a:p>
          <a:p>
            <a:pPr algn="l" rtl="0"/>
            <a:r>
              <a:rPr lang="en-US" b="1" dirty="0" smtClean="0"/>
              <a:t>nausea</a:t>
            </a:r>
            <a:endParaRPr lang="en-US" b="1" dirty="0"/>
          </a:p>
          <a:p>
            <a:pPr algn="l" rtl="0"/>
            <a:r>
              <a:rPr lang="en-US" b="1" dirty="0" smtClean="0"/>
              <a:t>Loos of</a:t>
            </a:r>
            <a:r>
              <a:rPr lang="en-US" b="1" dirty="0" smtClean="0"/>
              <a:t> </a:t>
            </a:r>
            <a:r>
              <a:rPr lang="en-US" b="1" dirty="0" smtClean="0"/>
              <a:t>deep tendon  reflexes</a:t>
            </a:r>
            <a:endParaRPr lang="en-US" b="1" dirty="0"/>
          </a:p>
          <a:p>
            <a:pPr algn="l" rtl="0"/>
            <a:r>
              <a:rPr lang="en-US" b="1" dirty="0" smtClean="0"/>
              <a:t>Respiratory depression</a:t>
            </a:r>
            <a:endParaRPr lang="en-US" b="1" dirty="0"/>
          </a:p>
          <a:p>
            <a:pPr algn="l" rtl="0"/>
            <a:r>
              <a:rPr lang="en-US" b="1" dirty="0" smtClean="0"/>
              <a:t>Cardiac arrest</a:t>
            </a:r>
            <a:endParaRPr lang="en-US" b="1" dirty="0"/>
          </a:p>
          <a:p>
            <a:pPr algn="l" rtl="0"/>
            <a:r>
              <a:rPr lang="en-US" b="1" dirty="0" smtClean="0"/>
              <a:t>Suppresses heart rate contractility</a:t>
            </a:r>
            <a:endParaRPr lang="en-US" b="1" dirty="0"/>
          </a:p>
          <a:p>
            <a:pPr algn="l" rtl="0"/>
            <a:r>
              <a:rPr lang="en-US" b="1" dirty="0" smtClean="0"/>
              <a:t>Left ventricular systolic pressure used with calcium channel blockers and produces neuromuscular blockade when used with calcium channel blockers</a:t>
            </a:r>
          </a:p>
          <a:p>
            <a:pPr algn="l" rtl="0"/>
            <a:r>
              <a:rPr lang="en-US" sz="3800" b="1" dirty="0" smtClean="0">
                <a:solidFill>
                  <a:srgbClr val="C00000"/>
                </a:solidFill>
              </a:rPr>
              <a:t>Fetal side effects: </a:t>
            </a:r>
            <a:r>
              <a:rPr lang="en-US" b="1" dirty="0" smtClean="0"/>
              <a:t>Neonatal depression</a:t>
            </a:r>
          </a:p>
          <a:p>
            <a:pPr algn="l" rtl="0"/>
            <a:r>
              <a:rPr lang="en-US" sz="3800" b="1" dirty="0" smtClean="0">
                <a:solidFill>
                  <a:srgbClr val="C00000"/>
                </a:solidFill>
              </a:rPr>
              <a:t>Contraindication:</a:t>
            </a:r>
            <a:r>
              <a:rPr lang="en-US" b="1" dirty="0" smtClean="0"/>
              <a:t> Myasthenia Gravis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Contraindications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073427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b="1" dirty="0"/>
              <a:t>Intrauterine fetal demise</a:t>
            </a:r>
          </a:p>
          <a:p>
            <a:pPr algn="l" rtl="0"/>
            <a:r>
              <a:rPr lang="en-US" b="1" dirty="0"/>
              <a:t>Lethal fetal anomaly</a:t>
            </a:r>
          </a:p>
          <a:p>
            <a:pPr algn="l" rtl="0"/>
            <a:r>
              <a:rPr lang="en-US" b="1" dirty="0" err="1"/>
              <a:t>Nonreassuring</a:t>
            </a:r>
            <a:r>
              <a:rPr lang="en-US" b="1" dirty="0"/>
              <a:t> fetal status</a:t>
            </a:r>
          </a:p>
          <a:p>
            <a:pPr algn="l" rtl="0"/>
            <a:r>
              <a:rPr lang="en-US" b="1" dirty="0"/>
              <a:t>Severe preeclampsia or </a:t>
            </a:r>
            <a:r>
              <a:rPr lang="en-US" b="1" dirty="0" err="1"/>
              <a:t>eclampsia</a:t>
            </a:r>
            <a:endParaRPr lang="en-US" b="1" dirty="0"/>
          </a:p>
          <a:p>
            <a:pPr algn="l" rtl="0"/>
            <a:r>
              <a:rPr lang="en-US" b="1" dirty="0"/>
              <a:t>Maternal bleeding with hemodynamic instability</a:t>
            </a:r>
          </a:p>
          <a:p>
            <a:pPr algn="l" rtl="0"/>
            <a:r>
              <a:rPr lang="en-US" b="1" dirty="0"/>
              <a:t>Intra-amniotic infection</a:t>
            </a:r>
          </a:p>
          <a:p>
            <a:pPr algn="l" rtl="0"/>
            <a:r>
              <a:rPr lang="en-US" b="1" dirty="0"/>
              <a:t>PPROM</a:t>
            </a:r>
          </a:p>
          <a:p>
            <a:pPr algn="l" rtl="0"/>
            <a:r>
              <a:rPr lang="en-US" b="1" dirty="0"/>
              <a:t>Maternal contraindications to </a:t>
            </a:r>
            <a:r>
              <a:rPr lang="en-US" b="1" dirty="0" err="1" smtClean="0"/>
              <a:t>tocolysis</a:t>
            </a:r>
            <a:endParaRPr lang="en-US" b="1" dirty="0" smtClean="0"/>
          </a:p>
          <a:p>
            <a:pPr algn="l" rtl="0"/>
            <a:r>
              <a:rPr lang="en-US" b="1" dirty="0"/>
              <a:t>A</a:t>
            </a:r>
            <a:r>
              <a:rPr lang="en-US" b="1" dirty="0" smtClean="0"/>
              <a:t>dvanced </a:t>
            </a:r>
            <a:r>
              <a:rPr lang="en-US" b="1" dirty="0"/>
              <a:t>cervical </a:t>
            </a:r>
            <a:r>
              <a:rPr lang="en-US" b="1" dirty="0" smtClean="0"/>
              <a:t>dilation</a:t>
            </a:r>
          </a:p>
          <a:p>
            <a:pPr algn="l" rtl="0"/>
            <a:r>
              <a:rPr lang="en-US" b="1" dirty="0" smtClean="0"/>
              <a:t>Placenta abruption</a:t>
            </a:r>
          </a:p>
          <a:p>
            <a:pPr algn="l" rtl="0"/>
            <a:r>
              <a:rPr lang="en-US" b="1" dirty="0"/>
              <a:t>E</a:t>
            </a:r>
            <a:r>
              <a:rPr lang="en-US" b="1" dirty="0" smtClean="0"/>
              <a:t>vidence </a:t>
            </a:r>
            <a:r>
              <a:rPr lang="en-US" b="1" dirty="0"/>
              <a:t>of fetal compromise</a:t>
            </a:r>
            <a:endParaRPr lang="en-US" b="1" dirty="0" smtClean="0"/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Corticosteroids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 rtl="0"/>
            <a:r>
              <a:rPr lang="en-US" b="1" dirty="0"/>
              <a:t>A single course of corticosteroids should be given to pregnant </a:t>
            </a:r>
            <a:r>
              <a:rPr lang="en-US" b="1" dirty="0" smtClean="0"/>
              <a:t>women between 24-34</a:t>
            </a:r>
            <a:endParaRPr lang="en-US" b="1" dirty="0"/>
          </a:p>
          <a:p>
            <a:pPr marL="0" indent="0" algn="l" rtl="0">
              <a:buNone/>
            </a:pPr>
            <a:r>
              <a:rPr lang="en-US" b="1" dirty="0" smtClean="0"/>
              <a:t>    weeks </a:t>
            </a:r>
            <a:r>
              <a:rPr lang="en-US" b="1" dirty="0"/>
              <a:t>of gestation who are at risk for </a:t>
            </a:r>
            <a:r>
              <a:rPr lang="en-US" b="1" dirty="0" smtClean="0"/>
              <a:t> preterm delivery within </a:t>
            </a:r>
            <a:r>
              <a:rPr lang="en-US" b="1" dirty="0"/>
              <a:t>7 </a:t>
            </a:r>
            <a:r>
              <a:rPr lang="en-US" b="1" dirty="0" smtClean="0"/>
              <a:t>days</a:t>
            </a:r>
          </a:p>
          <a:p>
            <a:pPr marL="0" indent="0" algn="l" rtl="0">
              <a:buNone/>
            </a:pPr>
            <a:endParaRPr lang="en-US" b="1" dirty="0" smtClean="0"/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Routine weekly courses of </a:t>
            </a:r>
            <a:r>
              <a:rPr lang="en-US" b="1" dirty="0" smtClean="0"/>
              <a:t>therapy are </a:t>
            </a:r>
            <a:r>
              <a:rPr lang="en-US" b="1" dirty="0"/>
              <a:t>not </a:t>
            </a:r>
            <a:r>
              <a:rPr lang="en-US" b="1" dirty="0" smtClean="0"/>
              <a:t>recommended</a:t>
            </a:r>
            <a:endParaRPr lang="en-US" b="1" dirty="0"/>
          </a:p>
          <a:p>
            <a:pPr algn="l" rtl="0"/>
            <a:r>
              <a:rPr lang="en-US" b="1" dirty="0" smtClean="0"/>
              <a:t>Antenatal </a:t>
            </a:r>
            <a:r>
              <a:rPr lang="en-US" b="1" dirty="0"/>
              <a:t>steroids may be considered as early as 23 </a:t>
            </a:r>
            <a:r>
              <a:rPr lang="en-US" b="1" dirty="0" smtClean="0"/>
              <a:t>weeks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 err="1"/>
              <a:t>A</a:t>
            </a:r>
            <a:r>
              <a:rPr lang="en-US" b="1" dirty="0" err="1" smtClean="0"/>
              <a:t>single</a:t>
            </a:r>
            <a:r>
              <a:rPr lang="en-US" b="1" dirty="0" smtClean="0"/>
              <a:t> </a:t>
            </a:r>
            <a:r>
              <a:rPr lang="en-US" b="1" dirty="0"/>
              <a:t>rescue dose of steroids may be offered to a patient who </a:t>
            </a:r>
            <a:r>
              <a:rPr lang="en-US" b="1" dirty="0" smtClean="0"/>
              <a:t>previously</a:t>
            </a:r>
            <a:r>
              <a:rPr lang="en-US" b="1" dirty="0"/>
              <a:t> received a full course of steroids </a:t>
            </a:r>
          </a:p>
          <a:p>
            <a:pPr marL="0" indent="0" algn="l" rtl="0">
              <a:buNone/>
            </a:pPr>
            <a:r>
              <a:rPr lang="en-US" b="1" dirty="0" smtClean="0"/>
              <a:t>    (</a:t>
            </a:r>
            <a:r>
              <a:rPr lang="en-US" b="1" dirty="0"/>
              <a:t>≥ two weeks previously) and is </a:t>
            </a:r>
            <a:r>
              <a:rPr lang="en-US" b="1" dirty="0" smtClean="0"/>
              <a:t>now</a:t>
            </a:r>
            <a:r>
              <a:rPr lang="en-US" b="1" dirty="0"/>
              <a:t> deemed likely to deliver within a </a:t>
            </a:r>
            <a:r>
              <a:rPr lang="en-US" b="1" dirty="0" smtClean="0"/>
              <a:t> week</a:t>
            </a:r>
            <a:endParaRPr lang="en-US" b="1" dirty="0"/>
          </a:p>
          <a:p>
            <a:pPr marL="0" indent="0" algn="l" rtl="0">
              <a:buNone/>
            </a:pPr>
            <a:endParaRPr lang="en-US" b="1" dirty="0"/>
          </a:p>
          <a:p>
            <a:pPr algn="l" rtl="0"/>
            <a:r>
              <a:rPr lang="en-US" b="1" dirty="0" smtClean="0"/>
              <a:t>A course </a:t>
            </a:r>
            <a:r>
              <a:rPr lang="en-US" b="1" dirty="0"/>
              <a:t>of antenatal steroids for late preterm </a:t>
            </a:r>
            <a:r>
              <a:rPr lang="en-US" b="1" dirty="0" smtClean="0"/>
              <a:t>patients</a:t>
            </a:r>
            <a:r>
              <a:rPr lang="en-US" b="1" dirty="0"/>
              <a:t> at 34 0/7 </a:t>
            </a:r>
          </a:p>
          <a:p>
            <a:pPr algn="l" rtl="0"/>
            <a:r>
              <a:rPr lang="en-US" b="1" dirty="0" smtClean="0"/>
              <a:t>to </a:t>
            </a:r>
            <a:r>
              <a:rPr lang="en-US" b="1" dirty="0"/>
              <a:t>36 6/7 weeks who are at risk of </a:t>
            </a:r>
            <a:r>
              <a:rPr lang="en-US" b="1" dirty="0" smtClean="0"/>
              <a:t>delivering</a:t>
            </a:r>
            <a:r>
              <a:rPr lang="en-US" dirty="0"/>
              <a:t> </a:t>
            </a:r>
            <a:r>
              <a:rPr lang="en-US" b="1" dirty="0"/>
              <a:t>within a week</a:t>
            </a:r>
          </a:p>
          <a:p>
            <a:pPr marL="0" indent="0" algn="l" rtl="0">
              <a:buNone/>
            </a:pP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CLINICAL CASE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 rtl="0"/>
            <a:r>
              <a:rPr lang="en-US" dirty="0"/>
              <a:t>A 34-year-old patient was admitted to your antepartum service </a:t>
            </a:r>
            <a:r>
              <a:rPr lang="en-US" dirty="0" smtClean="0"/>
              <a:t>for</a:t>
            </a:r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      advanced </a:t>
            </a:r>
            <a:r>
              <a:rPr lang="en-US" dirty="0"/>
              <a:t>cervical dilation at 24 weeks of gestation. She had one </a:t>
            </a:r>
            <a:r>
              <a:rPr lang="en-US" dirty="0" smtClean="0"/>
              <a:t>other</a:t>
            </a:r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      preterm </a:t>
            </a:r>
            <a:r>
              <a:rPr lang="en-US" dirty="0"/>
              <a:t>delivery at 33 weeks of gestation. She was placed </a:t>
            </a:r>
            <a:r>
              <a:rPr lang="en-US" dirty="0" smtClean="0"/>
              <a:t>on</a:t>
            </a:r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      progesterone </a:t>
            </a:r>
            <a:r>
              <a:rPr lang="en-US" dirty="0"/>
              <a:t>for prevention of preterm delivery. She has </a:t>
            </a:r>
            <a:r>
              <a:rPr lang="en-US" dirty="0" smtClean="0"/>
              <a:t>intermittently</a:t>
            </a:r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      had </a:t>
            </a:r>
            <a:r>
              <a:rPr lang="en-US" dirty="0"/>
              <a:t>light vaginal bleeding. Today, at 27 weeks, the patient has another</a:t>
            </a:r>
          </a:p>
          <a:p>
            <a:pPr marL="0" indent="0" algn="l" rtl="0">
              <a:buNone/>
            </a:pPr>
            <a:r>
              <a:rPr lang="en-US" dirty="0" smtClean="0"/>
              <a:t>      episode </a:t>
            </a:r>
            <a:r>
              <a:rPr lang="en-US" dirty="0"/>
              <a:t>of bleeding and begins contracting regularly. She is very worried</a:t>
            </a:r>
          </a:p>
          <a:p>
            <a:pPr marL="0" indent="0" algn="l" rtl="0">
              <a:buNone/>
            </a:pPr>
            <a:r>
              <a:rPr lang="en-US" dirty="0" smtClean="0"/>
              <a:t>      about </a:t>
            </a:r>
            <a:r>
              <a:rPr lang="en-US" dirty="0"/>
              <a:t>her baby being delivered so early. What are the next steps in her</a:t>
            </a:r>
          </a:p>
          <a:p>
            <a:pPr marL="0" indent="0" algn="l" rtl="0">
              <a:buNone/>
            </a:pPr>
            <a:r>
              <a:rPr lang="en-US" dirty="0" smtClean="0"/>
              <a:t>      evaluation </a:t>
            </a:r>
            <a:r>
              <a:rPr lang="en-US" dirty="0"/>
              <a:t>and management? What can you do to prevent the </a:t>
            </a:r>
            <a:r>
              <a:rPr lang="en-US" dirty="0" err="1"/>
              <a:t>sequelae</a:t>
            </a:r>
            <a:r>
              <a:rPr lang="en-US" dirty="0"/>
              <a:t> of</a:t>
            </a:r>
          </a:p>
          <a:p>
            <a:pPr marL="0" indent="0" algn="l" rtl="0">
              <a:buNone/>
            </a:pPr>
            <a:r>
              <a:rPr lang="en-US" dirty="0" smtClean="0"/>
              <a:t>      prematurity </a:t>
            </a:r>
            <a:r>
              <a:rPr lang="en-US" dirty="0"/>
              <a:t>in the neonate?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Definition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/>
              <a:t>Preterm labor is defined as the presence of regular uterine </a:t>
            </a:r>
            <a:r>
              <a:rPr lang="en-US" b="1" dirty="0" smtClean="0"/>
              <a:t>contractions that occur </a:t>
            </a:r>
            <a:endParaRPr lang="en-US" b="1" dirty="0"/>
          </a:p>
          <a:p>
            <a:pPr algn="l" rtl="0"/>
            <a:r>
              <a:rPr lang="en-US" b="1" dirty="0" smtClean="0"/>
              <a:t>before </a:t>
            </a:r>
            <a:r>
              <a:rPr lang="en-US" b="1" dirty="0"/>
              <a:t>37 completed weeks of gestation and are associated </a:t>
            </a:r>
            <a:r>
              <a:rPr lang="en-US" b="1" dirty="0" smtClean="0"/>
              <a:t>with cervical changes.</a:t>
            </a:r>
          </a:p>
          <a:p>
            <a:pPr algn="l" rtl="0"/>
            <a:r>
              <a:rPr lang="en-US" b="1" dirty="0" smtClean="0"/>
              <a:t> </a:t>
            </a:r>
            <a:endParaRPr lang="en-US" b="1" dirty="0"/>
          </a:p>
          <a:p>
            <a:pPr algn="l" rtl="0"/>
            <a:r>
              <a:rPr lang="en-US" b="1" dirty="0" smtClean="0"/>
              <a:t>It </a:t>
            </a:r>
            <a:r>
              <a:rPr lang="en-US" b="1" dirty="0"/>
              <a:t>is often difficult to diagnose preterm labor because </a:t>
            </a:r>
            <a:r>
              <a:rPr lang="en-US" b="1" dirty="0" smtClean="0"/>
              <a:t>of the absence of definitive </a:t>
            </a:r>
            <a:endParaRPr lang="en-US" b="1" dirty="0"/>
          </a:p>
          <a:p>
            <a:pPr algn="l" rtl="0"/>
            <a:r>
              <a:rPr lang="en-US" b="1" dirty="0" smtClean="0"/>
              <a:t>measurements</a:t>
            </a:r>
            <a:r>
              <a:rPr lang="en-US" b="1" dirty="0"/>
              <a:t>. </a:t>
            </a:r>
            <a:endParaRPr lang="fa-IR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5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229600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9600" b="1" i="1" dirty="0" smtClean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Complications </a:t>
            </a:r>
            <a:r>
              <a:rPr lang="en-US" b="1" dirty="0">
                <a:solidFill>
                  <a:srgbClr val="C00000"/>
                </a:solidFill>
              </a:rPr>
              <a:t>of </a:t>
            </a:r>
            <a:r>
              <a:rPr lang="en-US" b="1" dirty="0" smtClean="0">
                <a:solidFill>
                  <a:srgbClr val="C00000"/>
                </a:solidFill>
              </a:rPr>
              <a:t>Preterm Birth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/>
              <a:t>P</a:t>
            </a:r>
            <a:r>
              <a:rPr lang="en-US" b="1" dirty="0" smtClean="0"/>
              <a:t>erinatal death</a:t>
            </a:r>
          </a:p>
          <a:p>
            <a:pPr algn="l" rtl="0"/>
            <a:r>
              <a:rPr lang="en-US" b="1" dirty="0"/>
              <a:t>R</a:t>
            </a:r>
            <a:r>
              <a:rPr lang="en-US" b="1" dirty="0" smtClean="0"/>
              <a:t>espiratory </a:t>
            </a:r>
            <a:r>
              <a:rPr lang="en-US" b="1" dirty="0"/>
              <a:t>distress </a:t>
            </a:r>
            <a:r>
              <a:rPr lang="en-US" b="1" dirty="0" smtClean="0"/>
              <a:t>syndrome</a:t>
            </a:r>
          </a:p>
          <a:p>
            <a:pPr algn="l" rtl="0"/>
            <a:r>
              <a:rPr lang="en-US" b="1" dirty="0" err="1"/>
              <a:t>I</a:t>
            </a:r>
            <a:r>
              <a:rPr lang="en-US" b="1" dirty="0" err="1" smtClean="0"/>
              <a:t>ntraventricular</a:t>
            </a:r>
            <a:r>
              <a:rPr lang="en-US" b="1" dirty="0" smtClean="0"/>
              <a:t> hemorrhage</a:t>
            </a:r>
          </a:p>
          <a:p>
            <a:pPr algn="l" rtl="0"/>
            <a:r>
              <a:rPr lang="en-US" b="1" dirty="0"/>
              <a:t>N</a:t>
            </a:r>
            <a:r>
              <a:rPr lang="en-US" b="1" dirty="0" smtClean="0"/>
              <a:t>ecrotizing </a:t>
            </a:r>
            <a:r>
              <a:rPr lang="en-US" b="1" dirty="0" err="1" smtClean="0"/>
              <a:t>enterocolitis</a:t>
            </a:r>
            <a:endParaRPr lang="en-US" b="1" dirty="0" smtClean="0"/>
          </a:p>
          <a:p>
            <a:pPr algn="l" rtl="0"/>
            <a:r>
              <a:rPr lang="en-US" b="1" dirty="0" smtClean="0"/>
              <a:t>Sepsis</a:t>
            </a:r>
          </a:p>
          <a:p>
            <a:pPr algn="l" rtl="0"/>
            <a:r>
              <a:rPr lang="en-US" b="1" dirty="0"/>
              <a:t>N</a:t>
            </a:r>
            <a:r>
              <a:rPr lang="en-US" b="1" dirty="0" smtClean="0"/>
              <a:t>eurologic impairment</a:t>
            </a:r>
          </a:p>
          <a:p>
            <a:pPr algn="l" rtl="0"/>
            <a:r>
              <a:rPr lang="en-US" b="1" dirty="0" smtClean="0"/>
              <a:t>Seizures</a:t>
            </a:r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Long-term morbidity 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err="1"/>
              <a:t>B</a:t>
            </a:r>
            <a:r>
              <a:rPr lang="en-US" b="1" dirty="0" err="1" smtClean="0"/>
              <a:t>ronchopulmonary</a:t>
            </a:r>
            <a:r>
              <a:rPr lang="en-US" b="1" dirty="0" smtClean="0"/>
              <a:t> dysplasia</a:t>
            </a:r>
          </a:p>
          <a:p>
            <a:pPr algn="l" rtl="0"/>
            <a:endParaRPr lang="en-US" b="1" dirty="0" smtClean="0"/>
          </a:p>
          <a:p>
            <a:pPr algn="l" rtl="0"/>
            <a:r>
              <a:rPr lang="en-US" b="1" dirty="0"/>
              <a:t>D</a:t>
            </a:r>
            <a:r>
              <a:rPr lang="en-US" b="1" dirty="0" smtClean="0"/>
              <a:t>evelopmental abnormalities (cerebral palsy)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402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0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lassification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Spontaneous :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b="1" dirty="0"/>
              <a:t> 40% to 50</a:t>
            </a:r>
            <a:r>
              <a:rPr lang="en-US" sz="2400" b="1" dirty="0" smtClean="0"/>
              <a:t>%</a:t>
            </a:r>
            <a:r>
              <a:rPr lang="en-US" sz="2400" b="1" dirty="0"/>
              <a:t> with intact membranes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400" b="1" dirty="0" smtClean="0"/>
              <a:t>25</a:t>
            </a:r>
            <a:r>
              <a:rPr lang="en-US" sz="2400" b="1" dirty="0"/>
              <a:t>% to 40</a:t>
            </a:r>
            <a:r>
              <a:rPr lang="en-US" sz="2400" b="1" dirty="0" smtClean="0"/>
              <a:t>% with</a:t>
            </a:r>
            <a:r>
              <a:rPr lang="en-US" sz="2400" b="1" dirty="0"/>
              <a:t> </a:t>
            </a:r>
            <a:r>
              <a:rPr lang="en-US" sz="2400" b="1" dirty="0" smtClean="0"/>
              <a:t>PPROM</a:t>
            </a:r>
          </a:p>
          <a:p>
            <a:pPr algn="l" rtl="0">
              <a:buFont typeface="Wingdings" pitchFamily="2" charset="2"/>
              <a:buChar char="Ø"/>
            </a:pPr>
            <a:endParaRPr lang="en-US" sz="2400" b="1" dirty="0"/>
          </a:p>
          <a:p>
            <a:pPr algn="l" rtl="0">
              <a:buFont typeface="Wingdings" pitchFamily="2" charset="2"/>
              <a:buChar char="Ø"/>
            </a:pPr>
            <a:r>
              <a:rPr lang="en-US" sz="3600" b="1" dirty="0" smtClean="0"/>
              <a:t>Indicated: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sz="2800" b="1" dirty="0"/>
              <a:t>20% to 30% occur following deliberate</a:t>
            </a:r>
          </a:p>
          <a:p>
            <a:pPr marL="0" indent="0" algn="l" rtl="0">
              <a:buNone/>
            </a:pPr>
            <a:r>
              <a:rPr lang="en-US" sz="2800" b="1" dirty="0" smtClean="0"/>
              <a:t>    intervention </a:t>
            </a:r>
            <a:r>
              <a:rPr lang="en-US" sz="2800" b="1" dirty="0"/>
              <a:t>for a variety of maternal or </a:t>
            </a:r>
            <a:r>
              <a:rPr lang="en-US" sz="2800" b="1" dirty="0" smtClean="0"/>
              <a:t> obstetric </a:t>
            </a:r>
            <a:r>
              <a:rPr lang="en-US" sz="2800" b="1" dirty="0"/>
              <a:t>complications (e.g</a:t>
            </a:r>
            <a:r>
              <a:rPr lang="en-US" sz="2800" b="1" dirty="0" smtClean="0"/>
              <a:t>.,</a:t>
            </a:r>
            <a:r>
              <a:rPr lang="en-US" sz="2800" b="1" dirty="0"/>
              <a:t> </a:t>
            </a:r>
            <a:r>
              <a:rPr lang="en-US" sz="2800" b="1" dirty="0" err="1"/>
              <a:t>eclampsia</a:t>
            </a:r>
            <a:r>
              <a:rPr lang="en-US" sz="2800" b="1" dirty="0"/>
              <a:t>).</a:t>
            </a:r>
          </a:p>
          <a:p>
            <a:pPr marL="0" indent="0" algn="l" rtl="0">
              <a:buNone/>
            </a:pPr>
            <a:endParaRPr lang="en-US" sz="28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Causes of Preterm Labor</a:t>
            </a: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857403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b="1" dirty="0" smtClean="0"/>
              <a:t>The </a:t>
            </a:r>
            <a:r>
              <a:rPr lang="en-US" b="1" dirty="0"/>
              <a:t>four main processes </a:t>
            </a:r>
            <a:r>
              <a:rPr lang="en-US" b="1" dirty="0" smtClean="0"/>
              <a:t>include</a:t>
            </a:r>
          </a:p>
          <a:p>
            <a:pPr algn="l" rtl="0"/>
            <a:r>
              <a:rPr lang="en-US" b="1" dirty="0" smtClean="0"/>
              <a:t> </a:t>
            </a:r>
            <a:r>
              <a:rPr lang="en-US" b="1" dirty="0"/>
              <a:t>(1) activation </a:t>
            </a:r>
            <a:r>
              <a:rPr lang="en-US" b="1" dirty="0" smtClean="0"/>
              <a:t>of the maternal or fetal hypothalamic–pituitary–adrenal axis due to </a:t>
            </a:r>
            <a:endParaRPr lang="en-US" b="1" dirty="0"/>
          </a:p>
          <a:p>
            <a:pPr algn="l" rtl="0"/>
            <a:r>
              <a:rPr lang="en-US" b="1" dirty="0" smtClean="0"/>
              <a:t>maternal or fetal stress</a:t>
            </a:r>
            <a:endParaRPr lang="en-US" b="1" dirty="0"/>
          </a:p>
          <a:p>
            <a:pPr algn="l" rtl="0"/>
            <a:r>
              <a:rPr lang="en-US" b="1" dirty="0" smtClean="0"/>
              <a:t>(</a:t>
            </a:r>
            <a:r>
              <a:rPr lang="en-US" b="1" dirty="0"/>
              <a:t>2) </a:t>
            </a:r>
            <a:r>
              <a:rPr lang="en-US" b="1" dirty="0" err="1"/>
              <a:t>decidual</a:t>
            </a:r>
            <a:r>
              <a:rPr lang="en-US" b="1" dirty="0"/>
              <a:t>–</a:t>
            </a:r>
            <a:r>
              <a:rPr lang="en-US" b="1" dirty="0" err="1"/>
              <a:t>chorioamniotic</a:t>
            </a:r>
            <a:r>
              <a:rPr lang="en-US" b="1" dirty="0"/>
              <a:t> or systemic </a:t>
            </a:r>
            <a:r>
              <a:rPr lang="en-US" b="1" dirty="0" smtClean="0"/>
              <a:t>inflammation caused by infection</a:t>
            </a:r>
            <a:endParaRPr lang="en-US" b="1" dirty="0"/>
          </a:p>
          <a:p>
            <a:pPr algn="l" rtl="0"/>
            <a:r>
              <a:rPr lang="en-US" b="1" dirty="0" smtClean="0"/>
              <a:t> (</a:t>
            </a:r>
            <a:r>
              <a:rPr lang="en-US" b="1" dirty="0"/>
              <a:t>3) </a:t>
            </a:r>
            <a:r>
              <a:rPr lang="en-US" b="1" dirty="0" err="1"/>
              <a:t>decidual</a:t>
            </a:r>
            <a:r>
              <a:rPr lang="en-US" b="1" dirty="0"/>
              <a:t> </a:t>
            </a:r>
            <a:r>
              <a:rPr lang="en-US" b="1" dirty="0" smtClean="0"/>
              <a:t>hemorrhage</a:t>
            </a:r>
          </a:p>
          <a:p>
            <a:pPr algn="l" rtl="0"/>
            <a:r>
              <a:rPr lang="en-US" b="1" dirty="0" smtClean="0"/>
              <a:t>(</a:t>
            </a:r>
            <a:r>
              <a:rPr lang="en-US" b="1" dirty="0"/>
              <a:t>4) pathologic </a:t>
            </a:r>
            <a:r>
              <a:rPr lang="en-US" b="1" dirty="0" smtClean="0"/>
              <a:t>uterine distention</a:t>
            </a:r>
            <a:endParaRPr lang="en-US" b="1" dirty="0"/>
          </a:p>
          <a:p>
            <a:pPr algn="l" rtl="0"/>
            <a:r>
              <a:rPr lang="en-US" b="1" dirty="0" smtClean="0"/>
              <a:t>The </a:t>
            </a:r>
            <a:r>
              <a:rPr lang="en-US" b="1" dirty="0"/>
              <a:t>strongest risk factors are </a:t>
            </a:r>
            <a:r>
              <a:rPr lang="en-US" b="1" dirty="0" err="1"/>
              <a:t>multifetal</a:t>
            </a:r>
            <a:r>
              <a:rPr lang="en-US" b="1" dirty="0"/>
              <a:t> </a:t>
            </a:r>
            <a:r>
              <a:rPr lang="en-US" b="1" dirty="0" smtClean="0"/>
              <a:t>gestation and prior preterm birth</a:t>
            </a:r>
          </a:p>
          <a:p>
            <a:pPr algn="l" rtl="0"/>
            <a:r>
              <a:rPr lang="en-US" b="1" dirty="0" smtClean="0"/>
              <a:t>Subclinical </a:t>
            </a:r>
            <a:r>
              <a:rPr lang="en-US" b="1" dirty="0"/>
              <a:t>intra-amniotic </a:t>
            </a:r>
            <a:r>
              <a:rPr lang="en-US" b="1" dirty="0" smtClean="0"/>
              <a:t>infection</a:t>
            </a:r>
          </a:p>
          <a:p>
            <a:pPr algn="l" rtl="0"/>
            <a:r>
              <a:rPr lang="en-US" b="1" i="1" dirty="0">
                <a:solidFill>
                  <a:srgbClr val="C00000"/>
                </a:solidFill>
              </a:rPr>
              <a:t>In most cases, however, no cause or risk </a:t>
            </a:r>
            <a:r>
              <a:rPr lang="en-US" b="1" i="1" dirty="0" err="1" smtClean="0">
                <a:solidFill>
                  <a:srgbClr val="C00000"/>
                </a:solidFill>
              </a:rPr>
              <a:t>factor</a:t>
            </a:r>
            <a:r>
              <a:rPr lang="en-US" b="1" i="1" dirty="0" err="1">
                <a:solidFill>
                  <a:srgbClr val="C00000"/>
                </a:solidFill>
              </a:rPr>
              <a:t>can</a:t>
            </a:r>
            <a:r>
              <a:rPr lang="en-US" b="1" i="1" dirty="0">
                <a:solidFill>
                  <a:srgbClr val="C00000"/>
                </a:solidFill>
              </a:rPr>
              <a:t> be identified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8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 Factors Associated with Preterm Labor</a:t>
            </a:r>
            <a:br>
              <a:rPr lang="en-US" b="1" dirty="0">
                <a:solidFill>
                  <a:srgbClr val="C00000"/>
                </a:solidFill>
              </a:rPr>
            </a:br>
            <a:endParaRPr lang="fa-I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19256" cy="5001419"/>
          </a:xfrm>
        </p:spPr>
        <p:txBody>
          <a:bodyPr>
            <a:normAutofit fontScale="62500" lnSpcReduction="20000"/>
          </a:bodyPr>
          <a:lstStyle/>
          <a:p>
            <a:pPr marL="0" indent="0" algn="l" rtl="0">
              <a:buNone/>
            </a:pPr>
            <a:r>
              <a:rPr lang="en-US" b="1" dirty="0"/>
              <a:t>• Prior history of preterm birth</a:t>
            </a:r>
          </a:p>
          <a:p>
            <a:pPr marL="0" indent="0" algn="l" rtl="0">
              <a:buNone/>
            </a:pPr>
            <a:r>
              <a:rPr lang="en-US" b="1" dirty="0"/>
              <a:t>• Preterm uterine contractions</a:t>
            </a:r>
          </a:p>
          <a:p>
            <a:pPr marL="0" indent="0" algn="l" rtl="0">
              <a:buNone/>
            </a:pPr>
            <a:r>
              <a:rPr lang="en-US" b="1" dirty="0"/>
              <a:t>• Premature rupture of membranes</a:t>
            </a:r>
          </a:p>
          <a:p>
            <a:pPr marL="0" indent="0" algn="l" rtl="0">
              <a:buNone/>
            </a:pPr>
            <a:r>
              <a:rPr lang="en-US" b="1" dirty="0"/>
              <a:t>• </a:t>
            </a:r>
            <a:r>
              <a:rPr lang="en-US" b="1" dirty="0" err="1">
                <a:solidFill>
                  <a:srgbClr val="C00000"/>
                </a:solidFill>
              </a:rPr>
              <a:t>Behavorial</a:t>
            </a:r>
            <a:r>
              <a:rPr lang="en-US" b="1" dirty="0">
                <a:solidFill>
                  <a:srgbClr val="C00000"/>
                </a:solidFill>
              </a:rPr>
              <a:t> risk factors:</a:t>
            </a:r>
          </a:p>
          <a:p>
            <a:pPr algn="l" rtl="0"/>
            <a:r>
              <a:rPr lang="en-US" b="1" dirty="0"/>
              <a:t>Low maternal </a:t>
            </a:r>
            <a:r>
              <a:rPr lang="en-US" b="1" dirty="0" err="1"/>
              <a:t>prepregnancy</a:t>
            </a:r>
            <a:r>
              <a:rPr lang="en-US" b="1" dirty="0"/>
              <a:t> weight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dirty="0"/>
              <a:t>Smoking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dirty="0"/>
              <a:t>Substance abuse</a:t>
            </a:r>
          </a:p>
          <a:p>
            <a:pPr algn="l" rtl="0">
              <a:buFont typeface="Wingdings" pitchFamily="2" charset="2"/>
              <a:buChar char="Ø"/>
            </a:pPr>
            <a:r>
              <a:rPr lang="en-US" b="1" dirty="0"/>
              <a:t>Short </a:t>
            </a:r>
            <a:r>
              <a:rPr lang="en-US" b="1" dirty="0" err="1"/>
              <a:t>interpregnancy</a:t>
            </a:r>
            <a:r>
              <a:rPr lang="en-US" b="1" dirty="0"/>
              <a:t> interval</a:t>
            </a:r>
          </a:p>
          <a:p>
            <a:pPr marL="0" indent="0" algn="l" rtl="0">
              <a:buNone/>
            </a:pPr>
            <a:r>
              <a:rPr lang="en-US" b="1" dirty="0">
                <a:solidFill>
                  <a:srgbClr val="C00000"/>
                </a:solidFill>
              </a:rPr>
              <a:t>• Current pregnancy </a:t>
            </a:r>
            <a:r>
              <a:rPr lang="en-US" b="1" dirty="0" smtClean="0">
                <a:solidFill>
                  <a:srgbClr val="C00000"/>
                </a:solidFill>
              </a:rPr>
              <a:t>factors: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b="1" dirty="0" smtClean="0"/>
              <a:t>Short </a:t>
            </a:r>
            <a:r>
              <a:rPr lang="en-US" b="1" dirty="0"/>
              <a:t>cervical length</a:t>
            </a:r>
          </a:p>
          <a:p>
            <a:pPr algn="l" rtl="0"/>
            <a:r>
              <a:rPr lang="en-US" b="1" dirty="0" err="1"/>
              <a:t>Multifetal</a:t>
            </a:r>
            <a:r>
              <a:rPr lang="en-US" b="1" dirty="0"/>
              <a:t> gestation</a:t>
            </a:r>
          </a:p>
          <a:p>
            <a:pPr algn="l" rtl="0"/>
            <a:r>
              <a:rPr lang="en-US" b="1" dirty="0"/>
              <a:t>Vaginal bleeding</a:t>
            </a:r>
          </a:p>
          <a:p>
            <a:pPr algn="l" rtl="0"/>
            <a:r>
              <a:rPr lang="en-US" b="1" dirty="0"/>
              <a:t>Urinary tract infections</a:t>
            </a:r>
          </a:p>
          <a:p>
            <a:pPr algn="l" rtl="0"/>
            <a:r>
              <a:rPr lang="en-US" b="1" dirty="0"/>
              <a:t>Genital tract infection</a:t>
            </a:r>
          </a:p>
          <a:p>
            <a:pPr algn="l" rtl="0"/>
            <a:r>
              <a:rPr lang="en-US" b="1" dirty="0"/>
              <a:t>Periodontal disease</a:t>
            </a:r>
          </a:p>
          <a:p>
            <a:pPr algn="l" rtl="0"/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1465</Words>
  <Application>Microsoft Office PowerPoint</Application>
  <PresentationFormat>On-screen Show (4:3)</PresentationFormat>
  <Paragraphs>269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Office Theme</vt:lpstr>
      <vt:lpstr>Preterm Labor</vt:lpstr>
      <vt:lpstr>Goal</vt:lpstr>
      <vt:lpstr>Definition</vt:lpstr>
      <vt:lpstr> Complications of Preterm Birth</vt:lpstr>
      <vt:lpstr>Long-term morbidity </vt:lpstr>
      <vt:lpstr>Classification</vt:lpstr>
      <vt:lpstr>Causes of Preterm Labor</vt:lpstr>
      <vt:lpstr>PowerPoint Presentation</vt:lpstr>
      <vt:lpstr> Factors Associated with Preterm Labor </vt:lpstr>
      <vt:lpstr>Factors Improving Outcomes </vt:lpstr>
      <vt:lpstr>Prediction of Preterm Labor </vt:lpstr>
      <vt:lpstr>Signs and Symptoms of Preterm Labor</vt:lpstr>
      <vt:lpstr>Cervical Changes </vt:lpstr>
      <vt:lpstr>Screening Modalities</vt:lpstr>
      <vt:lpstr>Prevention</vt:lpstr>
      <vt:lpstr>EVALUATION OF A PATIENT IN SUSPECTED PRETERM LABOR</vt:lpstr>
      <vt:lpstr>Laboratory Tests</vt:lpstr>
      <vt:lpstr>Ultrasound </vt:lpstr>
      <vt:lpstr>Amniocentesis </vt:lpstr>
      <vt:lpstr>MANAGEMENT OF PRETERM LABOR</vt:lpstr>
      <vt:lpstr>Tocolytics </vt:lpstr>
      <vt:lpstr> COMMON TOCOLYTIC AGENT </vt:lpstr>
      <vt:lpstr>Calcium channel blockers</vt:lpstr>
      <vt:lpstr>NSAIDS</vt:lpstr>
      <vt:lpstr>B Adrenergic receptor agonists </vt:lpstr>
      <vt:lpstr>Magnesium sulfate </vt:lpstr>
      <vt:lpstr>Contraindications </vt:lpstr>
      <vt:lpstr>Corticosteroids </vt:lpstr>
      <vt:lpstr>CLINICAL CASE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Preterm Labor</dc:title>
  <dc:creator>Syavash</dc:creator>
  <cp:lastModifiedBy>Behnaz</cp:lastModifiedBy>
  <cp:revision>75</cp:revision>
  <dcterms:created xsi:type="dcterms:W3CDTF">2020-05-02T03:41:45Z</dcterms:created>
  <dcterms:modified xsi:type="dcterms:W3CDTF">2020-05-09T17:38:28Z</dcterms:modified>
</cp:coreProperties>
</file>