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75"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990"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9CC2F9-ADCB-463F-839F-515B04518334}"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1F91D-ADCE-4881-82DB-9421502B9AE7}"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9CC2F9-ADCB-463F-839F-515B04518334}"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1F91D-ADCE-4881-82DB-9421502B9AE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9CC2F9-ADCB-463F-839F-515B04518334}"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1F91D-ADCE-4881-82DB-9421502B9AE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9CC2F9-ADCB-463F-839F-515B04518334}"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1F91D-ADCE-4881-82DB-9421502B9AE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9CC2F9-ADCB-463F-839F-515B04518334}" type="datetimeFigureOut">
              <a:rPr lang="en-US" smtClean="0"/>
              <a:t>4/26/2020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1F91D-ADCE-4881-82DB-9421502B9AE7}"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9CC2F9-ADCB-463F-839F-515B04518334}" type="datetimeFigureOut">
              <a:rPr lang="en-US" smtClean="0"/>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1F91D-ADCE-4881-82DB-9421502B9AE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9CC2F9-ADCB-463F-839F-515B04518334}" type="datetimeFigureOut">
              <a:rPr lang="en-US" smtClean="0"/>
              <a:t>4/26/2020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A1F91D-ADCE-4881-82DB-9421502B9AE7}"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9CC2F9-ADCB-463F-839F-515B04518334}" type="datetimeFigureOut">
              <a:rPr lang="en-US" smtClean="0"/>
              <a:t>4/26/2020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A1F91D-ADCE-4881-82DB-9421502B9AE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9CC2F9-ADCB-463F-839F-515B04518334}" type="datetimeFigureOut">
              <a:rPr lang="en-US" smtClean="0"/>
              <a:t>4/26/2020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A1F91D-ADCE-4881-82DB-9421502B9AE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9CC2F9-ADCB-463F-839F-515B04518334}" type="datetimeFigureOut">
              <a:rPr lang="en-US" smtClean="0"/>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1F91D-ADCE-4881-82DB-9421502B9AE7}"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9CC2F9-ADCB-463F-839F-515B04518334}" type="datetimeFigureOut">
              <a:rPr lang="en-US" smtClean="0"/>
              <a:t>4/26/2020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A1F91D-ADCE-4881-82DB-9421502B9AE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309CC2F9-ADCB-463F-839F-515B04518334}" type="datetimeFigureOut">
              <a:rPr lang="en-US" smtClean="0"/>
              <a:t>4/26/2020</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4AA1F91D-ADCE-4881-82DB-9421502B9AE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1" dirty="0"/>
              <a:t>Puberty</a:t>
            </a:r>
          </a:p>
        </p:txBody>
      </p:sp>
      <p:sp>
        <p:nvSpPr>
          <p:cNvPr id="3" name="Subtitle 2"/>
          <p:cNvSpPr>
            <a:spLocks noGrp="1"/>
          </p:cNvSpPr>
          <p:nvPr>
            <p:ph type="subTitle" idx="1"/>
          </p:nvPr>
        </p:nvSpPr>
        <p:spPr/>
        <p:txBody>
          <a:bodyPr>
            <a:normAutofit/>
          </a:bodyPr>
          <a:lstStyle/>
          <a:p>
            <a:r>
              <a:rPr lang="en-US" dirty="0"/>
              <a:t>Dr.  </a:t>
            </a:r>
            <a:r>
              <a:rPr lang="en-US" dirty="0" err="1"/>
              <a:t>Z.Heidar</a:t>
            </a:r>
            <a:endParaRPr lang="en-US" dirty="0"/>
          </a:p>
          <a:p>
            <a:r>
              <a:rPr lang="en-US" dirty="0"/>
              <a:t>Associated  Prof.</a:t>
            </a:r>
          </a:p>
          <a:p>
            <a:r>
              <a:rPr lang="en-US" dirty="0"/>
              <a:t>SBMU</a:t>
            </a:r>
          </a:p>
        </p:txBody>
      </p:sp>
      <p:pic>
        <p:nvPicPr>
          <p:cNvPr id="4" name="1">
            <a:hlinkClick r:id="" action="ppaction://media"/>
            <a:extLst>
              <a:ext uri="{FF2B5EF4-FFF2-40B4-BE49-F238E27FC236}">
                <a16:creationId xmlns:a16="http://schemas.microsoft.com/office/drawing/2014/main" id="{23382163-87B3-45B7-A684-02BEE39DA7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53363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normAutofit fontScale="90000"/>
          </a:bodyPr>
          <a:lstStyle/>
          <a:p>
            <a:endParaRPr lang="en-US"/>
          </a:p>
        </p:txBody>
      </p:sp>
      <p:sp>
        <p:nvSpPr>
          <p:cNvPr id="3" name="Content Placeholder 2"/>
          <p:cNvSpPr>
            <a:spLocks noGrp="1"/>
          </p:cNvSpPr>
          <p:nvPr>
            <p:ph idx="1"/>
          </p:nvPr>
        </p:nvSpPr>
        <p:spPr>
          <a:xfrm>
            <a:off x="457200" y="1143000"/>
            <a:ext cx="8229600" cy="5562600"/>
          </a:xfrm>
        </p:spPr>
        <p:txBody>
          <a:bodyPr>
            <a:noAutofit/>
          </a:bodyPr>
          <a:lstStyle/>
          <a:p>
            <a:r>
              <a:rPr lang="en-US" sz="2800" dirty="0"/>
              <a:t>The elevated estrogen levels produced affect the skeleton, resulting in short stature adulthood secondary to premature closure of the epiphyseal plates. These</a:t>
            </a:r>
          </a:p>
          <a:p>
            <a:r>
              <a:rPr lang="en-US" sz="2800" dirty="0"/>
              <a:t>individuals are at risk for early sexual activity and potential sexual abuse and may have psychosocial problems related to their early sexual development.</a:t>
            </a:r>
          </a:p>
          <a:p>
            <a:r>
              <a:rPr lang="en-US" sz="2800" dirty="0"/>
              <a:t>In Transient inflammatory conditions of the hypothalamus Lab. Data show either an appropriate rise in gonadotropins or a steady gonadotropin level in the </a:t>
            </a:r>
            <a:r>
              <a:rPr lang="en-US" sz="2800" dirty="0" err="1"/>
              <a:t>prepubertal</a:t>
            </a:r>
            <a:r>
              <a:rPr lang="en-US" sz="2800" dirty="0"/>
              <a:t> range.</a:t>
            </a:r>
          </a:p>
        </p:txBody>
      </p:sp>
      <p:pic>
        <p:nvPicPr>
          <p:cNvPr id="4" name="Recorded Sound">
            <a:hlinkClick r:id="" action="ppaction://media"/>
            <a:extLst>
              <a:ext uri="{FF2B5EF4-FFF2-40B4-BE49-F238E27FC236}">
                <a16:creationId xmlns:a16="http://schemas.microsoft.com/office/drawing/2014/main" id="{15764082-4A84-4C13-BCAF-D03F6F755D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82058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fontScale="90000"/>
          </a:bodyPr>
          <a:lstStyle/>
          <a:p>
            <a:r>
              <a:rPr lang="en-US" dirty="0"/>
              <a:t>Gonadotropin-Releasing Hormone–Independent (Peripheral) Causes</a:t>
            </a:r>
          </a:p>
        </p:txBody>
      </p:sp>
      <p:sp>
        <p:nvSpPr>
          <p:cNvPr id="3" name="Content Placeholder 2"/>
          <p:cNvSpPr>
            <a:spLocks noGrp="1"/>
          </p:cNvSpPr>
          <p:nvPr>
            <p:ph idx="1"/>
          </p:nvPr>
        </p:nvSpPr>
        <p:spPr/>
        <p:txBody>
          <a:bodyPr>
            <a:normAutofit fontScale="92500" lnSpcReduction="10000"/>
          </a:bodyPr>
          <a:lstStyle/>
          <a:p>
            <a:r>
              <a:rPr lang="en-US" dirty="0"/>
              <a:t>GnRH-independent ((</a:t>
            </a:r>
            <a:r>
              <a:rPr lang="en-US" dirty="0" err="1"/>
              <a:t>peripheralresults</a:t>
            </a:r>
            <a:r>
              <a:rPr lang="en-US" dirty="0"/>
              <a:t> from sex hormone production (androgens or estrogens) independent of hypothalamic–pituitary stimulation.)</a:t>
            </a:r>
          </a:p>
          <a:p>
            <a:r>
              <a:rPr lang="en-US" dirty="0"/>
              <a:t>Exogenous sex steroid administration</a:t>
            </a:r>
          </a:p>
          <a:p>
            <a:r>
              <a:rPr lang="en-US" dirty="0"/>
              <a:t>Primary hypothyroidism</a:t>
            </a:r>
          </a:p>
          <a:p>
            <a:r>
              <a:rPr lang="en-US" dirty="0"/>
              <a:t>Ovarian tumors</a:t>
            </a:r>
          </a:p>
          <a:p>
            <a:r>
              <a:rPr lang="en-US" dirty="0"/>
              <a:t>Simple ovarian cyst</a:t>
            </a:r>
          </a:p>
          <a:p>
            <a:r>
              <a:rPr lang="en-US" dirty="0"/>
              <a:t>McCune–Albright syndrome</a:t>
            </a:r>
          </a:p>
          <a:p>
            <a:r>
              <a:rPr lang="en-US" dirty="0"/>
              <a:t>Incomplete precocious sexual development</a:t>
            </a:r>
          </a:p>
          <a:p>
            <a:r>
              <a:rPr lang="en-US" dirty="0"/>
              <a:t>Premature </a:t>
            </a:r>
            <a:r>
              <a:rPr lang="en-US" dirty="0" err="1"/>
              <a:t>thelarche</a:t>
            </a:r>
            <a:endParaRPr lang="en-US" dirty="0"/>
          </a:p>
          <a:p>
            <a:r>
              <a:rPr lang="en-US" dirty="0"/>
              <a:t>Premature </a:t>
            </a:r>
            <a:r>
              <a:rPr lang="en-US" dirty="0" err="1"/>
              <a:t>adrenarche</a:t>
            </a:r>
            <a:r>
              <a:rPr lang="en-US" dirty="0"/>
              <a:t> (Idiopathic,• Congenital adrenal hyperplasia ,Precursor to polycystic ovary syndrome  ,Adrenal or ovarian tumor (rare)</a:t>
            </a:r>
          </a:p>
        </p:txBody>
      </p:sp>
      <p:pic>
        <p:nvPicPr>
          <p:cNvPr id="4" name="11">
            <a:hlinkClick r:id="" action="ppaction://media"/>
            <a:extLst>
              <a:ext uri="{FF2B5EF4-FFF2-40B4-BE49-F238E27FC236}">
                <a16:creationId xmlns:a16="http://schemas.microsoft.com/office/drawing/2014/main" id="{4A1364C8-9354-4BCB-BC1F-43670509D9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80464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congenital adrenal hyperplasia (CAH).</a:t>
            </a:r>
          </a:p>
        </p:txBody>
      </p:sp>
      <p:sp>
        <p:nvSpPr>
          <p:cNvPr id="3" name="Content Placeholder 2"/>
          <p:cNvSpPr>
            <a:spLocks noGrp="1"/>
          </p:cNvSpPr>
          <p:nvPr>
            <p:ph idx="1"/>
          </p:nvPr>
        </p:nvSpPr>
        <p:spPr/>
        <p:txBody>
          <a:bodyPr>
            <a:noAutofit/>
          </a:bodyPr>
          <a:lstStyle/>
          <a:p>
            <a:r>
              <a:rPr lang="en-US" sz="2800" dirty="0"/>
              <a:t>The most common form 21-hydroxylase deficiency A pathognomonic finding is an elevated 17-hydroxyprogesterone level.</a:t>
            </a:r>
          </a:p>
          <a:p>
            <a:r>
              <a:rPr lang="en-US" sz="2800" dirty="0"/>
              <a:t> presents at birth with the finding of ambiguous genitalia</a:t>
            </a:r>
          </a:p>
          <a:p>
            <a:r>
              <a:rPr lang="en-US" sz="2800" dirty="0" err="1"/>
              <a:t>nonclassical</a:t>
            </a:r>
            <a:r>
              <a:rPr lang="en-US" sz="2800" dirty="0"/>
              <a:t> form “late-onset CAH”, tends to present at adolescence results in precocious </a:t>
            </a:r>
            <a:r>
              <a:rPr lang="en-US" sz="2800" dirty="0" err="1"/>
              <a:t>adrenarche</a:t>
            </a:r>
            <a:r>
              <a:rPr lang="en-US" sz="2800" dirty="0"/>
              <a:t> anovulation, and </a:t>
            </a:r>
            <a:r>
              <a:rPr lang="en-US" sz="2800" dirty="0" err="1"/>
              <a:t>hyperandrogenism</a:t>
            </a:r>
            <a:r>
              <a:rPr lang="en-US" sz="2800" dirty="0"/>
              <a:t>,</a:t>
            </a:r>
          </a:p>
        </p:txBody>
      </p:sp>
      <p:pic>
        <p:nvPicPr>
          <p:cNvPr id="4" name="Recorded Sound">
            <a:hlinkClick r:id="" action="ppaction://media"/>
            <a:extLst>
              <a:ext uri="{FF2B5EF4-FFF2-40B4-BE49-F238E27FC236}">
                <a16:creationId xmlns:a16="http://schemas.microsoft.com/office/drawing/2014/main" id="{D51EF4A8-ED9F-48EF-BB68-740E022FEE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48298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p:txBody>
          <a:bodyPr>
            <a:normAutofit/>
          </a:bodyPr>
          <a:lstStyle/>
          <a:p>
            <a:r>
              <a:rPr lang="en-US" sz="2800" dirty="0"/>
              <a:t>The main goals of treatment of precocious puberty are to arrest and diminish sexual maturation until a normal pubertal age as well as to maximize adult height.</a:t>
            </a:r>
          </a:p>
          <a:p>
            <a:r>
              <a:rPr lang="en-US" sz="2800" dirty="0"/>
              <a:t>In GnRH-dependent precocious puberty :administration of a GnRH agonist</a:t>
            </a:r>
          </a:p>
          <a:p>
            <a:r>
              <a:rPr lang="en-US" sz="2800" dirty="0"/>
              <a:t>GnRH independent :attempts to suppress gonadal steroidogenesis.</a:t>
            </a:r>
          </a:p>
        </p:txBody>
      </p:sp>
      <p:pic>
        <p:nvPicPr>
          <p:cNvPr id="4" name="13">
            <a:hlinkClick r:id="" action="ppaction://media"/>
            <a:extLst>
              <a:ext uri="{FF2B5EF4-FFF2-40B4-BE49-F238E27FC236}">
                <a16:creationId xmlns:a16="http://schemas.microsoft.com/office/drawing/2014/main" id="{1034707B-C462-4CC8-B330-48526293FD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48883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Delayed Puberty</a:t>
            </a:r>
          </a:p>
        </p:txBody>
      </p:sp>
      <p:sp>
        <p:nvSpPr>
          <p:cNvPr id="3" name="Content Placeholder 2"/>
          <p:cNvSpPr>
            <a:spLocks noGrp="1"/>
          </p:cNvSpPr>
          <p:nvPr>
            <p:ph idx="1"/>
          </p:nvPr>
        </p:nvSpPr>
        <p:spPr/>
        <p:txBody>
          <a:bodyPr>
            <a:normAutofit/>
          </a:bodyPr>
          <a:lstStyle/>
          <a:p>
            <a:r>
              <a:rPr lang="en-US" sz="3200" dirty="0"/>
              <a:t>adolescent who has not reached menarche by age 15 years or has not done so within 3 years of </a:t>
            </a:r>
            <a:r>
              <a:rPr lang="en-US" sz="3200" dirty="0" err="1"/>
              <a:t>thelarche</a:t>
            </a:r>
            <a:r>
              <a:rPr lang="en-US" sz="3200" dirty="0"/>
              <a:t>.</a:t>
            </a:r>
          </a:p>
          <a:p>
            <a:r>
              <a:rPr lang="en-US" sz="3200" dirty="0"/>
              <a:t> Lack of breast development by age 13 years also should be evaluated.</a:t>
            </a:r>
          </a:p>
          <a:p>
            <a:r>
              <a:rPr lang="en-US" sz="3200" dirty="0"/>
              <a:t>A diagnosis of delayed puberty would not normally be assigned unless she fails to menstruate 5 years after the onset of </a:t>
            </a:r>
            <a:r>
              <a:rPr lang="en-US" sz="3200" dirty="0" err="1"/>
              <a:t>thelarche</a:t>
            </a:r>
            <a:r>
              <a:rPr lang="en-US" sz="3200" dirty="0"/>
              <a:t>.</a:t>
            </a:r>
          </a:p>
        </p:txBody>
      </p:sp>
      <p:pic>
        <p:nvPicPr>
          <p:cNvPr id="4" name="14">
            <a:hlinkClick r:id="" action="ppaction://media"/>
            <a:extLst>
              <a:ext uri="{FF2B5EF4-FFF2-40B4-BE49-F238E27FC236}">
                <a16:creationId xmlns:a16="http://schemas.microsoft.com/office/drawing/2014/main" id="{A1C4396A-61E0-45D4-9A04-7ACDADD663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99088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of Delayed Puberty</a:t>
            </a:r>
          </a:p>
        </p:txBody>
      </p:sp>
      <p:sp>
        <p:nvSpPr>
          <p:cNvPr id="3" name="Content Placeholder 2"/>
          <p:cNvSpPr>
            <a:spLocks noGrp="1"/>
          </p:cNvSpPr>
          <p:nvPr>
            <p:ph idx="1"/>
          </p:nvPr>
        </p:nvSpPr>
        <p:spPr/>
        <p:txBody>
          <a:bodyPr>
            <a:normAutofit fontScale="92500" lnSpcReduction="10000"/>
          </a:bodyPr>
          <a:lstStyle/>
          <a:p>
            <a:r>
              <a:rPr lang="en-US" sz="2800" dirty="0" err="1">
                <a:solidFill>
                  <a:srgbClr val="FF0000"/>
                </a:solidFill>
              </a:rPr>
              <a:t>Hypergonadotropic</a:t>
            </a:r>
            <a:r>
              <a:rPr lang="en-US" dirty="0">
                <a:solidFill>
                  <a:srgbClr val="FF0000"/>
                </a:solidFill>
              </a:rPr>
              <a:t> </a:t>
            </a:r>
            <a:r>
              <a:rPr lang="en-US" dirty="0"/>
              <a:t>hypogonadism (FSH &gt; 30 </a:t>
            </a:r>
            <a:r>
              <a:rPr lang="en-US" dirty="0" err="1"/>
              <a:t>mIU</a:t>
            </a:r>
            <a:r>
              <a:rPr lang="en-US" dirty="0"/>
              <a:t>/mL)</a:t>
            </a:r>
          </a:p>
          <a:p>
            <a:r>
              <a:rPr lang="en-US" dirty="0"/>
              <a:t>Gonadal dysgenesis (Turner syndrome)</a:t>
            </a:r>
          </a:p>
          <a:p>
            <a:pPr marL="0" indent="0">
              <a:buNone/>
            </a:pPr>
            <a:r>
              <a:rPr lang="en-US" sz="2800" dirty="0">
                <a:solidFill>
                  <a:srgbClr val="FF0000"/>
                </a:solidFill>
              </a:rPr>
              <a:t>.Hypogonadotropic</a:t>
            </a:r>
            <a:r>
              <a:rPr lang="en-US" sz="2800" dirty="0"/>
              <a:t> </a:t>
            </a:r>
            <a:r>
              <a:rPr lang="en-US" dirty="0"/>
              <a:t>hypogonadism(FSH+LH&lt;10mIU/mL Constitutional (physiologic) delay</a:t>
            </a:r>
          </a:p>
          <a:p>
            <a:r>
              <a:rPr lang="en-US" dirty="0"/>
              <a:t>• </a:t>
            </a:r>
            <a:r>
              <a:rPr lang="en-US" dirty="0" err="1"/>
              <a:t>Kallmann</a:t>
            </a:r>
            <a:r>
              <a:rPr lang="en-US" dirty="0"/>
              <a:t> syndrome</a:t>
            </a:r>
          </a:p>
          <a:p>
            <a:r>
              <a:rPr lang="en-US" dirty="0"/>
              <a:t>• Anorexia/extreme exercise</a:t>
            </a:r>
          </a:p>
          <a:p>
            <a:r>
              <a:rPr lang="en-US" dirty="0"/>
              <a:t>• Pituitary tumors/pituitary disorders</a:t>
            </a:r>
          </a:p>
          <a:p>
            <a:r>
              <a:rPr lang="en-US" dirty="0"/>
              <a:t>• Hyperprolactinemia</a:t>
            </a:r>
          </a:p>
          <a:p>
            <a:r>
              <a:rPr lang="en-US" dirty="0"/>
              <a:t>• Drug use</a:t>
            </a:r>
          </a:p>
          <a:p>
            <a:r>
              <a:rPr lang="en-US" sz="2800" dirty="0">
                <a:solidFill>
                  <a:srgbClr val="FF0000"/>
                </a:solidFill>
              </a:rPr>
              <a:t>Anatomic causes</a:t>
            </a:r>
          </a:p>
          <a:p>
            <a:r>
              <a:rPr lang="en-US" sz="2600" dirty="0"/>
              <a:t>Müllerian agenesis, Imperforate hymen ,Transverse vaginal septum</a:t>
            </a:r>
          </a:p>
        </p:txBody>
      </p:sp>
      <p:pic>
        <p:nvPicPr>
          <p:cNvPr id="4" name="15">
            <a:hlinkClick r:id="" action="ppaction://media"/>
            <a:extLst>
              <a:ext uri="{FF2B5EF4-FFF2-40B4-BE49-F238E27FC236}">
                <a16:creationId xmlns:a16="http://schemas.microsoft.com/office/drawing/2014/main" id="{C4F1E041-D5B9-43FA-8233-FB6D39340A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86826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dirty="0"/>
              <a:t>Turner syndrome</a:t>
            </a:r>
          </a:p>
        </p:txBody>
      </p:sp>
      <p:sp>
        <p:nvSpPr>
          <p:cNvPr id="3" name="Content Placeholder 2"/>
          <p:cNvSpPr>
            <a:spLocks noGrp="1"/>
          </p:cNvSpPr>
          <p:nvPr>
            <p:ph idx="1"/>
          </p:nvPr>
        </p:nvSpPr>
        <p:spPr>
          <a:xfrm>
            <a:off x="152400" y="838200"/>
            <a:ext cx="8763000" cy="6019800"/>
          </a:xfrm>
        </p:spPr>
        <p:txBody>
          <a:bodyPr>
            <a:noAutofit/>
          </a:bodyPr>
          <a:lstStyle/>
          <a:p>
            <a:r>
              <a:rPr lang="en-US" sz="2800" dirty="0"/>
              <a:t>absence of, one of the X chromosomes in all cell lines (45X,O). Patients have streak gonads, with an absence of ovarian follicles. gonadal sex hormone production does not occur at puberty typically have primary amenorrhea, short stature, webbed neck, shield chest, high arched palate, and </a:t>
            </a:r>
            <a:r>
              <a:rPr lang="en-US" sz="2800" dirty="0" err="1"/>
              <a:t>cubitus</a:t>
            </a:r>
            <a:r>
              <a:rPr lang="en-US" sz="2800" dirty="0"/>
              <a:t> valgus.</a:t>
            </a:r>
          </a:p>
          <a:p>
            <a:r>
              <a:rPr lang="en-US" sz="2800" dirty="0"/>
              <a:t>Estrogen administration should be initiated at the normal time of initiation of puberty, and growth hormone should be initiated very early (often prior to estrogen therapy) and aggressively to normalize adult height. </a:t>
            </a:r>
          </a:p>
          <a:p>
            <a:r>
              <a:rPr lang="en-US" sz="2800" dirty="0" err="1"/>
              <a:t>Progestins</a:t>
            </a:r>
            <a:r>
              <a:rPr lang="en-US" sz="2800" dirty="0"/>
              <a:t> should not be given until the patient has reached Tanner stage IV,</a:t>
            </a:r>
          </a:p>
        </p:txBody>
      </p:sp>
      <p:pic>
        <p:nvPicPr>
          <p:cNvPr id="4" name="16">
            <a:hlinkClick r:id="" action="ppaction://media"/>
            <a:extLst>
              <a:ext uri="{FF2B5EF4-FFF2-40B4-BE49-F238E27FC236}">
                <a16:creationId xmlns:a16="http://schemas.microsoft.com/office/drawing/2014/main" id="{A1DA1AC7-14B5-4256-B301-9B55C19EE8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8048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Hypogonadotropic Hypogonadism</a:t>
            </a:r>
          </a:p>
        </p:txBody>
      </p:sp>
      <p:sp>
        <p:nvSpPr>
          <p:cNvPr id="3" name="Content Placeholder 2"/>
          <p:cNvSpPr>
            <a:spLocks noGrp="1"/>
          </p:cNvSpPr>
          <p:nvPr>
            <p:ph idx="1"/>
          </p:nvPr>
        </p:nvSpPr>
        <p:spPr/>
        <p:txBody>
          <a:bodyPr>
            <a:normAutofit/>
          </a:bodyPr>
          <a:lstStyle/>
          <a:p>
            <a:r>
              <a:rPr lang="en-US" sz="2800" dirty="0"/>
              <a:t>The most common cause of this type of delayed puberty is constitutional (physiologic) delay. represents approximately 20% of all cases of delayed puberty. It is thought to be a normal variant of the development process and trends can be seen within families.</a:t>
            </a:r>
          </a:p>
          <a:p>
            <a:r>
              <a:rPr lang="en-US" sz="2800" dirty="0"/>
              <a:t>have not only delay of secondary sexual maturation but also short stature with an appropriate delay of bone maturation.</a:t>
            </a:r>
          </a:p>
        </p:txBody>
      </p:sp>
      <p:pic>
        <p:nvPicPr>
          <p:cNvPr id="4" name="Recorded Sound">
            <a:hlinkClick r:id="" action="ppaction://media"/>
            <a:extLst>
              <a:ext uri="{FF2B5EF4-FFF2-40B4-BE49-F238E27FC236}">
                <a16:creationId xmlns:a16="http://schemas.microsoft.com/office/drawing/2014/main" id="{89B8D03F-DF33-4681-A896-C157D8EAD7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00639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Other causes of hypothalamic amenorrhea include weight loss, strenuous exercise (such as vigorous dancing or long-distance running), anorexia nervosa, and bulimia.</a:t>
            </a:r>
          </a:p>
          <a:p>
            <a:r>
              <a:rPr lang="en-US" sz="2800" dirty="0" err="1"/>
              <a:t>Craniopharyngioma</a:t>
            </a:r>
            <a:r>
              <a:rPr lang="en-US" sz="2800" dirty="0"/>
              <a:t> is the most common tumor associated with delayed puberty.</a:t>
            </a:r>
          </a:p>
        </p:txBody>
      </p:sp>
      <p:pic>
        <p:nvPicPr>
          <p:cNvPr id="4" name="18">
            <a:hlinkClick r:id="" action="ppaction://media"/>
            <a:extLst>
              <a:ext uri="{FF2B5EF4-FFF2-40B4-BE49-F238E27FC236}">
                <a16:creationId xmlns:a16="http://schemas.microsoft.com/office/drawing/2014/main" id="{FFAB084C-EF72-47E3-B6C9-FDC9A704A4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42253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Anatomic Causes</a:t>
            </a:r>
          </a:p>
        </p:txBody>
      </p:sp>
      <p:sp>
        <p:nvSpPr>
          <p:cNvPr id="3" name="Content Placeholder 2"/>
          <p:cNvSpPr>
            <a:spLocks noGrp="1"/>
          </p:cNvSpPr>
          <p:nvPr>
            <p:ph idx="1"/>
          </p:nvPr>
        </p:nvSpPr>
        <p:spPr/>
        <p:txBody>
          <a:bodyPr/>
          <a:lstStyle/>
          <a:p>
            <a:r>
              <a:rPr lang="en-US" dirty="0"/>
              <a:t>Müllerian agenesis, or Mayer–</a:t>
            </a:r>
            <a:r>
              <a:rPr lang="en-US" dirty="0" err="1"/>
              <a:t>Rokitansky</a:t>
            </a:r>
            <a:r>
              <a:rPr lang="en-US" dirty="0"/>
              <a:t>–</a:t>
            </a:r>
            <a:r>
              <a:rPr lang="en-US" dirty="0" err="1"/>
              <a:t>Küster</a:t>
            </a:r>
            <a:r>
              <a:rPr lang="en-US" dirty="0"/>
              <a:t>–Hauser syndrome, is the most common cause of primary amenorrhea in women with normal breast development.</a:t>
            </a:r>
          </a:p>
          <a:p>
            <a:r>
              <a:rPr lang="en-US" dirty="0"/>
              <a:t>there is congenital absence of the vagina and, usually, an absence of the uterus and fallopian tubes. Ovarian</a:t>
            </a:r>
          </a:p>
          <a:p>
            <a:r>
              <a:rPr lang="en-US" dirty="0"/>
              <a:t>function is normal. Renal anomalies occur in 40% to 50% of cases. Skeletal anomalies such as scoliosis occur in 10% to 15% of cases. Nonsurgical approaches should be tried first.</a:t>
            </a:r>
          </a:p>
          <a:p>
            <a:r>
              <a:rPr lang="en-US" dirty="0"/>
              <a:t>The simplest genital tract anomaly is imperforate hymen.</a:t>
            </a:r>
          </a:p>
        </p:txBody>
      </p:sp>
      <p:pic>
        <p:nvPicPr>
          <p:cNvPr id="5" name="19">
            <a:hlinkClick r:id="" action="ppaction://media"/>
            <a:extLst>
              <a:ext uri="{FF2B5EF4-FFF2-40B4-BE49-F238E27FC236}">
                <a16:creationId xmlns:a16="http://schemas.microsoft.com/office/drawing/2014/main" id="{5ABB2E61-20A7-4633-8CE7-2527367EA0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74123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2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guide</a:t>
            </a:r>
          </a:p>
        </p:txBody>
      </p:sp>
      <p:sp>
        <p:nvSpPr>
          <p:cNvPr id="3" name="Content Placeholder 2"/>
          <p:cNvSpPr>
            <a:spLocks noGrp="1"/>
          </p:cNvSpPr>
          <p:nvPr>
            <p:ph idx="1"/>
          </p:nvPr>
        </p:nvSpPr>
        <p:spPr/>
        <p:txBody>
          <a:bodyPr>
            <a:normAutofit/>
          </a:bodyPr>
          <a:lstStyle/>
          <a:p>
            <a:r>
              <a:rPr lang="en-US" sz="3200" dirty="0"/>
              <a:t>Students should be able to describe the normal sequence of events in Puberty and identify any deviations.</a:t>
            </a:r>
          </a:p>
          <a:p>
            <a:r>
              <a:rPr lang="en-US" sz="3200" dirty="0"/>
              <a:t> should be able to plane a basic approach to evaluating the patient with precocious puberty and delayed puberty</a:t>
            </a:r>
          </a:p>
          <a:p>
            <a:r>
              <a:rPr lang="en-US" sz="3200" dirty="0"/>
              <a:t>discuss the complex psychological issues associated with puberty and abnormal puberty.</a:t>
            </a:r>
          </a:p>
        </p:txBody>
      </p:sp>
      <p:pic>
        <p:nvPicPr>
          <p:cNvPr id="4" name="2">
            <a:hlinkClick r:id="" action="ppaction://media"/>
            <a:extLst>
              <a:ext uri="{FF2B5EF4-FFF2-40B4-BE49-F238E27FC236}">
                <a16:creationId xmlns:a16="http://schemas.microsoft.com/office/drawing/2014/main" id="{D6E5EAE8-EC0D-458E-9082-FF4C74A2BF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48011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3E978-D507-45BC-81EB-4DE72DCDE8AB}"/>
              </a:ext>
            </a:extLst>
          </p:cNvPr>
          <p:cNvSpPr>
            <a:spLocks noGrp="1"/>
          </p:cNvSpPr>
          <p:nvPr>
            <p:ph type="title"/>
          </p:nvPr>
        </p:nvSpPr>
        <p:spPr/>
        <p:txBody>
          <a:bodyPr/>
          <a:lstStyle/>
          <a:p>
            <a:r>
              <a:rPr lang="en-US"/>
              <a:t>Thanks </a:t>
            </a:r>
            <a:endParaRPr lang="en-GB"/>
          </a:p>
        </p:txBody>
      </p:sp>
      <p:pic>
        <p:nvPicPr>
          <p:cNvPr id="3" name="20">
            <a:hlinkClick r:id="" action="ppaction://media"/>
            <a:extLst>
              <a:ext uri="{FF2B5EF4-FFF2-40B4-BE49-F238E27FC236}">
                <a16:creationId xmlns:a16="http://schemas.microsoft.com/office/drawing/2014/main" id="{145025D5-648C-4A1D-9D3D-B64A26325E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400544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57200"/>
          </a:xfrm>
        </p:spPr>
        <p:txBody>
          <a:bodyPr>
            <a:normAutofit fontScale="90000"/>
          </a:bodyPr>
          <a:lstStyle/>
          <a:p>
            <a:endParaRPr lang="en-US" dirty="0"/>
          </a:p>
        </p:txBody>
      </p:sp>
      <p:sp>
        <p:nvSpPr>
          <p:cNvPr id="3" name="Content Placeholder 2"/>
          <p:cNvSpPr>
            <a:spLocks noGrp="1"/>
          </p:cNvSpPr>
          <p:nvPr>
            <p:ph idx="1"/>
          </p:nvPr>
        </p:nvSpPr>
        <p:spPr>
          <a:xfrm>
            <a:off x="457200" y="1219200"/>
            <a:ext cx="8229600" cy="5257800"/>
          </a:xfrm>
        </p:spPr>
        <p:txBody>
          <a:bodyPr>
            <a:noAutofit/>
          </a:bodyPr>
          <a:lstStyle/>
          <a:p>
            <a:r>
              <a:rPr lang="en-US" sz="3200" dirty="0"/>
              <a:t>Puberty is an endocrine process that involves the physical, emotional, and sexual transition from childhood to adulthood.</a:t>
            </a:r>
          </a:p>
          <a:p>
            <a:r>
              <a:rPr lang="en-US" sz="3200" dirty="0"/>
              <a:t>There is a series of well-defined hormonal events and physical changes that is essential for puberty and  Knowledge of them is essential to diagnosis of a potential</a:t>
            </a:r>
          </a:p>
          <a:p>
            <a:r>
              <a:rPr lang="en-US" sz="3200" dirty="0"/>
              <a:t>Problem also key to understanding the process of reproduction.</a:t>
            </a:r>
          </a:p>
        </p:txBody>
      </p:sp>
      <p:pic>
        <p:nvPicPr>
          <p:cNvPr id="4" name="Recorded Sound">
            <a:hlinkClick r:id="" action="ppaction://media"/>
            <a:extLst>
              <a:ext uri="{FF2B5EF4-FFF2-40B4-BE49-F238E27FC236}">
                <a16:creationId xmlns:a16="http://schemas.microsoft.com/office/drawing/2014/main" id="{CF348E7C-3C1F-4054-A4F9-FE4F487D59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94304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fontScale="90000"/>
          </a:bodyPr>
          <a:lstStyle/>
          <a:p>
            <a:r>
              <a:rPr lang="en-US" dirty="0"/>
              <a:t>NORMAL PUBERTAL DEVELOPMENT</a:t>
            </a:r>
          </a:p>
        </p:txBody>
      </p:sp>
      <p:sp>
        <p:nvSpPr>
          <p:cNvPr id="3" name="Content Placeholder 2"/>
          <p:cNvSpPr>
            <a:spLocks noGrp="1"/>
          </p:cNvSpPr>
          <p:nvPr>
            <p:ph idx="1"/>
          </p:nvPr>
        </p:nvSpPr>
        <p:spPr/>
        <p:txBody>
          <a:bodyPr>
            <a:normAutofit/>
          </a:bodyPr>
          <a:lstStyle/>
          <a:p>
            <a:r>
              <a:rPr lang="en-US" sz="2800" dirty="0"/>
              <a:t>The hypothalamic–pituitary–gonadal axis begins to function during fetal life and remains active during the first few weeks following birth then becomes quiescent.</a:t>
            </a:r>
          </a:p>
          <a:p>
            <a:r>
              <a:rPr lang="en-US" sz="2800" dirty="0"/>
              <a:t>axis again becomes active during puberty, triggering the production of gonadotropin-releasing hormone (GnRH). The gonadotropins control the production of sex steroids from the ovary, and higher levels cause the physical changes of puberty.</a:t>
            </a:r>
          </a:p>
        </p:txBody>
      </p:sp>
      <p:pic>
        <p:nvPicPr>
          <p:cNvPr id="4" name="Recorded Sound">
            <a:hlinkClick r:id="" action="ppaction://media"/>
            <a:extLst>
              <a:ext uri="{FF2B5EF4-FFF2-40B4-BE49-F238E27FC236}">
                <a16:creationId xmlns:a16="http://schemas.microsoft.com/office/drawing/2014/main" id="{1AB687BF-5E0C-4C70-8463-01A49E0A8D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76906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a:t>At approximately age 10 to11 years, </a:t>
            </a:r>
            <a:r>
              <a:rPr lang="en-US" sz="2800" dirty="0" err="1"/>
              <a:t>adrenarche</a:t>
            </a:r>
            <a:r>
              <a:rPr lang="en-US" sz="2800" dirty="0"/>
              <a:t> involves the increased production of </a:t>
            </a:r>
            <a:r>
              <a:rPr lang="en-US" sz="2800" dirty="0" err="1"/>
              <a:t>dehydroepiandrosterone</a:t>
            </a:r>
            <a:r>
              <a:rPr lang="en-US" sz="2800" dirty="0"/>
              <a:t>, (converted to testosterone and dihydrotestosterone).</a:t>
            </a:r>
          </a:p>
          <a:p>
            <a:r>
              <a:rPr lang="en-US" sz="2800" dirty="0"/>
              <a:t>The process of sexual maturation requires approximately 4 years. It takes place in an orderly, predictable sequence that includes growth acceleration, breast development (</a:t>
            </a:r>
            <a:r>
              <a:rPr lang="en-US" sz="2800" dirty="0" err="1"/>
              <a:t>thelarche</a:t>
            </a:r>
            <a:r>
              <a:rPr lang="en-US" sz="2800" dirty="0"/>
              <a:t>), pubic hair development (</a:t>
            </a:r>
            <a:r>
              <a:rPr lang="en-US" sz="2800" dirty="0" err="1"/>
              <a:t>pubarche</a:t>
            </a:r>
            <a:r>
              <a:rPr lang="en-US" sz="2800" dirty="0"/>
              <a:t>), maximum growth rate, menarche, and ovulation.</a:t>
            </a:r>
          </a:p>
        </p:txBody>
      </p:sp>
      <p:pic>
        <p:nvPicPr>
          <p:cNvPr id="4" name="5">
            <a:hlinkClick r:id="" action="ppaction://media"/>
            <a:extLst>
              <a:ext uri="{FF2B5EF4-FFF2-40B4-BE49-F238E27FC236}">
                <a16:creationId xmlns:a16="http://schemas.microsoft.com/office/drawing/2014/main" id="{9A265E2D-3407-41D7-8069-18EC938454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14145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ielo.isciii.es/img/revistas/pap/v11s16/original1_figur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
            <a:ext cx="914400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7BF7B50F-FB02-4A8B-B8EB-45E4CB9A0D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38777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There is a strong relationship between body fat content and the onset of puberty. obesity results in earlier puberty, whereas thinness results in later puberty.</a:t>
            </a:r>
          </a:p>
          <a:p>
            <a:r>
              <a:rPr lang="en-US" dirty="0"/>
              <a:t>The onset is also marked by significant ethnic differences.</a:t>
            </a:r>
          </a:p>
          <a:p>
            <a:r>
              <a:rPr lang="en-US" dirty="0"/>
              <a:t>Also, socioeconomic conditions, nutrition, and access to preventive health care may influence the timing and progression of puberty.</a:t>
            </a:r>
          </a:p>
        </p:txBody>
      </p:sp>
      <p:pic>
        <p:nvPicPr>
          <p:cNvPr id="5" name="Recorded Sound">
            <a:hlinkClick r:id="" action="ppaction://media"/>
            <a:extLst>
              <a:ext uri="{FF2B5EF4-FFF2-40B4-BE49-F238E27FC236}">
                <a16:creationId xmlns:a16="http://schemas.microsoft.com/office/drawing/2014/main" id="{D3928588-6C6E-442E-8459-35C6F86EF6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7731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ABNORMALITIES OF PUBERTAL DEVELOPMENT</a:t>
            </a:r>
          </a:p>
        </p:txBody>
      </p:sp>
      <p:sp>
        <p:nvSpPr>
          <p:cNvPr id="3" name="Content Placeholder 2"/>
          <p:cNvSpPr>
            <a:spLocks noGrp="1"/>
          </p:cNvSpPr>
          <p:nvPr>
            <p:ph idx="1"/>
          </p:nvPr>
        </p:nvSpPr>
        <p:spPr/>
        <p:txBody>
          <a:bodyPr>
            <a:normAutofit/>
          </a:bodyPr>
          <a:lstStyle/>
          <a:p>
            <a:r>
              <a:rPr lang="en-US" sz="2800" dirty="0"/>
              <a:t>include precocious puberty, primary amenorrhea, delayed sexual maturation, and incomplete sexual maturation.</a:t>
            </a:r>
          </a:p>
          <a:p>
            <a:r>
              <a:rPr lang="en-US" sz="2800" dirty="0"/>
              <a:t>requires investigation of both the hypothalamic–pituitary–gonadal axis and the reproductive outflow tract.</a:t>
            </a:r>
          </a:p>
          <a:p>
            <a:r>
              <a:rPr lang="en-US" sz="2800" dirty="0"/>
              <a:t>The initial evaluation:</a:t>
            </a:r>
          </a:p>
          <a:p>
            <a:r>
              <a:rPr lang="en-US" sz="2800" dirty="0"/>
              <a:t>FSH &amp; LH</a:t>
            </a:r>
          </a:p>
        </p:txBody>
      </p:sp>
      <p:pic>
        <p:nvPicPr>
          <p:cNvPr id="4" name="8">
            <a:hlinkClick r:id="" action="ppaction://media"/>
            <a:extLst>
              <a:ext uri="{FF2B5EF4-FFF2-40B4-BE49-F238E27FC236}">
                <a16:creationId xmlns:a16="http://schemas.microsoft.com/office/drawing/2014/main" id="{2B1FF0A9-3218-4599-B6E3-CEFAC67C82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99018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Precocious Puberty</a:t>
            </a:r>
          </a:p>
        </p:txBody>
      </p:sp>
      <p:sp>
        <p:nvSpPr>
          <p:cNvPr id="3" name="Content Placeholder 2"/>
          <p:cNvSpPr>
            <a:spLocks noGrp="1"/>
          </p:cNvSpPr>
          <p:nvPr>
            <p:ph idx="1"/>
          </p:nvPr>
        </p:nvSpPr>
        <p:spPr/>
        <p:txBody>
          <a:bodyPr/>
          <a:lstStyle/>
          <a:p>
            <a:r>
              <a:rPr lang="en-US" dirty="0"/>
              <a:t>onset of secondary sexual characteristics prior to</a:t>
            </a:r>
          </a:p>
          <a:p>
            <a:r>
              <a:rPr lang="en-US" dirty="0"/>
              <a:t>the age of 6 years in African-American girls and 7 years in white </a:t>
            </a:r>
            <a:r>
              <a:rPr lang="en-US" dirty="0" err="1"/>
              <a:t>girls.And</a:t>
            </a:r>
            <a:r>
              <a:rPr lang="en-US" dirty="0"/>
              <a:t> is </a:t>
            </a:r>
            <a:r>
              <a:rPr lang="en-US" dirty="0">
                <a:solidFill>
                  <a:srgbClr val="FF0000"/>
                </a:solidFill>
              </a:rPr>
              <a:t>GnRH-dependent</a:t>
            </a:r>
            <a:r>
              <a:rPr lang="en-US" dirty="0"/>
              <a:t> or </a:t>
            </a:r>
            <a:r>
              <a:rPr lang="en-US" dirty="0">
                <a:solidFill>
                  <a:srgbClr val="FF0000"/>
                </a:solidFill>
              </a:rPr>
              <a:t>GnRH independent</a:t>
            </a:r>
          </a:p>
          <a:p>
            <a:r>
              <a:rPr lang="en-US" dirty="0"/>
              <a:t>sex hormone production.</a:t>
            </a:r>
          </a:p>
          <a:p>
            <a:r>
              <a:rPr lang="en-US" dirty="0"/>
              <a:t>GnRH-dependent or true(central) precocious puberty develops secondary to the early activation of the hypothalamic–pituitary–gonadal axis.</a:t>
            </a:r>
          </a:p>
          <a:p>
            <a:r>
              <a:rPr lang="en-US" dirty="0"/>
              <a:t>common causes are idiopathic; infection, inflammation, and injury of the central nervous system.</a:t>
            </a:r>
          </a:p>
          <a:p>
            <a:r>
              <a:rPr lang="en-US" dirty="0"/>
              <a:t>Occasionally GnRH-dependent precocious puberty results</a:t>
            </a:r>
          </a:p>
          <a:p>
            <a:r>
              <a:rPr lang="en-US" dirty="0"/>
              <a:t>from neoplasms of the hypothalamic–pituitary stalk.</a:t>
            </a:r>
          </a:p>
        </p:txBody>
      </p:sp>
      <p:pic>
        <p:nvPicPr>
          <p:cNvPr id="4" name="9">
            <a:hlinkClick r:id="" action="ppaction://media"/>
            <a:extLst>
              <a:ext uri="{FF2B5EF4-FFF2-40B4-BE49-F238E27FC236}">
                <a16:creationId xmlns:a16="http://schemas.microsoft.com/office/drawing/2014/main" id="{B83465F3-4796-4D2B-AE2A-A1FEBE936C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30011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1132</Words>
  <Application>Microsoft Office PowerPoint</Application>
  <PresentationFormat>On-screen Show (4:3)</PresentationFormat>
  <Paragraphs>83</Paragraphs>
  <Slides>20</Slides>
  <Notes>0</Notes>
  <HiddenSlides>0</HiddenSlides>
  <MMClips>20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Arial</vt:lpstr>
      <vt:lpstr>Clarity</vt:lpstr>
      <vt:lpstr>Puberty</vt:lpstr>
      <vt:lpstr>Study  guide</vt:lpstr>
      <vt:lpstr>PowerPoint Presentation</vt:lpstr>
      <vt:lpstr>NORMAL PUBERTAL DEVELOPMENT</vt:lpstr>
      <vt:lpstr>PowerPoint Presentation</vt:lpstr>
      <vt:lpstr>PowerPoint Presentation</vt:lpstr>
      <vt:lpstr>PowerPoint Presentation</vt:lpstr>
      <vt:lpstr>ABNORMALITIES OF PUBERTAL DEVELOPMENT</vt:lpstr>
      <vt:lpstr>Precocious Puberty</vt:lpstr>
      <vt:lpstr>PowerPoint Presentation</vt:lpstr>
      <vt:lpstr>Gonadotropin-Releasing Hormone–Independent (Peripheral) Causes</vt:lpstr>
      <vt:lpstr>congenital adrenal hyperplasia (CAH).</vt:lpstr>
      <vt:lpstr>Treatment</vt:lpstr>
      <vt:lpstr>Delayed Puberty</vt:lpstr>
      <vt:lpstr>Causes of Delayed Puberty</vt:lpstr>
      <vt:lpstr>Turner syndrome</vt:lpstr>
      <vt:lpstr>Hypogonadotropic Hypogonadism</vt:lpstr>
      <vt:lpstr>PowerPoint Presentation</vt:lpstr>
      <vt:lpstr>Anatomic Causes</vt:lpstr>
      <vt:lpstr>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Puberty</dc:title>
  <dc:creator>DR01</dc:creator>
  <cp:lastModifiedBy>Maryam</cp:lastModifiedBy>
  <cp:revision>34</cp:revision>
  <dcterms:created xsi:type="dcterms:W3CDTF">2020-03-31T18:31:15Z</dcterms:created>
  <dcterms:modified xsi:type="dcterms:W3CDTF">2020-04-26T05:27:12Z</dcterms:modified>
</cp:coreProperties>
</file>