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76" r:id="rId5"/>
    <p:sldId id="269" r:id="rId6"/>
    <p:sldId id="262" r:id="rId7"/>
    <p:sldId id="277" r:id="rId8"/>
    <p:sldId id="263" r:id="rId9"/>
    <p:sldId id="268" r:id="rId10"/>
    <p:sldId id="265" r:id="rId11"/>
    <p:sldId id="267" r:id="rId12"/>
    <p:sldId id="270" r:id="rId13"/>
    <p:sldId id="271" r:id="rId14"/>
    <p:sldId id="278" r:id="rId15"/>
    <p:sldId id="272" r:id="rId16"/>
    <p:sldId id="279" r:id="rId17"/>
    <p:sldId id="273" r:id="rId18"/>
    <p:sldId id="281" r:id="rId19"/>
    <p:sldId id="280" r:id="rId20"/>
    <p:sldId id="27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7" autoAdjust="0"/>
    <p:restoredTop sz="94660"/>
  </p:normalViewPr>
  <p:slideViewPr>
    <p:cSldViewPr snapToGrid="0">
      <p:cViewPr varScale="1">
        <p:scale>
          <a:sx n="87" d="100"/>
          <a:sy n="87" d="100"/>
        </p:scale>
        <p:origin x="4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4678BA-A746-4ACD-B66A-89215660FA7B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132990-27FE-4B6A-9794-4FA07EC6E9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5482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5C19A-22D3-4A43-900E-C53FEE9CBA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38A5D5-6F74-4892-9F0F-9C2F0F0B7C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A737F8-6A47-4034-B062-11AF79196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E1B83-9C4B-45A3-8064-1EA3EED50636}" type="datetime1">
              <a:rPr lang="en-GB" smtClean="0"/>
              <a:t>22/04/2020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2A76-E823-4F48-8C43-1C644142C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Dr zadehmodaress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0BA864-7D21-4007-BB02-94056C023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613EC-3973-49D9-B1CA-D530A1BED5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2255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F2E3D-FDF3-4144-968C-12B0A97B6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258B4B-43C5-4EC8-8E48-D21F08025A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336076-2825-451C-B526-709FA2638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07E01-9D36-4125-9C55-721251336A82}" type="datetime1">
              <a:rPr lang="en-GB" smtClean="0"/>
              <a:t>22/04/2020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865D9B-91D1-4948-A0AF-A97B0ED47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Dr zadehmodaress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06F42C-3586-43E4-89EB-1A9C5F692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613EC-3973-49D9-B1CA-D530A1BED5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0450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C90DFF-9329-4D20-8FB2-798C25105F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95B047-356E-4AB7-996A-E79B7D3191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60403-4DAF-41BE-A536-BCA7A6C21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A30F4-9775-4FA1-BA11-3BA4638DB6B2}" type="datetime1">
              <a:rPr lang="en-GB" smtClean="0"/>
              <a:t>22/04/2020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41BA4A-DDBF-40EF-AD28-46608F0D7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Dr zadehmodaress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BF2D8E-66A4-4B67-B287-C0EDDA3C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613EC-3973-49D9-B1CA-D530A1BED5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6661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D4023-D3B3-4F53-B5D8-70FABE4F0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A09B4-E3AE-44D2-B0F8-D69F97BA0B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8D53F-2B68-46F3-8B59-57019B438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5F5C6-71E6-4A5D-BF6F-9A1071C9C77A}" type="datetime1">
              <a:rPr lang="en-GB" smtClean="0"/>
              <a:t>22/04/2020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612A8C-2FCF-4794-8FF9-409307CC5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Dr zadehmodaress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E05CFF-DA23-47C9-8FFF-A54005A43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613EC-3973-49D9-B1CA-D530A1BED5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7761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44E0E-DE23-4B0B-B3B5-91EC221AB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D8F7FF-0333-4F8B-978B-EE2330C3CF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5B8E6F-E0F8-4764-BCA5-D850BACD6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C2DA9-0066-4DC6-9941-40B00A156E10}" type="datetime1">
              <a:rPr lang="en-GB" smtClean="0"/>
              <a:t>22/04/2020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03653F-2477-4302-9504-482B2F7EE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Dr zadehmodaress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C354C-6A51-4F2C-9E45-1841D19A0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613EC-3973-49D9-B1CA-D530A1BED5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359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81B36-9BD1-43EA-96C7-66E8B32C0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7176C2-7ADC-4C31-B23F-C955D680DF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B0FA04-8AF8-4381-845C-FCEF1FD3F6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70138F-6E2B-4C89-8A75-F956BA48E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6F966-30EF-446D-8C6C-11D4D4493179}" type="datetime1">
              <a:rPr lang="en-GB" smtClean="0"/>
              <a:t>22/04/2020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3ABEE8-ECDC-4EE7-8009-6D5112881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Dr zadehmodaress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6EA4FB-2388-46C5-9898-276A2B4AA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613EC-3973-49D9-B1CA-D530A1BED5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6557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47616-5479-4097-8AD4-0A812C59E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A406F8-1532-4495-A991-3C61FDA85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E21BF4-547C-471D-B70E-73B3654C57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263973-367E-4B56-ACAB-5BFC1BFA69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AD2301-350F-40EC-BBAB-71C01042A9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06A857-7CCF-43AF-92E5-4B9A47DA1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2109A-9E1D-4E19-80B0-C40CFA24A21E}" type="datetime1">
              <a:rPr lang="en-GB" smtClean="0"/>
              <a:t>22/04/2020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E26B30-2D4F-414D-AAC0-1A4289319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Dr zadehmodaress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B41E6C-4DC8-476F-AB15-6FC263ED0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613EC-3973-49D9-B1CA-D530A1BED5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4090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FCE45-2AEE-421E-9230-45780175E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4679F2-7D4F-4970-B58A-7EF39E332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A85A7-0913-4D67-AE5D-648D3C7AC092}" type="datetime1">
              <a:rPr lang="en-GB" smtClean="0"/>
              <a:t>22/04/2020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45BAE0-980E-49BE-ADB2-F9B48AF97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Dr zadehmodaress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F51F88-C040-4976-B41A-EDB8016CB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613EC-3973-49D9-B1CA-D530A1BED5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3825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6D8B84-1CE9-4C86-92C6-EE877FA7D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78893-47B3-4870-8D09-D23D8267AE8E}" type="datetime1">
              <a:rPr lang="en-GB" smtClean="0"/>
              <a:t>22/04/2020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5FC48A-EB0C-4E3F-9D88-C68AE6B83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Dr zadehmodaress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09A3F1-8B34-4E23-AA55-2BB220A72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613EC-3973-49D9-B1CA-D530A1BED5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5837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BF4F5-940A-493B-8327-E2CA42E1C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4A234-04AB-46B6-ABD2-6F1CC4D4BC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111381-F455-4F6A-B7B6-7C3BDBE7C4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6C9702-A1AD-4AF2-A8A2-E44C8E2C4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F0F0C-49DC-4BE6-B0A1-337768388602}" type="datetime1">
              <a:rPr lang="en-GB" smtClean="0"/>
              <a:t>22/04/2020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CE430A-6C19-4639-8B1A-5C7F368D1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Dr zadehmodaress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101BA2-951B-4F53-90CB-5D6769ADB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613EC-3973-49D9-B1CA-D530A1BED5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7294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6679C-1E63-4FD4-B8B1-985095D6F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12DF22-4917-4517-867A-98B87CB537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DDDCFC-3043-4529-B6BE-F914636BCB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BEC343-9C2F-4EA7-97EF-1695E4514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0F39E-4BA1-4B54-9EA4-3864091103B8}" type="datetime1">
              <a:rPr lang="en-GB" smtClean="0"/>
              <a:t>22/04/2020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7CCC98-A76E-4813-A4F7-6F719C625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Dr zadehmodaress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40B109-43E1-4255-8745-4DB6699B6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613EC-3973-49D9-B1CA-D530A1BED5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1084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C4EF1C-A2DC-4F3D-BA1B-161B04F0D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4529CB-9A62-4E9F-B55D-00244B3520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99CF8-00B7-4F27-8B8F-BA67038969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35291-A43A-4D69-9DCC-2F024D8CEB70}" type="datetime1">
              <a:rPr lang="en-GB" smtClean="0"/>
              <a:t>22/04/2020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634B67-18BF-4420-A576-7A49AEF55A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Dr zadehmodaress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AC4F6A-6E79-4519-BD74-E56107FD81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1613EC-3973-49D9-B1CA-D530A1BED5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269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hyperlink" Target="#page18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hyperlink" Target="#page18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C76F2-6993-41D7-B409-9388FE17A0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Reproductive Cycles</a:t>
            </a:r>
            <a:br>
              <a:rPr lang="en-GB" dirty="0"/>
            </a:b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A4D3C8-006B-478C-B3A8-0B7E94C4AB6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GB" b="1" dirty="0"/>
              <a:t>Dr </a:t>
            </a:r>
            <a:r>
              <a:rPr lang="en-GB" b="1" dirty="0" err="1"/>
              <a:t>shahrzad</a:t>
            </a:r>
            <a:r>
              <a:rPr lang="en-GB" b="1" dirty="0"/>
              <a:t> </a:t>
            </a:r>
            <a:r>
              <a:rPr lang="en-GB" b="1" dirty="0" err="1"/>
              <a:t>zadehmodares</a:t>
            </a:r>
            <a:r>
              <a:rPr lang="en-GB" b="1" dirty="0"/>
              <a:t> MD</a:t>
            </a:r>
          </a:p>
          <a:p>
            <a:r>
              <a:rPr lang="en-GB" b="1" dirty="0" err="1"/>
              <a:t>Gynecologist</a:t>
            </a:r>
            <a:endParaRPr lang="en-GB" b="1" dirty="0"/>
          </a:p>
          <a:p>
            <a:r>
              <a:rPr lang="en-GB" b="1" dirty="0"/>
              <a:t>Associate Professor </a:t>
            </a:r>
          </a:p>
          <a:p>
            <a:r>
              <a:rPr lang="en-GB" b="1" dirty="0"/>
              <a:t>SBMU</a:t>
            </a:r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EA37E2-BC43-4DBC-93D1-EBD508BED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Dr zadehmodaress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3BA2FE-84B2-4E4F-B1B6-9CD71EDF0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613EC-3973-49D9-B1CA-D530A1BED57E}" type="slidenum">
              <a:rPr lang="en-GB" smtClean="0"/>
              <a:t>1</a:t>
            </a:fld>
            <a:endParaRPr lang="en-GB"/>
          </a:p>
        </p:txBody>
      </p:sp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5C66D0B4-57A3-4376-9575-4A348EDBFB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070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2E3B0-AD44-43D1-BE4B-C9AC7F70A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Reproductive Cycles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5432AB-2A93-4B72-823B-BFC5214CCB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late follicular phase, peak </a:t>
            </a:r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estradiol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concentrations from the dominant follicle have positive feedback on the pituitary.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AF20CF-AADC-487C-A6B8-A5BE49CA1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Dr zadehmodaress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3A9C7F-895C-4466-AAAD-FFDCD90A7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613EC-3973-49D9-B1CA-D530A1BED57E}" type="slidenum">
              <a:rPr lang="en-GB" smtClean="0"/>
              <a:t>10</a:t>
            </a:fld>
            <a:endParaRPr lang="en-GB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3CCCBC4-9270-40AF-8662-355E964DD1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22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7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E8D0F-A4BE-44C8-8107-86527B912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Ovarian follicle development during the reproductive cycle.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E5C4104-7C84-47D4-B51A-A2E5217C9E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504975" y="2044308"/>
            <a:ext cx="5182049" cy="3913971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FF3ADF-8C40-4CCF-8A45-FBA5F578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Dr zadehmodaress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0276EC-ED8F-4773-8194-3F28B541A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613EC-3973-49D9-B1CA-D530A1BED57E}" type="slidenum">
              <a:rPr lang="en-GB" smtClean="0"/>
              <a:t>11</a:t>
            </a:fld>
            <a:endParaRPr lang="en-GB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59D3BF1-98D3-4F89-BE14-AEDBC31A95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103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AB42B-62B2-4317-ACAB-E04EEBB48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REPRODUCTIVE CYCLE</a:t>
            </a:r>
            <a:endParaRPr lang="en-GB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CA8F8B-2D06-4CF8-A07F-0B193831CE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reproductive cycle is divided into three phases: Menstruation and the follicular phase, ovulation, and the luteal phase.</a:t>
            </a:r>
          </a:p>
          <a:p>
            <a:pPr algn="just"/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three phases refer to the status of the ovary during the reproductive cycle. </a:t>
            </a:r>
          </a:p>
          <a:p>
            <a:pPr algn="just"/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contrast, when referring to the endometrium, the phases of the menstrual cycle are termed the proliferative and secretory phases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58289A-12DD-4ED5-9CDB-62CD48A48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Dr zadehmodaress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115ACC-672C-47B3-8338-06E90AF49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613EC-3973-49D9-B1CA-D530A1BED57E}" type="slidenum">
              <a:rPr lang="en-GB" smtClean="0"/>
              <a:t>12</a:t>
            </a:fld>
            <a:endParaRPr lang="en-GB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84670DA-A9D7-451B-979C-0170E8581A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504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2FC50-7755-4D2E-A14E-670A31998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Phase I:</a:t>
            </a:r>
            <a:br>
              <a:rPr lang="en-GB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Menstruation and the Follicular Phase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E0DBFE-EC4B-40BE-A9F5-549D8DEA9F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0544"/>
            <a:ext cx="10515600" cy="4441372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first day of menstrual bleeding is considered day 1 of the menstrual cycle. </a:t>
            </a:r>
          </a:p>
          <a:p>
            <a:pPr algn="just">
              <a:lnSpc>
                <a:spcPct val="150000"/>
              </a:lnSpc>
            </a:pPr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Normal menstruation lasts 3 to 7 days, during which women lose 20 to 60 mL of dark, nonclotting (previously clotted) blood.</a:t>
            </a:r>
            <a:endParaRPr lang="en-GB" sz="3200" b="1" strike="sngStrik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2A9AC2-5DF7-423E-AF77-8BED3BD6B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Dr zadehmodaress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7FB88A-F772-47C1-BBD3-C9BCF5595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613EC-3973-49D9-B1CA-D530A1BED57E}" type="slidenum">
              <a:rPr lang="en-GB" smtClean="0"/>
              <a:t>13</a:t>
            </a:fld>
            <a:endParaRPr lang="en-GB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9B5FB8B-33F9-4C8B-ABF4-D72796014E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839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71058-4018-4CC1-A479-603C4CE85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981" y="365125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Phase I:</a:t>
            </a:r>
            <a:br>
              <a:rPr lang="en-GB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Menstruation and the Follicular Phase</a:t>
            </a:r>
            <a:endParaRPr lang="en-GB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CB571-C059-48B0-A111-273955E24D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>
              <a:lnSpc>
                <a:spcPct val="150000"/>
              </a:lnSpc>
            </a:pP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Rising </a:t>
            </a: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estrogen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levels in the early follicular phase induce endometrial healing, which leads to cessation of menstruation.</a:t>
            </a:r>
          </a:p>
          <a:p>
            <a:pPr algn="just">
              <a:lnSpc>
                <a:spcPct val="150000"/>
              </a:lnSpc>
            </a:pP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Estradiol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levels rise during the follicular phase, causing a decline in FSH. </a:t>
            </a:r>
          </a:p>
          <a:p>
            <a:pPr algn="just">
              <a:lnSpc>
                <a:spcPct val="150000"/>
              </a:lnSpc>
            </a:pP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LH remains low in the early follicular phase, but increasing </a:t>
            </a: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estrogen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levels have positive feedback on LH release, and LH starts to rise by the </a:t>
            </a: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midfollicular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phase.</a:t>
            </a:r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935F0F-9475-41FB-BC32-BAC68A30B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Dr zadehmodaress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98F080-78D1-4985-B004-B4AA6C00E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613EC-3973-49D9-B1CA-D530A1BED57E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8721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CCAF4-8352-4A39-8979-6B4A339B8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Phase II: Ovulation</a:t>
            </a:r>
            <a:endParaRPr lang="en-GB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702665-021A-47B3-A8E4-5ACE39EFD5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days 11 to 13 of the cycle, the LH surge occurs, which triggers ovulation. </a:t>
            </a:r>
          </a:p>
          <a:p>
            <a:pPr algn="just">
              <a:lnSpc>
                <a:spcPct val="150000"/>
              </a:lnSpc>
            </a:pPr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LH surge begins 34 to 36 hours prior to ovulation, and peak LH secretion occurs 10 to 12 hours prior to ovulation. </a:t>
            </a:r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549BEB-1F77-4750-848A-7DD90FF24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Dr zadehmodaress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09808D-14BF-4255-80A5-757D0736C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613EC-3973-49D9-B1CA-D530A1BED57E}" type="slidenum">
              <a:rPr lang="en-GB" smtClean="0"/>
              <a:t>15</a:t>
            </a:fld>
            <a:endParaRPr lang="en-GB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85DF142-3908-4ADA-BA96-47BCB04A76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61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E8BCB-9B11-403F-9B50-025687990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Phase II: Ovulation</a:t>
            </a:r>
            <a:endParaRPr lang="en-GB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B6F28E-DA35-4892-BACF-726A08AC11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Meiosis of the primary follicle resumes after the LH surge and the first polar body is released.</a:t>
            </a:r>
          </a:p>
          <a:p>
            <a:pPr algn="just">
              <a:lnSpc>
                <a:spcPct val="150000"/>
              </a:lnSpc>
            </a:pPr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 women experience a twinge of pain (“mittelschmerz”) at the time of ovulation and can precisely identify the time of ovulation</a:t>
            </a:r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44C851-1E6D-44D0-A24B-78D7EF467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Dr zadehmodaress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A442E3-A4A7-4AE4-B2B7-0A149FFB6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613EC-3973-49D9-B1CA-D530A1BED57E}" type="slidenum">
              <a:rPr lang="en-GB" smtClean="0"/>
              <a:t>16</a:t>
            </a:fld>
            <a:endParaRPr lang="en-GB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A08FB09-C0B4-43E1-B789-B3E391E4C8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241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4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D7A4E-DC5F-4BD7-8932-F70988641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Phase III: Luteal Phase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F8D14F-ACE2-4372-BB45-40EDA1B00E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05" y="2232045"/>
            <a:ext cx="11506672" cy="4452730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midcycle LH surge stimulates these LH receptors and converts the enzymatic machinery of these cells to produce and secrete progesterone; this process is called luteinization.</a:t>
            </a:r>
          </a:p>
          <a:p>
            <a:endParaRPr lang="en-GB" b="1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12ED96-CC15-474B-8618-963FF0920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Dr zadehmodaress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F6FFB6-3B04-4E00-ABE8-4594B932D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613EC-3973-49D9-B1CA-D530A1BED57E}" type="slidenum">
              <a:rPr lang="en-GB" smtClean="0"/>
              <a:t>17</a:t>
            </a:fld>
            <a:endParaRPr lang="en-GB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1F7AEA5-8E95-435E-ADA3-5715DC3002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842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8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1ADB1-118E-4602-B519-E0D59D6DB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Phase III: Luteal Phase</a:t>
            </a:r>
            <a:endParaRPr lang="en-GB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F1D17-C25B-4671-B0F1-543E7659B9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Progesterone has negative feedback on pituitary secretion of FSH and LH.</a:t>
            </a:r>
          </a:p>
          <a:p>
            <a:pPr algn="just">
              <a:lnSpc>
                <a:spcPct val="150000"/>
              </a:lnSpc>
            </a:pPr>
            <a:r>
              <a:rPr lang="en-GB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Maximal progesterone production occurs 3 to 4 days after ovulation. </a:t>
            </a:r>
          </a:p>
          <a:p>
            <a:pPr algn="just">
              <a:lnSpc>
                <a:spcPct val="150000"/>
              </a:lnSpc>
            </a:pPr>
            <a:r>
              <a:rPr lang="en-GB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The lifespan of the corpus luteum ends approximately 9 to 11 days after ovulation.</a:t>
            </a:r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0B7C4E-FE64-441E-ACD0-70270189D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Dr zadehmodaress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D6F318-2088-4723-9FF1-779F1D510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613EC-3973-49D9-B1CA-D530A1BED57E}" type="slidenum">
              <a:rPr lang="en-GB" smtClean="0"/>
              <a:t>18</a:t>
            </a:fld>
            <a:endParaRPr lang="en-GB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8AD881D-D17B-438F-BAB4-A9C703891D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292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72C2B-57D5-4F1D-8357-B2882B01F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Phase III: Luteal Phase</a:t>
            </a:r>
            <a:endParaRPr lang="en-GB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B1E25D-2C15-4D34-AC0B-576D3E29B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withdrawal of progesterone releases FSH from negative feedback; thus, FSH levels begin to rise prior to menstruation and the initiation of a new cycle.</a:t>
            </a:r>
          </a:p>
          <a:p>
            <a:pPr algn="just">
              <a:lnSpc>
                <a:spcPct val="150000"/>
              </a:lnSpc>
            </a:pPr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a few months, the corpus luteum becomes a white fibrous streak within the ovary, called the corpus albicans</a:t>
            </a:r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F6D136-F4B3-4BF4-911E-937C7A6CB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Dr zadehmodaress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E9FB90-BC79-4CC8-A24C-8067A2752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613EC-3973-49D9-B1CA-D530A1BED57E}" type="slidenum">
              <a:rPr lang="en-GB" smtClean="0"/>
              <a:t>19</a:t>
            </a:fld>
            <a:endParaRPr lang="en-GB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DB40FCA-6461-4478-AF4B-4722EE0533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52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7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1A5EA-A9AA-4672-8625-EB91271DD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Reproductive Cycles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DAD3F1-30FA-4C40-B8B0-1E150727EC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pPr algn="just">
              <a:lnSpc>
                <a:spcPct val="150000"/>
              </a:lnSpc>
            </a:pP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duration of an adult reproductive cycle, from the beginning of one menses (Day 1) to the beginning of the next menses (Day 1), averages approximately 28 days (±7 days) and comprises three distinct phases.</a:t>
            </a:r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C4AD36-F299-40CF-B36B-5001FF9B8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Dr zadehmodaress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BAB63D-8207-4232-B21F-74FBE4A0E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613EC-3973-49D9-B1CA-D530A1BED57E}" type="slidenum">
              <a:rPr lang="en-GB" smtClean="0"/>
              <a:t>2</a:t>
            </a:fld>
            <a:endParaRPr lang="en-GB"/>
          </a:p>
        </p:txBody>
      </p:sp>
      <p:pic>
        <p:nvPicPr>
          <p:cNvPr id="6" name="2">
            <a:hlinkClick r:id="" action="ppaction://media"/>
            <a:extLst>
              <a:ext uri="{FF2B5EF4-FFF2-40B4-BE49-F238E27FC236}">
                <a16:creationId xmlns:a16="http://schemas.microsoft.com/office/drawing/2014/main" id="{7F365739-1CA2-47D8-BFC2-60B828F6FA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55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D2E6A-AA82-45B9-B58A-F9B4BFF8D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Reproductive Cycles</a:t>
            </a:r>
            <a:endParaRPr lang="en-GB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8CBE926-55B9-4748-A439-6527AA871C1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838200" y="1825625"/>
            <a:ext cx="4640688" cy="466725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32D20E-B665-4AB0-B212-4643E538FB3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summary of pituitary, ovarian, uterine, and vaginal changes during the reproductive cycle. FSH, follicle-stimulating hormone; LH, luteinizing hormone; E2, </a:t>
            </a: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estrodiol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P, progesterone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F50E60-0875-41FC-8815-8E43F17E3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Dr zadehmodaress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39413D-CC41-4B19-A9F0-1CC7F0653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613EC-3973-49D9-B1CA-D530A1BED57E}" type="slidenum">
              <a:rPr lang="en-GB" smtClean="0"/>
              <a:t>20</a:t>
            </a:fld>
            <a:endParaRPr lang="en-GB"/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29AEBDB-3B61-4E9B-AC67-976BE5E2BB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813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6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253B9-4076-4514-AC08-C90895165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Reproductive Cycles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73065-EDD6-4C1F-8E2E-B05B16F7F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pPr algn="just">
              <a:lnSpc>
                <a:spcPct val="150000"/>
              </a:lnSpc>
            </a:pP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follicular phase begins with the onset of menses (the first day of the menstrual cycle) and ends on the day of the luteinizing hormone (LH) surge.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264A71-AC74-4B81-98C4-E7A7D270D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Dr zadehmodaress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91B0D0-DE78-45DA-91B4-D166DB65D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613EC-3973-49D9-B1CA-D530A1BED57E}" type="slidenum">
              <a:rPr lang="en-GB" smtClean="0"/>
              <a:t>3</a:t>
            </a:fld>
            <a:endParaRPr lang="en-GB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287FDE9-7CDC-4401-A793-F3D2390FE9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126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4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51313-1AAE-45B7-9F56-FB5C8ED16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Reproductive Cycles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06AFFB-531D-4910-B7B1-987E818B01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Ovulation occurs within 30 to 36 hours of the LH surge. </a:t>
            </a:r>
          </a:p>
          <a:p>
            <a:pPr algn="just">
              <a:lnSpc>
                <a:spcPct val="150000"/>
              </a:lnSpc>
            </a:pP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luteal phase begins on the day of the LH surge and ends with the onset of menses.</a:t>
            </a:r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99BD11-97F5-4BD9-B401-BF4664BB5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Dr zadehmodaress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E8BAE2-E416-43AE-BC8E-0C5AFBA4D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613EC-3973-49D9-B1CA-D530A1BED57E}" type="slidenum">
              <a:rPr lang="en-GB" smtClean="0"/>
              <a:t>4</a:t>
            </a:fld>
            <a:endParaRPr lang="en-GB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FC4E5EB-BC98-4EEB-BF45-529B3C92ED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6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5BA7D-9CEB-4695-8D8E-42527D30D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Reproductive Cycles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1750B3-DE84-4E87-B8EB-2E391ACEA34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reproductive cycle requires complex interactions and feedback between the hypothalamus, pituitary, and ovaries, which are simplified in this diagram. GnRH, gonadotropin-releasing hormone; FSH, follicle-stimulating hormone; LH, luteinizing hormone</a:t>
            </a:r>
          </a:p>
        </p:txBody>
      </p:sp>
      <p:pic>
        <p:nvPicPr>
          <p:cNvPr id="5" name="Content Placeholder 9">
            <a:extLst>
              <a:ext uri="{FF2B5EF4-FFF2-40B4-BE49-F238E27FC236}">
                <a16:creationId xmlns:a16="http://schemas.microsoft.com/office/drawing/2014/main" id="{1CAFB96E-D961-42B6-8DB5-B2728B582CE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1662400" y="1825625"/>
            <a:ext cx="3533199" cy="4351338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389B82-942A-4B18-B960-2B72FCF45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Dr zadehmodaress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E377D-0D95-4475-9389-E88D97A7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613EC-3973-49D9-B1CA-D530A1BED57E}" type="slidenum">
              <a:rPr lang="en-GB" smtClean="0"/>
              <a:t>5</a:t>
            </a:fld>
            <a:endParaRPr lang="en-GB"/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2B65F3A-AA15-416B-BBFC-00FB58D2FC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68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1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38C32-0FDB-4204-A44C-B52848548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Reproductive Cycles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AFA3CB-D96F-48D9-AF13-D6C726D75D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GnRH is secreted in a pulsatile fashion from the arcuate nucleus of the hypothalamus</a:t>
            </a:r>
          </a:p>
          <a:p>
            <a:pPr algn="just"/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3810" algn="just">
              <a:lnSpc>
                <a:spcPct val="126000"/>
              </a:lnSpc>
              <a:spcBef>
                <a:spcPts val="0"/>
              </a:spcBef>
              <a:spcAft>
                <a:spcPts val="0"/>
              </a:spcAft>
            </a:pPr>
            <a:r>
              <a:rPr lang="en-GB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Due to</a:t>
            </a:r>
            <a:r>
              <a:rPr lang="en-GB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its remote location and a half-life of 2 to 4 minutes, GnRH cannot be</a:t>
            </a:r>
            <a:r>
              <a:rPr lang="en-GB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directly measured; therefore, measurements of LH pulses are used to indicate GnRH pulsatile secretion. </a:t>
            </a:r>
          </a:p>
          <a:p>
            <a:pPr marL="0" marR="3810" algn="just">
              <a:lnSpc>
                <a:spcPct val="126000"/>
              </a:lnSpc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B51BD8-8762-4014-8719-2602A4BC9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Dr zadehmodaress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9A1EBF-4A9C-401C-9297-1BAEC3CAD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613EC-3973-49D9-B1CA-D530A1BED57E}" type="slidenum">
              <a:rPr lang="en-GB" smtClean="0"/>
              <a:t>6</a:t>
            </a:fld>
            <a:endParaRPr lang="en-GB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4A7AD37-EDF1-4BCE-8D64-1F4511E432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129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C3C67-372A-426F-8EFF-F7A599884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Reproductive Cycles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6E7156-CA9A-474B-A33F-98C8FF6FDA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en-GB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Ovarian function requires the pulsatile</a:t>
            </a:r>
            <a:r>
              <a:rPr lang="en-GB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secretion of GnRH in a specific pattern that ranges from 60-minute to 4-hour intervals.</a:t>
            </a:r>
          </a:p>
          <a:p>
            <a:pPr algn="just">
              <a:lnSpc>
                <a:spcPct val="150000"/>
              </a:lnSpc>
            </a:pPr>
            <a:r>
              <a:rPr lang="en-GB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Therefore, the hypothalamus serves as the pulse generator</a:t>
            </a:r>
            <a:r>
              <a:rPr lang="en-GB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of the reproductive cycle. </a:t>
            </a:r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4DD81D-B424-4189-9B05-70086A3EF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Dr zadehmodaress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7F7345-0AB5-407A-BE13-6AC2B1354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613EC-3973-49D9-B1CA-D530A1BED57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74573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A5BE5-8719-41D0-9180-B58791E01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Reproductive Cycles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A8F725-ECFE-4C69-9127-ED365920E4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FSH and LH are also secreted in pulsatile fashion in response to the pulsatile release of GnRH; the magnitude of secretion and the rates of secretion of FSH and/or LH are determined largely by the levels of ovarian steroid hormones, </a:t>
            </a: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estrogen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progesterone, and other ovarian factors (such as inhibin, activin, and </a:t>
            </a: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follistatin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F69D08-549B-4985-AED9-418CAD052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Dr zadehmodaress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34298A-333E-4CFE-B0FD-7EFD7A3DB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613EC-3973-49D9-B1CA-D530A1BED57E}" type="slidenum">
              <a:rPr lang="en-GB" smtClean="0"/>
              <a:t>8</a:t>
            </a:fld>
            <a:endParaRPr lang="en-GB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4B21FEF-DDD0-45A8-BC90-F7E69F4B6D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18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9AD6F-7D3E-483F-A018-282150D60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Reproductive Cycles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230E02-1690-4A7D-A416-482F3C30FF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226365"/>
            <a:ext cx="5181600" cy="3950598"/>
          </a:xfrm>
        </p:spPr>
        <p:txBody>
          <a:bodyPr/>
          <a:lstStyle/>
          <a:p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two-cell theory of </a:t>
            </a: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estrogen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production. </a:t>
            </a:r>
            <a:b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cAMP, cyclic adenosine monophosphate; LH, luteinizing hormone; FSH, follicle-stimulating hormone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B05BEEBD-5243-4168-B274-6AB42825CC1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1919486" y="1825625"/>
            <a:ext cx="3019027" cy="4351338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F416B1-2E05-420F-9A18-D670A087B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Dr zadehmodaress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B3023-8BC9-4B39-B86A-AFD7BD341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613EC-3973-49D9-B1CA-D530A1BED57E}" type="slidenum">
              <a:rPr lang="en-GB" smtClean="0"/>
              <a:t>9</a:t>
            </a:fld>
            <a:endParaRPr lang="en-GB"/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12F44D4-2213-47F2-8217-24BC82815A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94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3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873</Words>
  <Application>Microsoft Office PowerPoint</Application>
  <PresentationFormat>Widescreen</PresentationFormat>
  <Paragraphs>103</Paragraphs>
  <Slides>20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Office Theme</vt:lpstr>
      <vt:lpstr>Reproductive Cycles </vt:lpstr>
      <vt:lpstr>Reproductive Cycles</vt:lpstr>
      <vt:lpstr>Reproductive Cycles</vt:lpstr>
      <vt:lpstr>Reproductive Cycles</vt:lpstr>
      <vt:lpstr>Reproductive Cycles</vt:lpstr>
      <vt:lpstr>Reproductive Cycles</vt:lpstr>
      <vt:lpstr>Reproductive Cycles</vt:lpstr>
      <vt:lpstr>Reproductive Cycles</vt:lpstr>
      <vt:lpstr>Reproductive Cycles</vt:lpstr>
      <vt:lpstr>Reproductive Cycles</vt:lpstr>
      <vt:lpstr>Ovarian follicle development during the reproductive cycle.</vt:lpstr>
      <vt:lpstr>REPRODUCTIVE CYCLE</vt:lpstr>
      <vt:lpstr>Phase I:  Menstruation and the Follicular Phase</vt:lpstr>
      <vt:lpstr>Phase I:  Menstruation and the Follicular Phase</vt:lpstr>
      <vt:lpstr>Phase II: Ovulation</vt:lpstr>
      <vt:lpstr>Phase II: Ovulation</vt:lpstr>
      <vt:lpstr>Phase III: Luteal Phase </vt:lpstr>
      <vt:lpstr>Phase III: Luteal Phase</vt:lpstr>
      <vt:lpstr>Phase III: Luteal Phase</vt:lpstr>
      <vt:lpstr>Reproductive Cycles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Maryam</dc:creator>
  <cp:lastModifiedBy>Maryam</cp:lastModifiedBy>
  <cp:revision>15</cp:revision>
  <dcterms:created xsi:type="dcterms:W3CDTF">2020-03-26T16:08:56Z</dcterms:created>
  <dcterms:modified xsi:type="dcterms:W3CDTF">2020-04-22T07:59:33Z</dcterms:modified>
</cp:coreProperties>
</file>