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4" r:id="rId16"/>
    <p:sldId id="260" r:id="rId17"/>
    <p:sldId id="271" r:id="rId18"/>
    <p:sldId id="272"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520" autoAdjust="0"/>
  </p:normalViewPr>
  <p:slideViewPr>
    <p:cSldViewPr>
      <p:cViewPr varScale="1">
        <p:scale>
          <a:sx n="79" d="100"/>
          <a:sy n="79" d="100"/>
        </p:scale>
        <p:origin x="1140"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047D078E-C9FD-4119-B80D-B7A2628D6B2A}" type="datetimeFigureOut">
              <a:rPr lang="en-US" smtClean="0"/>
              <a:t>4/26/2020</a:t>
            </a:fld>
            <a:endParaRPr lang="en-US"/>
          </a:p>
        </p:txBody>
      </p:sp>
      <p:sp>
        <p:nvSpPr>
          <p:cNvPr id="5" name="Footer Placeholder 4"/>
          <p:cNvSpPr>
            <a:spLocks noGrp="1"/>
          </p:cNvSpPr>
          <p:nvPr>
            <p:ph type="ftr" sz="quarter" idx="11"/>
          </p:nvPr>
        </p:nvSpPr>
        <p:spPr>
          <a:xfrm>
            <a:off x="1174044" y="5357592"/>
            <a:ext cx="5034845" cy="365125"/>
          </a:xfrm>
        </p:spPr>
        <p:txBody>
          <a:bodyPr/>
          <a:lstStyle/>
          <a:p>
            <a:endParaRPr lang="en-US"/>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6368D69E-C5D5-40FC-A181-CDAC25989C7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7D078E-C9FD-4119-B80D-B7A2628D6B2A}" type="datetimeFigureOut">
              <a:rPr lang="en-US" smtClean="0"/>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8D69E-C5D5-40FC-A181-CDAC25989C7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7D078E-C9FD-4119-B80D-B7A2628D6B2A}" type="datetimeFigureOut">
              <a:rPr lang="en-US" smtClean="0"/>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8D69E-C5D5-40FC-A181-CDAC25989C7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7D078E-C9FD-4119-B80D-B7A2628D6B2A}" type="datetimeFigureOut">
              <a:rPr lang="en-US" smtClean="0"/>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8D69E-C5D5-40FC-A181-CDAC25989C7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7D078E-C9FD-4119-B80D-B7A2628D6B2A}" type="datetimeFigureOut">
              <a:rPr lang="en-US" smtClean="0"/>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8D69E-C5D5-40FC-A181-CDAC25989C7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047D078E-C9FD-4119-B80D-B7A2628D6B2A}" type="datetimeFigureOut">
              <a:rPr lang="en-US" smtClean="0"/>
              <a:t>4/26/2020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8D69E-C5D5-40FC-A181-CDAC25989C7A}" type="slidenum">
              <a:rPr lang="en-US" smtClean="0"/>
              <a:t>‹#›</a:t>
            </a:fld>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047D078E-C9FD-4119-B80D-B7A2628D6B2A}" type="datetimeFigureOut">
              <a:rPr lang="en-US" smtClean="0"/>
              <a:t>4/26/2020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68D69E-C5D5-40FC-A181-CDAC25989C7A}" type="slidenum">
              <a:rPr lang="en-US" smtClean="0"/>
              <a:t>‹#›</a:t>
            </a:fld>
            <a:endParaRPr lang="en-US"/>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7D078E-C9FD-4119-B80D-B7A2628D6B2A}" type="datetimeFigureOut">
              <a:rPr lang="en-US" smtClean="0"/>
              <a:t>4/26/2020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68D69E-C5D5-40FC-A181-CDAC25989C7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7D078E-C9FD-4119-B80D-B7A2628D6B2A}" type="datetimeFigureOut">
              <a:rPr lang="en-US" smtClean="0"/>
              <a:t>4/26/2020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68D69E-C5D5-40FC-A181-CDAC25989C7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047D078E-C9FD-4119-B80D-B7A2628D6B2A}" type="datetimeFigureOut">
              <a:rPr lang="en-US" smtClean="0"/>
              <a:t>4/26/2020</a:t>
            </a:fld>
            <a:endParaRPr lang="en-US"/>
          </a:p>
        </p:txBody>
      </p:sp>
      <p:sp>
        <p:nvSpPr>
          <p:cNvPr id="6" name="Footer Placeholder 5"/>
          <p:cNvSpPr>
            <a:spLocks noGrp="1"/>
          </p:cNvSpPr>
          <p:nvPr>
            <p:ph type="ftr" sz="quarter" idx="11"/>
          </p:nvPr>
        </p:nvSpPr>
        <p:spPr>
          <a:xfrm rot="-60000">
            <a:off x="914554" y="5829261"/>
            <a:ext cx="3522607" cy="365125"/>
          </a:xfrm>
        </p:spPr>
        <p:txBody>
          <a:bodyPr/>
          <a:lstStyle/>
          <a:p>
            <a:endParaRPr lang="en-US"/>
          </a:p>
        </p:txBody>
      </p:sp>
      <p:sp>
        <p:nvSpPr>
          <p:cNvPr id="7" name="Slide Number Placeholder 6"/>
          <p:cNvSpPr>
            <a:spLocks noGrp="1"/>
          </p:cNvSpPr>
          <p:nvPr>
            <p:ph type="sldNum" sz="quarter" idx="12"/>
          </p:nvPr>
        </p:nvSpPr>
        <p:spPr>
          <a:xfrm rot="60000">
            <a:off x="7557313" y="5896961"/>
            <a:ext cx="554023" cy="365125"/>
          </a:xfrm>
        </p:spPr>
        <p:txBody>
          <a:bodyPr/>
          <a:lstStyle/>
          <a:p>
            <a:fld id="{6368D69E-C5D5-40FC-A181-CDAC25989C7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047D078E-C9FD-4119-B80D-B7A2628D6B2A}" type="datetimeFigureOut">
              <a:rPr lang="en-US" smtClean="0"/>
              <a:t>4/26/2020</a:t>
            </a:fld>
            <a:endParaRPr lang="en-US"/>
          </a:p>
        </p:txBody>
      </p:sp>
      <p:sp>
        <p:nvSpPr>
          <p:cNvPr id="6" name="Footer Placeholder 5"/>
          <p:cNvSpPr>
            <a:spLocks noGrp="1"/>
          </p:cNvSpPr>
          <p:nvPr>
            <p:ph type="ftr" sz="quarter" idx="11"/>
          </p:nvPr>
        </p:nvSpPr>
        <p:spPr>
          <a:xfrm rot="-60000">
            <a:off x="914569" y="5831037"/>
            <a:ext cx="3319043" cy="365125"/>
          </a:xfrm>
        </p:spPr>
        <p:txBody>
          <a:bodyPr/>
          <a:lstStyle/>
          <a:p>
            <a:endParaRPr lang="en-US"/>
          </a:p>
        </p:txBody>
      </p:sp>
      <p:sp>
        <p:nvSpPr>
          <p:cNvPr id="7" name="Slide Number Placeholder 6"/>
          <p:cNvSpPr>
            <a:spLocks noGrp="1"/>
          </p:cNvSpPr>
          <p:nvPr>
            <p:ph type="sldNum" sz="quarter" idx="12"/>
          </p:nvPr>
        </p:nvSpPr>
        <p:spPr>
          <a:xfrm rot="60000">
            <a:off x="7562089" y="5900026"/>
            <a:ext cx="554023" cy="365125"/>
          </a:xfrm>
        </p:spPr>
        <p:txBody>
          <a:bodyPr/>
          <a:lstStyle/>
          <a:p>
            <a:fld id="{6368D69E-C5D5-40FC-A181-CDAC25989C7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047D078E-C9FD-4119-B80D-B7A2628D6B2A}" type="datetimeFigureOut">
              <a:rPr lang="en-US" smtClean="0"/>
              <a:t>4/26/2020</a:t>
            </a:fld>
            <a:endParaRPr lang="en-US"/>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US"/>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6368D69E-C5D5-40FC-A181-CDAC25989C7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6.g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600199"/>
          </a:xfrm>
        </p:spPr>
        <p:txBody>
          <a:bodyPr>
            <a:normAutofit/>
          </a:bodyPr>
          <a:lstStyle/>
          <a:p>
            <a:r>
              <a:rPr lang="en-US" sz="6000" b="1" dirty="0"/>
              <a:t>Sterilization</a:t>
            </a:r>
          </a:p>
        </p:txBody>
      </p:sp>
      <p:sp>
        <p:nvSpPr>
          <p:cNvPr id="3" name="Subtitle 2"/>
          <p:cNvSpPr>
            <a:spLocks noGrp="1"/>
          </p:cNvSpPr>
          <p:nvPr>
            <p:ph type="subTitle" idx="1"/>
          </p:nvPr>
        </p:nvSpPr>
        <p:spPr/>
        <p:txBody>
          <a:bodyPr/>
          <a:lstStyle/>
          <a:p>
            <a:r>
              <a:rPr lang="en-US" dirty="0"/>
              <a:t>Dr.  Z. </a:t>
            </a:r>
            <a:r>
              <a:rPr lang="en-US" dirty="0" err="1"/>
              <a:t>Heidar</a:t>
            </a:r>
            <a:endParaRPr lang="en-US" dirty="0"/>
          </a:p>
          <a:p>
            <a:r>
              <a:rPr lang="en-US" dirty="0"/>
              <a:t>Associated Prof.</a:t>
            </a:r>
          </a:p>
          <a:p>
            <a:r>
              <a:rPr lang="en-US" dirty="0"/>
              <a:t>SBMU</a:t>
            </a:r>
          </a:p>
        </p:txBody>
      </p:sp>
      <p:pic>
        <p:nvPicPr>
          <p:cNvPr id="4" name="1">
            <a:hlinkClick r:id="" action="ppaction://media"/>
            <a:extLst>
              <a:ext uri="{FF2B5EF4-FFF2-40B4-BE49-F238E27FC236}">
                <a16:creationId xmlns:a16="http://schemas.microsoft.com/office/drawing/2014/main" id="{6A10917E-5AB0-42AD-AA5A-F119FBCAE4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36236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Laparoscopy</a:t>
            </a:r>
          </a:p>
        </p:txBody>
      </p:sp>
      <p:sp>
        <p:nvSpPr>
          <p:cNvPr id="3" name="Content Placeholder 2"/>
          <p:cNvSpPr>
            <a:spLocks noGrp="1"/>
          </p:cNvSpPr>
          <p:nvPr>
            <p:ph idx="1"/>
          </p:nvPr>
        </p:nvSpPr>
        <p:spPr/>
        <p:txBody>
          <a:bodyPr/>
          <a:lstStyle/>
          <a:p>
            <a:r>
              <a:rPr lang="en-US" dirty="0"/>
              <a:t>Occlusion of the fallopian tubes may be accomplished through the use of electrocautery (unipolar or bipolar) or the application of a plastic and spring clip (</a:t>
            </a:r>
            <a:r>
              <a:rPr lang="en-US" dirty="0" err="1"/>
              <a:t>Filshie</a:t>
            </a:r>
            <a:r>
              <a:rPr lang="en-US" dirty="0"/>
              <a:t> clip) or </a:t>
            </a:r>
            <a:r>
              <a:rPr lang="en-US" dirty="0" err="1"/>
              <a:t>silastic</a:t>
            </a:r>
            <a:r>
              <a:rPr lang="en-US" dirty="0"/>
              <a:t> band.</a:t>
            </a:r>
          </a:p>
          <a:p>
            <a:r>
              <a:rPr lang="en-US" dirty="0"/>
              <a:t>Total salpingectomy can also be done through laparoscopy and is being revisited as an ovarian cancer reduction procedure.</a:t>
            </a:r>
          </a:p>
        </p:txBody>
      </p:sp>
      <p:pic>
        <p:nvPicPr>
          <p:cNvPr id="4" name="10">
            <a:hlinkClick r:id="" action="ppaction://media"/>
            <a:extLst>
              <a:ext uri="{FF2B5EF4-FFF2-40B4-BE49-F238E27FC236}">
                <a16:creationId xmlns:a16="http://schemas.microsoft.com/office/drawing/2014/main" id="{83F8C97D-D2A2-4EE0-9CB9-0EBC0F28FA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81619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5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Bipolar cautery is safer than unipolar one; Unipolar cautery, however, has a lower failure rate than bipolar.</a:t>
            </a:r>
          </a:p>
          <a:p>
            <a:endParaRPr lang="en-US" dirty="0"/>
          </a:p>
          <a:p>
            <a:r>
              <a:rPr lang="en-US" dirty="0"/>
              <a:t>Which  one is better</a:t>
            </a:r>
          </a:p>
        </p:txBody>
      </p:sp>
      <p:pic>
        <p:nvPicPr>
          <p:cNvPr id="4" name="11">
            <a:hlinkClick r:id="" action="ppaction://media"/>
            <a:extLst>
              <a:ext uri="{FF2B5EF4-FFF2-40B4-BE49-F238E27FC236}">
                <a16:creationId xmlns:a16="http://schemas.microsoft.com/office/drawing/2014/main" id="{A35DD7F8-D223-4FF2-B54C-3F40BD552E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47785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Minilaparotomy</a:t>
            </a:r>
            <a:endParaRPr lang="en-US" dirty="0"/>
          </a:p>
        </p:txBody>
      </p:sp>
      <p:sp>
        <p:nvSpPr>
          <p:cNvPr id="3" name="Content Placeholder 2"/>
          <p:cNvSpPr>
            <a:spLocks noGrp="1"/>
          </p:cNvSpPr>
          <p:nvPr>
            <p:ph idx="1"/>
          </p:nvPr>
        </p:nvSpPr>
        <p:spPr>
          <a:xfrm>
            <a:off x="1066800" y="2133600"/>
            <a:ext cx="7010400" cy="3603812"/>
          </a:xfrm>
        </p:spPr>
        <p:txBody>
          <a:bodyPr>
            <a:normAutofit/>
          </a:bodyPr>
          <a:lstStyle/>
          <a:p>
            <a:r>
              <a:rPr lang="en-US" sz="2800" dirty="0" err="1"/>
              <a:t>Minilaparotomy</a:t>
            </a:r>
            <a:r>
              <a:rPr lang="en-US" sz="2800" dirty="0"/>
              <a:t> is the most common surgical approach for tubal ligation throughout the world.</a:t>
            </a:r>
          </a:p>
          <a:p>
            <a:r>
              <a:rPr lang="en-US" sz="2800" dirty="0"/>
              <a:t>A common method of tubal interruption utilized in </a:t>
            </a:r>
            <a:r>
              <a:rPr lang="en-US" sz="2800" dirty="0" err="1"/>
              <a:t>minilaparotomy</a:t>
            </a:r>
            <a:r>
              <a:rPr lang="en-US" sz="2800" dirty="0"/>
              <a:t> is Pomeroy tubal ligation.</a:t>
            </a:r>
          </a:p>
          <a:p>
            <a:r>
              <a:rPr lang="en-US" sz="2800" dirty="0"/>
              <a:t>complications</a:t>
            </a:r>
          </a:p>
        </p:txBody>
      </p:sp>
      <p:pic>
        <p:nvPicPr>
          <p:cNvPr id="4" name="12">
            <a:hlinkClick r:id="" action="ppaction://media"/>
            <a:extLst>
              <a:ext uri="{FF2B5EF4-FFF2-40B4-BE49-F238E27FC236}">
                <a16:creationId xmlns:a16="http://schemas.microsoft.com/office/drawing/2014/main" id="{551C554F-6175-4A08-9F7E-62EF2FDD68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85200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Hysteroscopy</a:t>
            </a:r>
          </a:p>
        </p:txBody>
      </p:sp>
      <p:sp>
        <p:nvSpPr>
          <p:cNvPr id="3" name="Content Placeholder 2"/>
          <p:cNvSpPr>
            <a:spLocks noGrp="1"/>
          </p:cNvSpPr>
          <p:nvPr>
            <p:ph idx="1"/>
          </p:nvPr>
        </p:nvSpPr>
        <p:spPr>
          <a:xfrm>
            <a:off x="914400" y="1905000"/>
            <a:ext cx="7162800" cy="3818069"/>
          </a:xfrm>
        </p:spPr>
        <p:txBody>
          <a:bodyPr>
            <a:normAutofit lnSpcReduction="10000"/>
          </a:bodyPr>
          <a:lstStyle/>
          <a:p>
            <a:r>
              <a:rPr lang="en-US" dirty="0" err="1"/>
              <a:t>Transcervical</a:t>
            </a:r>
            <a:r>
              <a:rPr lang="en-US" dirty="0"/>
              <a:t> approaches to sterilization include hysteroscopy and involve gaining access to the fallopian tubes through the cervix. </a:t>
            </a:r>
            <a:r>
              <a:rPr lang="en-US" dirty="0" err="1"/>
              <a:t>Essure</a:t>
            </a:r>
            <a:r>
              <a:rPr lang="en-US" dirty="0"/>
              <a:t> system involves the introduction of a 3.6-cm stainless steel inner coil and a nickel titanium outer coil into each fallopian tube.</a:t>
            </a:r>
          </a:p>
          <a:p>
            <a:r>
              <a:rPr lang="en-US" dirty="0"/>
              <a:t>Patients are instructed to use an additional form of contraception for 3 months after the procedure, until the efficacy of the device can be proven</a:t>
            </a:r>
          </a:p>
          <a:p>
            <a:r>
              <a:rPr lang="en-US" dirty="0"/>
              <a:t>with </a:t>
            </a:r>
            <a:r>
              <a:rPr lang="en-US" dirty="0" err="1"/>
              <a:t>hysterosalpingography</a:t>
            </a:r>
            <a:r>
              <a:rPr lang="en-US" dirty="0"/>
              <a:t>.</a:t>
            </a:r>
          </a:p>
        </p:txBody>
      </p:sp>
      <p:pic>
        <p:nvPicPr>
          <p:cNvPr id="4" name="13">
            <a:hlinkClick r:id="" action="ppaction://media"/>
            <a:extLst>
              <a:ext uri="{FF2B5EF4-FFF2-40B4-BE49-F238E27FC236}">
                <a16:creationId xmlns:a16="http://schemas.microsoft.com/office/drawing/2014/main" id="{C47F7423-3D7F-4CD5-86BA-72C9B9B474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88001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7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066800" y="1752600"/>
            <a:ext cx="7010400" cy="4648200"/>
          </a:xfrm>
        </p:spPr>
        <p:txBody>
          <a:bodyPr>
            <a:normAutofit/>
          </a:bodyPr>
          <a:lstStyle/>
          <a:p>
            <a:r>
              <a:rPr lang="en-US" dirty="0"/>
              <a:t>Contraindications include contrast allergies,</a:t>
            </a:r>
          </a:p>
          <a:p>
            <a:r>
              <a:rPr lang="en-US" dirty="0"/>
              <a:t>active pelvic infection, and suspected pregnancy</a:t>
            </a:r>
          </a:p>
          <a:p>
            <a:r>
              <a:rPr lang="en-US" dirty="0"/>
              <a:t>. These procedures can be used for obese patients who may otherwise not be suitable candidates for laparoscopic tubal ligation due to their body habitus. The efficacy of this procedure has been reported to be as high as 99.8%.</a:t>
            </a:r>
          </a:p>
        </p:txBody>
      </p:sp>
      <p:pic>
        <p:nvPicPr>
          <p:cNvPr id="4" name="14">
            <a:hlinkClick r:id="" action="ppaction://media"/>
            <a:extLst>
              <a:ext uri="{FF2B5EF4-FFF2-40B4-BE49-F238E27FC236}">
                <a16:creationId xmlns:a16="http://schemas.microsoft.com/office/drawing/2014/main" id="{2A8EE140-FBC2-4D7E-84B5-AFCBBCEF33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54523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ubal Lig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3606"/>
            <a:ext cx="9129486" cy="7021606"/>
          </a:xfrm>
          <a:prstGeom prst="rect">
            <a:avLst/>
          </a:prstGeom>
          <a:noFill/>
          <a:extLst>
            <a:ext uri="{909E8E84-426E-40DD-AFC4-6F175D3DCCD1}">
              <a14:hiddenFill xmlns:a14="http://schemas.microsoft.com/office/drawing/2010/main">
                <a:solidFill>
                  <a:srgbClr val="FFFFFF"/>
                </a:solidFill>
              </a14:hiddenFill>
            </a:ext>
          </a:extLst>
        </p:spPr>
      </p:pic>
      <p:pic>
        <p:nvPicPr>
          <p:cNvPr id="2" name="15">
            <a:hlinkClick r:id="" action="ppaction://media"/>
            <a:extLst>
              <a:ext uri="{FF2B5EF4-FFF2-40B4-BE49-F238E27FC236}">
                <a16:creationId xmlns:a16="http://schemas.microsoft.com/office/drawing/2014/main" id="{C1BA4A1F-BA25-4190-871F-2CFB497459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86542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533401"/>
            <a:ext cx="6965245" cy="762000"/>
          </a:xfrm>
        </p:spPr>
        <p:txBody>
          <a:bodyPr>
            <a:normAutofit/>
          </a:bodyPr>
          <a:lstStyle/>
          <a:p>
            <a:r>
              <a:rPr lang="en-US" sz="2000" dirty="0"/>
              <a:t>FAILURE RATES (10-YEAR) PER 1,000 PROCEDURES AND</a:t>
            </a:r>
            <a:br>
              <a:rPr lang="en-US" sz="2000" dirty="0"/>
            </a:br>
            <a:r>
              <a:rPr lang="en-US" sz="2000" dirty="0"/>
              <a:t>COMPLICATIONS FOR STERILIZATION METHODS</a:t>
            </a:r>
          </a:p>
        </p:txBody>
      </p:sp>
      <p:graphicFrame>
        <p:nvGraphicFramePr>
          <p:cNvPr id="4" name="Content Placeholder 3"/>
          <p:cNvGraphicFramePr>
            <a:graphicFrameLocks noGrp="1"/>
          </p:cNvGraphicFramePr>
          <p:nvPr>
            <p:ph idx="1"/>
          </p:nvPr>
        </p:nvGraphicFramePr>
        <p:xfrm>
          <a:off x="914400" y="1371600"/>
          <a:ext cx="7620000" cy="5174302"/>
        </p:xfrm>
        <a:graphic>
          <a:graphicData uri="http://schemas.openxmlformats.org/drawingml/2006/table">
            <a:tbl>
              <a:tblPr firstRow="1" bandRow="1">
                <a:tableStyleId>{5C22544A-7EE6-4342-B048-85BDC9FD1C3A}</a:tableStyleId>
              </a:tblPr>
              <a:tblGrid>
                <a:gridCol w="2540000">
                  <a:extLst>
                    <a:ext uri="{9D8B030D-6E8A-4147-A177-3AD203B41FA5}">
                      <a16:colId xmlns:a16="http://schemas.microsoft.com/office/drawing/2014/main" val="20000"/>
                    </a:ext>
                  </a:extLst>
                </a:gridCol>
                <a:gridCol w="2540000">
                  <a:extLst>
                    <a:ext uri="{9D8B030D-6E8A-4147-A177-3AD203B41FA5}">
                      <a16:colId xmlns:a16="http://schemas.microsoft.com/office/drawing/2014/main" val="20001"/>
                    </a:ext>
                  </a:extLst>
                </a:gridCol>
                <a:gridCol w="2540000">
                  <a:extLst>
                    <a:ext uri="{9D8B030D-6E8A-4147-A177-3AD203B41FA5}">
                      <a16:colId xmlns:a16="http://schemas.microsoft.com/office/drawing/2014/main" val="20002"/>
                    </a:ext>
                  </a:extLst>
                </a:gridCol>
              </a:tblGrid>
              <a:tr h="621191">
                <a:tc>
                  <a:txBody>
                    <a:bodyPr/>
                    <a:lstStyle/>
                    <a:p>
                      <a:r>
                        <a:rPr lang="en-US" dirty="0"/>
                        <a:t>Tubal</a:t>
                      </a:r>
                    </a:p>
                    <a:p>
                      <a:r>
                        <a:rPr lang="en-US" dirty="0"/>
                        <a:t>Ligation</a:t>
                      </a:r>
                    </a:p>
                  </a:txBody>
                  <a:tcPr/>
                </a:tc>
                <a:tc>
                  <a:txBody>
                    <a:bodyPr/>
                    <a:lstStyle/>
                    <a:p>
                      <a:r>
                        <a:rPr lang="en-US" sz="1200" dirty="0"/>
                        <a:t>10-Year</a:t>
                      </a:r>
                      <a:r>
                        <a:rPr lang="en-US" sz="1200" baseline="0" dirty="0"/>
                        <a:t> </a:t>
                      </a:r>
                      <a:r>
                        <a:rPr lang="en-US" sz="1200" dirty="0"/>
                        <a:t>Failure Rates</a:t>
                      </a:r>
                      <a:r>
                        <a:rPr lang="en-US" sz="1200" baseline="0" dirty="0"/>
                        <a:t> </a:t>
                      </a:r>
                      <a:r>
                        <a:rPr lang="en-US" sz="1200" dirty="0"/>
                        <a:t>per 1,000</a:t>
                      </a:r>
                    </a:p>
                    <a:p>
                      <a:r>
                        <a:rPr lang="en-US" sz="1200" dirty="0"/>
                        <a:t>Procedures</a:t>
                      </a:r>
                    </a:p>
                  </a:txBody>
                  <a:tcPr/>
                </a:tc>
                <a:tc>
                  <a:txBody>
                    <a:bodyPr/>
                    <a:lstStyle/>
                    <a:p>
                      <a:r>
                        <a:rPr lang="en-US" dirty="0"/>
                        <a:t>Complications</a:t>
                      </a:r>
                    </a:p>
                  </a:txBody>
                  <a:tcPr/>
                </a:tc>
                <a:extLst>
                  <a:ext uri="{0D108BD9-81ED-4DB2-BD59-A6C34878D82A}">
                    <a16:rowId xmlns:a16="http://schemas.microsoft.com/office/drawing/2014/main" val="10000"/>
                  </a:ext>
                </a:extLst>
              </a:tr>
              <a:tr h="1311304">
                <a:tc>
                  <a:txBody>
                    <a:bodyPr/>
                    <a:lstStyle/>
                    <a:p>
                      <a:r>
                        <a:rPr lang="en-US" dirty="0"/>
                        <a:t>Bipolar</a:t>
                      </a:r>
                    </a:p>
                    <a:p>
                      <a:r>
                        <a:rPr lang="en-US" dirty="0"/>
                        <a:t>coagulation</a:t>
                      </a:r>
                    </a:p>
                  </a:txBody>
                  <a:tcPr/>
                </a:tc>
                <a:tc>
                  <a:txBody>
                    <a:bodyPr/>
                    <a:lstStyle/>
                    <a:p>
                      <a:r>
                        <a:rPr lang="en-US" dirty="0"/>
                        <a:t>24.8</a:t>
                      </a:r>
                    </a:p>
                  </a:txBody>
                  <a:tcPr/>
                </a:tc>
                <a:tc>
                  <a:txBody>
                    <a:bodyPr/>
                    <a:lstStyle/>
                    <a:p>
                      <a:r>
                        <a:rPr lang="en-US" sz="1400" dirty="0"/>
                        <a:t>Injury to gastrointestinal and urinary systems,</a:t>
                      </a:r>
                    </a:p>
                    <a:p>
                      <a:r>
                        <a:rPr lang="en-US" sz="1400" dirty="0"/>
                        <a:t>anesthesia-associated complications,</a:t>
                      </a:r>
                      <a:r>
                        <a:rPr lang="en-US" sz="1400" baseline="0" dirty="0"/>
                        <a:t> </a:t>
                      </a:r>
                      <a:r>
                        <a:rPr lang="en-US" sz="1400" dirty="0"/>
                        <a:t>hemorrhage, infection, and </a:t>
                      </a:r>
                      <a:r>
                        <a:rPr lang="en-US" sz="1400" dirty="0" err="1"/>
                        <a:t>ectopicpregnancy</a:t>
                      </a:r>
                      <a:endParaRPr lang="en-US" sz="1400" dirty="0"/>
                    </a:p>
                  </a:txBody>
                  <a:tcPr/>
                </a:tc>
                <a:extLst>
                  <a:ext uri="{0D108BD9-81ED-4DB2-BD59-A6C34878D82A}">
                    <a16:rowId xmlns:a16="http://schemas.microsoft.com/office/drawing/2014/main" val="10001"/>
                  </a:ext>
                </a:extLst>
              </a:tr>
              <a:tr h="621191">
                <a:tc>
                  <a:txBody>
                    <a:bodyPr/>
                    <a:lstStyle/>
                    <a:p>
                      <a:r>
                        <a:rPr lang="en-US" dirty="0"/>
                        <a:t>Silicone band</a:t>
                      </a:r>
                    </a:p>
                    <a:p>
                      <a:r>
                        <a:rPr lang="en-US" dirty="0"/>
                        <a:t>methods</a:t>
                      </a:r>
                    </a:p>
                  </a:txBody>
                  <a:tcPr/>
                </a:tc>
                <a:tc>
                  <a:txBody>
                    <a:bodyPr/>
                    <a:lstStyle/>
                    <a:p>
                      <a:r>
                        <a:rPr lang="en-US" dirty="0"/>
                        <a:t>17.7</a:t>
                      </a:r>
                    </a:p>
                  </a:txBody>
                  <a:tcPr/>
                </a:tc>
                <a:tc>
                  <a:txBody>
                    <a:bodyPr/>
                    <a:lstStyle/>
                    <a:p>
                      <a:endParaRPr lang="en-US"/>
                    </a:p>
                  </a:txBody>
                  <a:tcPr/>
                </a:tc>
                <a:extLst>
                  <a:ext uri="{0D108BD9-81ED-4DB2-BD59-A6C34878D82A}">
                    <a16:rowId xmlns:a16="http://schemas.microsoft.com/office/drawing/2014/main" val="10002"/>
                  </a:ext>
                </a:extLst>
              </a:tr>
              <a:tr h="621191">
                <a:tc>
                  <a:txBody>
                    <a:bodyPr/>
                    <a:lstStyle/>
                    <a:p>
                      <a:r>
                        <a:rPr lang="en-US" dirty="0"/>
                        <a:t>Spring clip</a:t>
                      </a:r>
                    </a:p>
                    <a:p>
                      <a:r>
                        <a:rPr lang="en-US" dirty="0"/>
                        <a:t>Ligation</a:t>
                      </a:r>
                      <a:r>
                        <a:rPr lang="en-US" baseline="0" dirty="0"/>
                        <a:t> </a:t>
                      </a:r>
                      <a:r>
                        <a:rPr lang="en-US" dirty="0"/>
                        <a:t>methods</a:t>
                      </a:r>
                    </a:p>
                  </a:txBody>
                  <a:tcPr/>
                </a:tc>
                <a:tc>
                  <a:txBody>
                    <a:bodyPr/>
                    <a:lstStyle/>
                    <a:p>
                      <a:r>
                        <a:rPr lang="en-US" dirty="0"/>
                        <a:t>36.5</a:t>
                      </a:r>
                    </a:p>
                  </a:txBody>
                  <a:tcPr/>
                </a:tc>
                <a:tc>
                  <a:txBody>
                    <a:bodyPr/>
                    <a:lstStyle/>
                    <a:p>
                      <a:endParaRPr lang="en-US"/>
                    </a:p>
                  </a:txBody>
                  <a:tcPr/>
                </a:tc>
                <a:extLst>
                  <a:ext uri="{0D108BD9-81ED-4DB2-BD59-A6C34878D82A}">
                    <a16:rowId xmlns:a16="http://schemas.microsoft.com/office/drawing/2014/main" val="10003"/>
                  </a:ext>
                </a:extLst>
              </a:tr>
              <a:tr h="621191">
                <a:tc>
                  <a:txBody>
                    <a:bodyPr/>
                    <a:lstStyle/>
                    <a:p>
                      <a:r>
                        <a:rPr lang="en-US" dirty="0"/>
                        <a:t>Postpartum</a:t>
                      </a:r>
                    </a:p>
                  </a:txBody>
                  <a:tcPr/>
                </a:tc>
                <a:tc>
                  <a:txBody>
                    <a:bodyPr/>
                    <a:lstStyle/>
                    <a:p>
                      <a:r>
                        <a:rPr lang="en-US" dirty="0"/>
                        <a:t>7.5</a:t>
                      </a:r>
                    </a:p>
                  </a:txBody>
                  <a:tcPr/>
                </a:tc>
                <a:tc>
                  <a:txBody>
                    <a:bodyPr/>
                    <a:lstStyle/>
                    <a:p>
                      <a:endParaRPr lang="en-US"/>
                    </a:p>
                  </a:txBody>
                  <a:tcPr/>
                </a:tc>
                <a:extLst>
                  <a:ext uri="{0D108BD9-81ED-4DB2-BD59-A6C34878D82A}">
                    <a16:rowId xmlns:a16="http://schemas.microsoft.com/office/drawing/2014/main" val="10004"/>
                  </a:ext>
                </a:extLst>
              </a:tr>
              <a:tr h="621191">
                <a:tc>
                  <a:txBody>
                    <a:bodyPr/>
                    <a:lstStyle/>
                    <a:p>
                      <a:r>
                        <a:rPr lang="en-US" dirty="0"/>
                        <a:t>Interval</a:t>
                      </a:r>
                    </a:p>
                  </a:txBody>
                  <a:tcPr/>
                </a:tc>
                <a:tc>
                  <a:txBody>
                    <a:bodyPr/>
                    <a:lstStyle/>
                    <a:p>
                      <a:r>
                        <a:rPr lang="en-US" dirty="0"/>
                        <a:t>20.1</a:t>
                      </a:r>
                    </a:p>
                  </a:txBody>
                  <a:tcPr/>
                </a:tc>
                <a:tc>
                  <a:txBody>
                    <a:bodyPr/>
                    <a:lstStyle/>
                    <a:p>
                      <a:endParaRPr lang="en-US"/>
                    </a:p>
                  </a:txBody>
                  <a:tcPr/>
                </a:tc>
                <a:extLst>
                  <a:ext uri="{0D108BD9-81ED-4DB2-BD59-A6C34878D82A}">
                    <a16:rowId xmlns:a16="http://schemas.microsoft.com/office/drawing/2014/main" val="10005"/>
                  </a:ext>
                </a:extLst>
              </a:tr>
              <a:tr h="611942">
                <a:tc>
                  <a:txBody>
                    <a:bodyPr/>
                    <a:lstStyle/>
                    <a:p>
                      <a:r>
                        <a:rPr lang="en-US" dirty="0"/>
                        <a:t>Hysteroscopy</a:t>
                      </a:r>
                    </a:p>
                  </a:txBody>
                  <a:tcPr/>
                </a:tc>
                <a:tc>
                  <a:txBody>
                    <a:bodyPr/>
                    <a:lstStyle/>
                    <a:p>
                      <a:r>
                        <a:rPr lang="en-US" dirty="0"/>
                        <a:t>1.6 for </a:t>
                      </a:r>
                      <a:r>
                        <a:rPr lang="en-US" dirty="0" err="1"/>
                        <a:t>Essure</a:t>
                      </a:r>
                      <a:endParaRPr lang="en-US" dirty="0"/>
                    </a:p>
                    <a:p>
                      <a:r>
                        <a:rPr lang="en-US" dirty="0"/>
                        <a:t>in 5 years</a:t>
                      </a:r>
                    </a:p>
                  </a:txBody>
                  <a:tcPr/>
                </a:tc>
                <a:tc>
                  <a:txBody>
                    <a:bodyPr/>
                    <a:lstStyle/>
                    <a:p>
                      <a:r>
                        <a:rPr lang="en-US" dirty="0"/>
                        <a:t>Uterine perforation, bleeding, and infection</a:t>
                      </a:r>
                    </a:p>
                  </a:txBody>
                  <a:tcPr/>
                </a:tc>
                <a:extLst>
                  <a:ext uri="{0D108BD9-81ED-4DB2-BD59-A6C34878D82A}">
                    <a16:rowId xmlns:a16="http://schemas.microsoft.com/office/drawing/2014/main" val="10006"/>
                  </a:ext>
                </a:extLst>
              </a:tr>
            </a:tbl>
          </a:graphicData>
        </a:graphic>
      </p:graphicFrame>
      <p:pic>
        <p:nvPicPr>
          <p:cNvPr id="3" name="16">
            <a:hlinkClick r:id="" action="ppaction://media"/>
            <a:extLst>
              <a:ext uri="{FF2B5EF4-FFF2-40B4-BE49-F238E27FC236}">
                <a16:creationId xmlns:a16="http://schemas.microsoft.com/office/drawing/2014/main" id="{CD0CDCA5-0379-43BC-B635-4B53DBB29B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77534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8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Noncontraceptive</a:t>
            </a:r>
            <a:r>
              <a:rPr lang="en-US" dirty="0"/>
              <a:t> Benefits</a:t>
            </a:r>
          </a:p>
        </p:txBody>
      </p:sp>
      <p:sp>
        <p:nvSpPr>
          <p:cNvPr id="3" name="Content Placeholder 2"/>
          <p:cNvSpPr>
            <a:spLocks noGrp="1"/>
          </p:cNvSpPr>
          <p:nvPr>
            <p:ph idx="1"/>
          </p:nvPr>
        </p:nvSpPr>
        <p:spPr>
          <a:xfrm>
            <a:off x="1219200" y="2119257"/>
            <a:ext cx="6440245" cy="3603812"/>
          </a:xfrm>
        </p:spPr>
        <p:txBody>
          <a:bodyPr/>
          <a:lstStyle/>
          <a:p>
            <a:r>
              <a:rPr lang="en-US" dirty="0"/>
              <a:t>Patients who undergo tubal ligation not only gain effective contraception but also benefit from a decreased lifetime risk of ovarian cancer.</a:t>
            </a:r>
          </a:p>
          <a:p>
            <a:r>
              <a:rPr lang="en-US" dirty="0"/>
              <a:t>Although tubal sterilization has not been shown to protect against sexually transmitted</a:t>
            </a:r>
          </a:p>
          <a:p>
            <a:r>
              <a:rPr lang="en-US" dirty="0"/>
              <a:t>diseases, it may offer some protection against pelvic inflammatory disease.</a:t>
            </a:r>
          </a:p>
        </p:txBody>
      </p:sp>
      <p:pic>
        <p:nvPicPr>
          <p:cNvPr id="4" name="17">
            <a:hlinkClick r:id="" action="ppaction://media"/>
            <a:extLst>
              <a:ext uri="{FF2B5EF4-FFF2-40B4-BE49-F238E27FC236}">
                <a16:creationId xmlns:a16="http://schemas.microsoft.com/office/drawing/2014/main" id="{C0F78EDD-054A-4022-8288-777FB5D49B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10289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REVERSAL OF TUBAL LIGATION</a:t>
            </a:r>
          </a:p>
        </p:txBody>
      </p:sp>
      <p:sp>
        <p:nvSpPr>
          <p:cNvPr id="3" name="Content Placeholder 2"/>
          <p:cNvSpPr>
            <a:spLocks noGrp="1"/>
          </p:cNvSpPr>
          <p:nvPr>
            <p:ph idx="1"/>
          </p:nvPr>
        </p:nvSpPr>
        <p:spPr/>
        <p:txBody>
          <a:bodyPr/>
          <a:lstStyle/>
          <a:p>
            <a:r>
              <a:rPr lang="en-US" dirty="0"/>
              <a:t>is most successful when minimal damage is done to the smallest length of the fallopian tube (e.g., </a:t>
            </a:r>
            <a:r>
              <a:rPr lang="en-US" dirty="0" err="1"/>
              <a:t>Hulka</a:t>
            </a:r>
            <a:r>
              <a:rPr lang="en-US" dirty="0"/>
              <a:t> clip, </a:t>
            </a:r>
            <a:r>
              <a:rPr lang="en-US" dirty="0" err="1"/>
              <a:t>Filshie</a:t>
            </a:r>
            <a:r>
              <a:rPr lang="en-US" dirty="0"/>
              <a:t> clip, and </a:t>
            </a:r>
            <a:r>
              <a:rPr lang="en-US" dirty="0" err="1"/>
              <a:t>Falope</a:t>
            </a:r>
            <a:r>
              <a:rPr lang="en-US" dirty="0"/>
              <a:t> ring).and after that is a high risk of ectopic pregnancy. therefore, many specialists </a:t>
            </a:r>
            <a:r>
              <a:rPr lang="en-US"/>
              <a:t>in infertility recommend </a:t>
            </a:r>
            <a:r>
              <a:rPr lang="en-US" dirty="0"/>
              <a:t>the use of assisted reproductive technology</a:t>
            </a:r>
          </a:p>
        </p:txBody>
      </p:sp>
      <p:pic>
        <p:nvPicPr>
          <p:cNvPr id="4" name="18">
            <a:hlinkClick r:id="" action="ppaction://media"/>
            <a:extLst>
              <a:ext uri="{FF2B5EF4-FFF2-40B4-BE49-F238E27FC236}">
                <a16:creationId xmlns:a16="http://schemas.microsoft.com/office/drawing/2014/main" id="{D7F56DD1-2BDB-4FE4-9C04-D3BBE8EC2A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32754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Guide</a:t>
            </a:r>
          </a:p>
        </p:txBody>
      </p:sp>
      <p:sp>
        <p:nvSpPr>
          <p:cNvPr id="3" name="Content Placeholder 2"/>
          <p:cNvSpPr>
            <a:spLocks noGrp="1"/>
          </p:cNvSpPr>
          <p:nvPr>
            <p:ph idx="1"/>
          </p:nvPr>
        </p:nvSpPr>
        <p:spPr/>
        <p:txBody>
          <a:bodyPr>
            <a:normAutofit/>
          </a:bodyPr>
          <a:lstStyle/>
          <a:p>
            <a:r>
              <a:rPr lang="en-US" dirty="0"/>
              <a:t>Students should be able to give  appropriate consultancy about different type of contraception methods</a:t>
            </a:r>
          </a:p>
          <a:p>
            <a:r>
              <a:rPr lang="en-US" dirty="0"/>
              <a:t>Students should be able to compare common methods of permanent sterilization.</a:t>
            </a:r>
          </a:p>
          <a:p>
            <a:r>
              <a:rPr lang="en-US" dirty="0"/>
              <a:t>They should be able to describe the risks and benefits and adverse effect of these methods.</a:t>
            </a:r>
          </a:p>
          <a:p>
            <a:endParaRPr lang="en-US" dirty="0"/>
          </a:p>
        </p:txBody>
      </p:sp>
      <p:pic>
        <p:nvPicPr>
          <p:cNvPr id="4" name="2">
            <a:hlinkClick r:id="" action="ppaction://media"/>
            <a:extLst>
              <a:ext uri="{FF2B5EF4-FFF2-40B4-BE49-F238E27FC236}">
                <a16:creationId xmlns:a16="http://schemas.microsoft.com/office/drawing/2014/main" id="{864499E9-4130-4D9A-B0E1-28314557A4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10592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Permanent  sterilization</a:t>
            </a:r>
          </a:p>
        </p:txBody>
      </p:sp>
      <p:sp>
        <p:nvSpPr>
          <p:cNvPr id="3" name="Content Placeholder 2"/>
          <p:cNvSpPr>
            <a:spLocks noGrp="1"/>
          </p:cNvSpPr>
          <p:nvPr>
            <p:ph idx="1"/>
          </p:nvPr>
        </p:nvSpPr>
        <p:spPr>
          <a:xfrm>
            <a:off x="1463040" y="1828800"/>
            <a:ext cx="6196405" cy="4191000"/>
          </a:xfrm>
        </p:spPr>
        <p:txBody>
          <a:bodyPr>
            <a:normAutofit/>
          </a:bodyPr>
          <a:lstStyle/>
          <a:p>
            <a:r>
              <a:rPr lang="en-US" sz="2800" dirty="0"/>
              <a:t>All available surgical methods of sterilization prevent the union of sperm and egg, either by preventing the passage of sperm into the </a:t>
            </a:r>
            <a:r>
              <a:rPr lang="en-US" sz="2800" dirty="0" err="1"/>
              <a:t>jaculate</a:t>
            </a:r>
            <a:r>
              <a:rPr lang="en-US" sz="2800" dirty="0"/>
              <a:t> (male </a:t>
            </a:r>
            <a:r>
              <a:rPr lang="en-US" sz="2800" dirty="0" err="1"/>
              <a:t>sterilization:vasectomy</a:t>
            </a:r>
            <a:r>
              <a:rPr lang="en-US" sz="2800" dirty="0"/>
              <a:t>) or by permanently occluding the fallopian tube (female sterilization: tubal ligation and </a:t>
            </a:r>
            <a:r>
              <a:rPr lang="en-US" sz="2800" dirty="0" err="1"/>
              <a:t>hysteroscopic</a:t>
            </a:r>
            <a:r>
              <a:rPr lang="en-US" sz="2800" dirty="0"/>
              <a:t> sterilization).</a:t>
            </a:r>
          </a:p>
        </p:txBody>
      </p:sp>
      <p:pic>
        <p:nvPicPr>
          <p:cNvPr id="4" name="3">
            <a:hlinkClick r:id="" action="ppaction://media"/>
            <a:extLst>
              <a:ext uri="{FF2B5EF4-FFF2-40B4-BE49-F238E27FC236}">
                <a16:creationId xmlns:a16="http://schemas.microsoft.com/office/drawing/2014/main" id="{61AB3B34-99FC-4AC9-A0DB-16952761C2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46729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463040" y="1676400"/>
            <a:ext cx="6196405" cy="4495800"/>
          </a:xfrm>
        </p:spPr>
        <p:txBody>
          <a:bodyPr>
            <a:normAutofit lnSpcReduction="10000"/>
          </a:bodyPr>
          <a:lstStyle/>
          <a:p>
            <a:r>
              <a:rPr lang="en-US" sz="2800" dirty="0"/>
              <a:t>Although it is possible to reverse some forms of surgical sterilization, because of difficulty, cost, side effect,..   demands that consider the decision for surgical sterilization to be permanent.</a:t>
            </a:r>
          </a:p>
          <a:p>
            <a:r>
              <a:rPr lang="en-US" sz="2800" dirty="0"/>
              <a:t>Sterilization is the leading contraceptive method for couples in whom the wife is older than 30 years and who have been married more than 10 years.</a:t>
            </a:r>
          </a:p>
        </p:txBody>
      </p:sp>
      <p:pic>
        <p:nvPicPr>
          <p:cNvPr id="4" name="4">
            <a:hlinkClick r:id="" action="ppaction://media"/>
            <a:extLst>
              <a:ext uri="{FF2B5EF4-FFF2-40B4-BE49-F238E27FC236}">
                <a16:creationId xmlns:a16="http://schemas.microsoft.com/office/drawing/2014/main" id="{B762071D-5212-4268-85DB-A71044D34A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01383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554018"/>
          </a:xfrm>
        </p:spPr>
        <p:txBody>
          <a:bodyPr>
            <a:normAutofit fontScale="90000"/>
          </a:bodyPr>
          <a:lstStyle/>
          <a:p>
            <a:r>
              <a:rPr lang="en-US" dirty="0"/>
              <a:t>STERILIZATION OF MEN</a:t>
            </a:r>
          </a:p>
        </p:txBody>
      </p:sp>
      <p:sp>
        <p:nvSpPr>
          <p:cNvPr id="3" name="Content Placeholder 2"/>
          <p:cNvSpPr>
            <a:spLocks noGrp="1"/>
          </p:cNvSpPr>
          <p:nvPr>
            <p:ph idx="1"/>
          </p:nvPr>
        </p:nvSpPr>
        <p:spPr>
          <a:xfrm>
            <a:off x="685800" y="1371600"/>
            <a:ext cx="7696200" cy="4953000"/>
          </a:xfrm>
        </p:spPr>
        <p:txBody>
          <a:bodyPr>
            <a:noAutofit/>
          </a:bodyPr>
          <a:lstStyle/>
          <a:p>
            <a:r>
              <a:rPr lang="en-US" sz="2800" dirty="0"/>
              <a:t>The technique for vasectomy varies and includes excision and ligation, electrocautery, and mechanical or chemical occlusion of the vas deferens. Because vasectomy is performed outside the abdominal cavity, the procedure is safer, more easily performed in most cases, less</a:t>
            </a:r>
          </a:p>
          <a:p>
            <a:r>
              <a:rPr lang="en-US" sz="2800" dirty="0"/>
              <a:t>expensive, and generally more effective than procedures done on women. Vasectomy is also more easily reversed than most female sterilization procedures</a:t>
            </a:r>
          </a:p>
          <a:p>
            <a:endParaRPr lang="en-US" sz="2800" dirty="0"/>
          </a:p>
        </p:txBody>
      </p:sp>
      <p:pic>
        <p:nvPicPr>
          <p:cNvPr id="4" name="5">
            <a:hlinkClick r:id="" action="ppaction://media"/>
            <a:extLst>
              <a:ext uri="{FF2B5EF4-FFF2-40B4-BE49-F238E27FC236}">
                <a16:creationId xmlns:a16="http://schemas.microsoft.com/office/drawing/2014/main" id="{EEFB4548-AA9B-4BB7-A2EC-F38B092497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44956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401618"/>
          </a:xfrm>
        </p:spPr>
        <p:txBody>
          <a:bodyPr>
            <a:normAutofit fontScale="90000"/>
          </a:bodyPr>
          <a:lstStyle/>
          <a:p>
            <a:endParaRPr lang="en-US" dirty="0"/>
          </a:p>
        </p:txBody>
      </p:sp>
      <p:sp>
        <p:nvSpPr>
          <p:cNvPr id="3" name="Content Placeholder 2"/>
          <p:cNvSpPr>
            <a:spLocks noGrp="1"/>
          </p:cNvSpPr>
          <p:nvPr>
            <p:ph idx="1"/>
          </p:nvPr>
        </p:nvSpPr>
        <p:spPr>
          <a:xfrm>
            <a:off x="762000" y="1219200"/>
            <a:ext cx="7696200" cy="5105400"/>
          </a:xfrm>
        </p:spPr>
        <p:txBody>
          <a:bodyPr>
            <a:noAutofit/>
          </a:bodyPr>
          <a:lstStyle/>
          <a:p>
            <a:r>
              <a:rPr lang="en-US" sz="2800" dirty="0"/>
              <a:t>Minor postoperative complications occur in 5% to 10% of cases and include bleeding, hematomas, acute and chronic pain, and local skin infections.</a:t>
            </a:r>
          </a:p>
          <a:p>
            <a:r>
              <a:rPr lang="en-US" sz="2800" dirty="0"/>
              <a:t>Vasectomy is not immediately effective.</a:t>
            </a:r>
          </a:p>
          <a:p>
            <a:r>
              <a:rPr lang="en-US" sz="2800" dirty="0"/>
              <a:t>Some authors report a greater incidence of depression and change in body image.</a:t>
            </a:r>
          </a:p>
          <a:p>
            <a:r>
              <a:rPr lang="en-US" sz="2800" dirty="0"/>
              <a:t>formation of sperm antibodies in approximately 50% of patients, but no adverse long-term effects of vasectomy have been identified.</a:t>
            </a:r>
          </a:p>
        </p:txBody>
      </p:sp>
      <p:pic>
        <p:nvPicPr>
          <p:cNvPr id="4" name="6">
            <a:hlinkClick r:id="" action="ppaction://media"/>
            <a:extLst>
              <a:ext uri="{FF2B5EF4-FFF2-40B4-BE49-F238E27FC236}">
                <a16:creationId xmlns:a16="http://schemas.microsoft.com/office/drawing/2014/main" id="{2EA86CF1-01AD-4E9E-B9CF-2046AE9B2C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73856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Complete azoospermia is usually not obtained until 10 weeks after vasectomy.</a:t>
            </a:r>
          </a:p>
        </p:txBody>
      </p:sp>
      <p:pic>
        <p:nvPicPr>
          <p:cNvPr id="4" name="7">
            <a:hlinkClick r:id="" action="ppaction://media"/>
            <a:extLst>
              <a:ext uri="{FF2B5EF4-FFF2-40B4-BE49-F238E27FC236}">
                <a16:creationId xmlns:a16="http://schemas.microsoft.com/office/drawing/2014/main" id="{DBADA8F6-B6B2-4908-A250-C505BE3CB9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4665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STERILIZATION OF WOMEN</a:t>
            </a:r>
          </a:p>
        </p:txBody>
      </p:sp>
      <p:sp>
        <p:nvSpPr>
          <p:cNvPr id="3" name="Content Placeholder 2"/>
          <p:cNvSpPr>
            <a:spLocks noGrp="1"/>
          </p:cNvSpPr>
          <p:nvPr>
            <p:ph idx="1"/>
          </p:nvPr>
        </p:nvSpPr>
        <p:spPr>
          <a:xfrm>
            <a:off x="1463040" y="1828800"/>
            <a:ext cx="6196405" cy="4267200"/>
          </a:xfrm>
        </p:spPr>
        <p:txBody>
          <a:bodyPr>
            <a:normAutofit lnSpcReduction="10000"/>
          </a:bodyPr>
          <a:lstStyle/>
          <a:p>
            <a:r>
              <a:rPr lang="en-US" dirty="0"/>
              <a:t>Surgical sterilization techniques:</a:t>
            </a:r>
          </a:p>
          <a:p>
            <a:r>
              <a:rPr lang="en-US" dirty="0"/>
              <a:t>laparoscopy, </a:t>
            </a:r>
            <a:r>
              <a:rPr lang="en-US" dirty="0" err="1"/>
              <a:t>minilaparotomy</a:t>
            </a:r>
            <a:r>
              <a:rPr lang="en-US" dirty="0"/>
              <a:t>, hysteroscopy, postpartum procedure, at the time of cesarean or interval procedure, after a spontaneous or elective abortion.</a:t>
            </a:r>
          </a:p>
          <a:p>
            <a:r>
              <a:rPr lang="en-US" dirty="0"/>
              <a:t>Some nonsurgical methods as well as </a:t>
            </a:r>
            <a:r>
              <a:rPr lang="en-US" dirty="0" err="1"/>
              <a:t>sclerosing</a:t>
            </a:r>
            <a:r>
              <a:rPr lang="en-US" dirty="0"/>
              <a:t> agents are under investigation.</a:t>
            </a:r>
          </a:p>
          <a:p>
            <a:r>
              <a:rPr lang="en-US" dirty="0"/>
              <a:t>patients should be counseled about the various components of the procedure, effectiveness rates, and possible complications.</a:t>
            </a:r>
          </a:p>
        </p:txBody>
      </p:sp>
      <p:pic>
        <p:nvPicPr>
          <p:cNvPr id="4" name="8">
            <a:hlinkClick r:id="" action="ppaction://media"/>
            <a:extLst>
              <a:ext uri="{FF2B5EF4-FFF2-40B4-BE49-F238E27FC236}">
                <a16:creationId xmlns:a16="http://schemas.microsoft.com/office/drawing/2014/main" id="{D06A2206-1383-4B09-B4C9-BA7B3349C1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43579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2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patient understands that the procedure</a:t>
            </a:r>
          </a:p>
          <a:p>
            <a:r>
              <a:rPr lang="en-US" dirty="0"/>
              <a:t>should be considered as a permanent decision.</a:t>
            </a:r>
          </a:p>
          <a:p>
            <a:r>
              <a:rPr lang="en-US" dirty="0"/>
              <a:t>Patients should understand that reversal is sometimes possible, but at a high cost and usually with low success rates.</a:t>
            </a:r>
          </a:p>
          <a:p>
            <a:r>
              <a:rPr lang="en-US" dirty="0"/>
              <a:t>Pregnancy should also be ruled out prior to performing any sterilization procedure.</a:t>
            </a:r>
          </a:p>
        </p:txBody>
      </p:sp>
      <p:pic>
        <p:nvPicPr>
          <p:cNvPr id="4" name="9">
            <a:hlinkClick r:id="" action="ppaction://media"/>
            <a:extLst>
              <a:ext uri="{FF2B5EF4-FFF2-40B4-BE49-F238E27FC236}">
                <a16:creationId xmlns:a16="http://schemas.microsoft.com/office/drawing/2014/main" id="{9A2896EC-084D-43A1-986F-6E0D7E5D09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82840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0</TotalTime>
  <Words>837</Words>
  <Application>Microsoft Office PowerPoint</Application>
  <PresentationFormat>On-screen Show (4:3)</PresentationFormat>
  <Paragraphs>77</Paragraphs>
  <Slides>18</Slides>
  <Notes>0</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Brush Script MT</vt:lpstr>
      <vt:lpstr>Constantia</vt:lpstr>
      <vt:lpstr>Franklin Gothic Book</vt:lpstr>
      <vt:lpstr>Rage Italic</vt:lpstr>
      <vt:lpstr>Pushpin</vt:lpstr>
      <vt:lpstr>Sterilization</vt:lpstr>
      <vt:lpstr>Study  Guide</vt:lpstr>
      <vt:lpstr>Permanent  sterilization</vt:lpstr>
      <vt:lpstr>PowerPoint Presentation</vt:lpstr>
      <vt:lpstr>STERILIZATION OF MEN</vt:lpstr>
      <vt:lpstr>PowerPoint Presentation</vt:lpstr>
      <vt:lpstr>PowerPoint Presentation</vt:lpstr>
      <vt:lpstr>STERILIZATION OF WOMEN</vt:lpstr>
      <vt:lpstr>PowerPoint Presentation</vt:lpstr>
      <vt:lpstr>Laparoscopy</vt:lpstr>
      <vt:lpstr>PowerPoint Presentation</vt:lpstr>
      <vt:lpstr>Minilaparotomy</vt:lpstr>
      <vt:lpstr>Hysteroscopy</vt:lpstr>
      <vt:lpstr>PowerPoint Presentation</vt:lpstr>
      <vt:lpstr>PowerPoint Presentation</vt:lpstr>
      <vt:lpstr>FAILURE RATES (10-YEAR) PER 1,000 PROCEDURES AND COMPLICATIONS FOR STERILIZATION METHODS</vt:lpstr>
      <vt:lpstr>Noncontraceptive Benefits</vt:lpstr>
      <vt:lpstr>REVERSAL OF TUBAL LIGATION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Sterilization</dc:title>
  <dc:creator>DR01</dc:creator>
  <cp:lastModifiedBy>Maryam</cp:lastModifiedBy>
  <cp:revision>22</cp:revision>
  <dcterms:created xsi:type="dcterms:W3CDTF">2020-03-31T06:03:04Z</dcterms:created>
  <dcterms:modified xsi:type="dcterms:W3CDTF">2020-04-26T03:21:05Z</dcterms:modified>
</cp:coreProperties>
</file>