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 id="2147483720" r:id="rId3"/>
    <p:sldMasterId id="2147483744" r:id="rId4"/>
    <p:sldMasterId id="2147483756" r:id="rId5"/>
    <p:sldMasterId id="2147483768" r:id="rId6"/>
    <p:sldMasterId id="2147483780" r:id="rId7"/>
    <p:sldMasterId id="2147483792" r:id="rId8"/>
    <p:sldMasterId id="2147483804" r:id="rId9"/>
    <p:sldMasterId id="2147483816" r:id="rId10"/>
    <p:sldMasterId id="2147483828" r:id="rId11"/>
    <p:sldMasterId id="2147483840" r:id="rId12"/>
    <p:sldMasterId id="2147483852" r:id="rId13"/>
    <p:sldMasterId id="2147483864" r:id="rId14"/>
    <p:sldMasterId id="2147483876" r:id="rId15"/>
    <p:sldMasterId id="2147483888" r:id="rId16"/>
    <p:sldMasterId id="2147483900" r:id="rId17"/>
    <p:sldMasterId id="2147483912" r:id="rId18"/>
    <p:sldMasterId id="2147483924" r:id="rId19"/>
    <p:sldMasterId id="2147483936" r:id="rId20"/>
    <p:sldMasterId id="2147483948" r:id="rId21"/>
    <p:sldMasterId id="2147483960" r:id="rId22"/>
    <p:sldMasterId id="2147483972" r:id="rId23"/>
    <p:sldMasterId id="2147483984" r:id="rId24"/>
    <p:sldMasterId id="2147483996" r:id="rId25"/>
    <p:sldMasterId id="2147484008" r:id="rId26"/>
    <p:sldMasterId id="2147484020" r:id="rId27"/>
    <p:sldMasterId id="2147484032" r:id="rId28"/>
    <p:sldMasterId id="2147484044" r:id="rId29"/>
    <p:sldMasterId id="2147484056" r:id="rId30"/>
    <p:sldMasterId id="2147484068" r:id="rId31"/>
    <p:sldMasterId id="2147484092" r:id="rId32"/>
    <p:sldMasterId id="2147484116" r:id="rId33"/>
    <p:sldMasterId id="2147484140" r:id="rId34"/>
    <p:sldMasterId id="2147484152" r:id="rId35"/>
    <p:sldMasterId id="2147484164" r:id="rId36"/>
    <p:sldMasterId id="2147484188" r:id="rId37"/>
    <p:sldMasterId id="2147484224" r:id="rId38"/>
    <p:sldMasterId id="2147484236" r:id="rId39"/>
    <p:sldMasterId id="2147484248" r:id="rId40"/>
  </p:sldMasterIdLst>
  <p:sldIdLst>
    <p:sldId id="336" r:id="rId41"/>
    <p:sldId id="334" r:id="rId42"/>
    <p:sldId id="257" r:id="rId43"/>
    <p:sldId id="342" r:id="rId44"/>
    <p:sldId id="261" r:id="rId45"/>
    <p:sldId id="338" r:id="rId46"/>
    <p:sldId id="339" r:id="rId47"/>
    <p:sldId id="341" r:id="rId48"/>
    <p:sldId id="337" r:id="rId49"/>
    <p:sldId id="263" r:id="rId50"/>
    <p:sldId id="266" r:id="rId51"/>
    <p:sldId id="343" r:id="rId52"/>
    <p:sldId id="272" r:id="rId53"/>
    <p:sldId id="271" r:id="rId54"/>
    <p:sldId id="275" r:id="rId55"/>
    <p:sldId id="276" r:id="rId56"/>
    <p:sldId id="344" r:id="rId57"/>
    <p:sldId id="270" r:id="rId58"/>
    <p:sldId id="278" r:id="rId59"/>
    <p:sldId id="279" r:id="rId60"/>
    <p:sldId id="282" r:id="rId61"/>
    <p:sldId id="281" r:id="rId62"/>
    <p:sldId id="283" r:id="rId63"/>
    <p:sldId id="280" r:id="rId64"/>
    <p:sldId id="285" r:id="rId65"/>
    <p:sldId id="287" r:id="rId66"/>
    <p:sldId id="288" r:id="rId67"/>
    <p:sldId id="286" r:id="rId68"/>
    <p:sldId id="289" r:id="rId69"/>
    <p:sldId id="290" r:id="rId70"/>
    <p:sldId id="291" r:id="rId71"/>
    <p:sldId id="292" r:id="rId72"/>
    <p:sldId id="293" r:id="rId73"/>
    <p:sldId id="294" r:id="rId74"/>
    <p:sldId id="295" r:id="rId75"/>
    <p:sldId id="296" r:id="rId76"/>
    <p:sldId id="297" r:id="rId77"/>
    <p:sldId id="298" r:id="rId78"/>
    <p:sldId id="299" r:id="rId79"/>
    <p:sldId id="300" r:id="rId80"/>
    <p:sldId id="304" r:id="rId81"/>
    <p:sldId id="301" r:id="rId82"/>
    <p:sldId id="302" r:id="rId83"/>
    <p:sldId id="303" r:id="rId84"/>
    <p:sldId id="305" r:id="rId85"/>
    <p:sldId id="350" r:id="rId86"/>
    <p:sldId id="306" r:id="rId87"/>
    <p:sldId id="352" r:id="rId88"/>
    <p:sldId id="351" r:id="rId89"/>
    <p:sldId id="308" r:id="rId90"/>
    <p:sldId id="310" r:id="rId91"/>
    <p:sldId id="312" r:id="rId92"/>
    <p:sldId id="313" r:id="rId93"/>
    <p:sldId id="314" r:id="rId94"/>
    <p:sldId id="326" r:id="rId95"/>
    <p:sldId id="316" r:id="rId96"/>
    <p:sldId id="347" r:id="rId97"/>
    <p:sldId id="328" r:id="rId98"/>
    <p:sldId id="329" r:id="rId99"/>
    <p:sldId id="349" r:id="rId100"/>
    <p:sldId id="319" r:id="rId101"/>
    <p:sldId id="331" r:id="rId102"/>
    <p:sldId id="335"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990" y="3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2.xml"/><Relationship Id="rId47" Type="http://schemas.openxmlformats.org/officeDocument/2006/relationships/slide" Target="slides/slide7.xml"/><Relationship Id="rId63" Type="http://schemas.openxmlformats.org/officeDocument/2006/relationships/slide" Target="slides/slide23.xml"/><Relationship Id="rId68" Type="http://schemas.openxmlformats.org/officeDocument/2006/relationships/slide" Target="slides/slide28.xml"/><Relationship Id="rId84" Type="http://schemas.openxmlformats.org/officeDocument/2006/relationships/slide" Target="slides/slide44.xml"/><Relationship Id="rId89" Type="http://schemas.openxmlformats.org/officeDocument/2006/relationships/slide" Target="slides/slide49.xml"/><Relationship Id="rId16" Type="http://schemas.openxmlformats.org/officeDocument/2006/relationships/slideMaster" Target="slideMasters/slideMaster16.xml"/><Relationship Id="rId107" Type="http://schemas.openxmlformats.org/officeDocument/2006/relationships/tableStyles" Target="tableStyles.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3.xml"/><Relationship Id="rId58" Type="http://schemas.openxmlformats.org/officeDocument/2006/relationships/slide" Target="slides/slide18.xml"/><Relationship Id="rId74" Type="http://schemas.openxmlformats.org/officeDocument/2006/relationships/slide" Target="slides/slide34.xml"/><Relationship Id="rId79" Type="http://schemas.openxmlformats.org/officeDocument/2006/relationships/slide" Target="slides/slide39.xml"/><Relationship Id="rId102" Type="http://schemas.openxmlformats.org/officeDocument/2006/relationships/slide" Target="slides/slide62.xml"/><Relationship Id="rId5" Type="http://schemas.openxmlformats.org/officeDocument/2006/relationships/slideMaster" Target="slideMasters/slideMaster5.xml"/><Relationship Id="rId90" Type="http://schemas.openxmlformats.org/officeDocument/2006/relationships/slide" Target="slides/slide50.xml"/><Relationship Id="rId95" Type="http://schemas.openxmlformats.org/officeDocument/2006/relationships/slide" Target="slides/slide5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3.xml"/><Relationship Id="rId48" Type="http://schemas.openxmlformats.org/officeDocument/2006/relationships/slide" Target="slides/slide8.xml"/><Relationship Id="rId64" Type="http://schemas.openxmlformats.org/officeDocument/2006/relationships/slide" Target="slides/slide24.xml"/><Relationship Id="rId69" Type="http://schemas.openxmlformats.org/officeDocument/2006/relationships/slide" Target="slides/slide29.xml"/><Relationship Id="rId80" Type="http://schemas.openxmlformats.org/officeDocument/2006/relationships/slide" Target="slides/slide40.xml"/><Relationship Id="rId85" Type="http://schemas.openxmlformats.org/officeDocument/2006/relationships/slide" Target="slides/slide4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20" Type="http://schemas.openxmlformats.org/officeDocument/2006/relationships/slideMaster" Target="slideMasters/slideMaster20.xml"/><Relationship Id="rId41" Type="http://schemas.openxmlformats.org/officeDocument/2006/relationships/slide" Target="slides/slide1.xml"/><Relationship Id="rId54" Type="http://schemas.openxmlformats.org/officeDocument/2006/relationships/slide" Target="slides/slide14.xml"/><Relationship Id="rId62" Type="http://schemas.openxmlformats.org/officeDocument/2006/relationships/slide" Target="slides/slide22.xml"/><Relationship Id="rId70" Type="http://schemas.openxmlformats.org/officeDocument/2006/relationships/slide" Target="slides/slide30.xml"/><Relationship Id="rId75" Type="http://schemas.openxmlformats.org/officeDocument/2006/relationships/slide" Target="slides/slide35.xml"/><Relationship Id="rId83" Type="http://schemas.openxmlformats.org/officeDocument/2006/relationships/slide" Target="slides/slide43.xml"/><Relationship Id="rId88" Type="http://schemas.openxmlformats.org/officeDocument/2006/relationships/slide" Target="slides/slide48.xml"/><Relationship Id="rId91" Type="http://schemas.openxmlformats.org/officeDocument/2006/relationships/slide" Target="slides/slide51.xml"/><Relationship Id="rId96"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9.xml"/><Relationship Id="rId57" Type="http://schemas.openxmlformats.org/officeDocument/2006/relationships/slide" Target="slides/slide17.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4.xml"/><Relationship Id="rId52" Type="http://schemas.openxmlformats.org/officeDocument/2006/relationships/slide" Target="slides/slide12.xml"/><Relationship Id="rId60" Type="http://schemas.openxmlformats.org/officeDocument/2006/relationships/slide" Target="slides/slide20.xml"/><Relationship Id="rId65" Type="http://schemas.openxmlformats.org/officeDocument/2006/relationships/slide" Target="slides/slide25.xml"/><Relationship Id="rId73" Type="http://schemas.openxmlformats.org/officeDocument/2006/relationships/slide" Target="slides/slide33.xml"/><Relationship Id="rId78" Type="http://schemas.openxmlformats.org/officeDocument/2006/relationships/slide" Target="slides/slide38.xml"/><Relationship Id="rId81" Type="http://schemas.openxmlformats.org/officeDocument/2006/relationships/slide" Target="slides/slide41.xml"/><Relationship Id="rId86" Type="http://schemas.openxmlformats.org/officeDocument/2006/relationships/slide" Target="slides/slide46.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31.xml"/><Relationship Id="rId92"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61" Type="http://schemas.openxmlformats.org/officeDocument/2006/relationships/slide" Target="slides/slide21.xml"/><Relationship Id="rId82"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98" Type="http://schemas.openxmlformats.org/officeDocument/2006/relationships/slide" Target="slides/slide5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695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609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4710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200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8267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3747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7119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1753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9826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73262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3112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45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8486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1995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1091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141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27088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26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1805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7324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17597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3007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200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5075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0549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7032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5697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6142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1910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6419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0444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9509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3270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901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2962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9381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8307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1025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8201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66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5968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09005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3562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0885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337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9364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8134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5779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0085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0989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51685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3947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7974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8491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4056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838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9454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0532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6416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0231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985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4342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7549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3306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5057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3603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672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4978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5234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0072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9861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1747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2795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757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6256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97693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301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671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0214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6560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9906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18046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1858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905428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8182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6592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828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7182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66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042714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4561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4477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2990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18273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7612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8559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40418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1353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6303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971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0514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02927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01189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3744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1769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35218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8203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43935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2286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4152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084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839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76464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77043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4283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51742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4719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45903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58751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40876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3653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48548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798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35905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62624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0313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7484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02579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7414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70271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94157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06431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81760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466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72355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3272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60869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02066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35989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33723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146514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92441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20272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94023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563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38D2E87-FE5F-40C6-8B49-27A94BE7DFF5}" type="datetimeFigureOut">
              <a:rPr lang="en-US" smtClean="0"/>
              <a:pPr/>
              <a:t>4/11/2020</a:t>
            </a:fld>
            <a:endParaRPr lang="en-US"/>
          </a:p>
        </p:txBody>
      </p:sp>
      <p:sp>
        <p:nvSpPr>
          <p:cNvPr id="8" name="Slide Number Placeholder 7"/>
          <p:cNvSpPr>
            <a:spLocks noGrp="1"/>
          </p:cNvSpPr>
          <p:nvPr>
            <p:ph type="sldNum" sz="quarter" idx="11"/>
          </p:nvPr>
        </p:nvSpPr>
        <p:spPr/>
        <p:txBody>
          <a:bodyPr/>
          <a:lstStyle/>
          <a:p>
            <a:fld id="{87D8846D-4E73-4135-A852-EC332D6AA852}"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77150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82690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34388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81892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37342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21495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904792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0946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37106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350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8D2E87-FE5F-40C6-8B49-27A94BE7DFF5}" type="datetimeFigureOut">
              <a:rPr lang="en-US" smtClean="0"/>
              <a:pPr/>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8846D-4E73-4135-A852-EC332D6AA852}" type="slidenum">
              <a:rPr lang="en-US" smtClean="0"/>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18220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04892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49203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16568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897791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3266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00090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51432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31875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913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8D2E87-FE5F-40C6-8B49-27A94BE7DFF5}" type="datetimeFigureOut">
              <a:rPr lang="en-US" smtClean="0"/>
              <a:pPr/>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8846D-4E73-4135-A852-EC332D6AA852}"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3199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05694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678013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8240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21267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51392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2918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05971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22700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780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8D2E87-FE5F-40C6-8B49-27A94BE7DFF5}" type="datetimeFigureOut">
              <a:rPr lang="en-US" smtClean="0"/>
              <a:pPr/>
              <a:t>4/11/2020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8846D-4E73-4135-A852-EC332D6AA852}"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64321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54612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0934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70169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53772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81628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66710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061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13711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9837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38D2E87-FE5F-40C6-8B49-27A94BE7DFF5}" type="datetimeFigureOut">
              <a:rPr lang="en-US" smtClean="0"/>
              <a:pPr/>
              <a:t>4/11/2020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D8846D-4E73-4135-A852-EC332D6AA852}"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75669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1844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71392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01229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9246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57277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10561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5990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28462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692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8D2E87-FE5F-40C6-8B49-27A94BE7DFF5}" type="datetimeFigureOut">
              <a:rPr lang="en-US" smtClean="0"/>
              <a:pPr/>
              <a:t>4/11/2020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D8846D-4E73-4135-A852-EC332D6AA852}" type="slidenum">
              <a:rPr lang="en-US" smtClean="0"/>
              <a:pPr/>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1231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80365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1864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05295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60539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36705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013615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56699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27971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565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8D2E87-FE5F-40C6-8B49-27A94BE7DFF5}" type="datetimeFigureOut">
              <a:rPr lang="en-US" smtClean="0"/>
              <a:pPr/>
              <a:t>4/11/2020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D8846D-4E73-4135-A852-EC332D6AA852}" type="slidenum">
              <a:rPr lang="en-US" smtClean="0"/>
              <a:pPr/>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16143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49326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57554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88578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48439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04655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52549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8791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10610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624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259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8D2E87-FE5F-40C6-8B49-27A94BE7DFF5}" type="datetimeFigureOut">
              <a:rPr lang="en-US" smtClean="0"/>
              <a:pPr/>
              <a:t>4/11/2020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8846D-4E73-4135-A852-EC332D6AA852}" type="slidenum">
              <a:rPr lang="en-US" smtClean="0"/>
              <a:pPr/>
              <a:t>‹#›</a:t>
            </a:fld>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0851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51237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91053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17877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28977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34799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58998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50657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68317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434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8D2E87-FE5F-40C6-8B49-27A94BE7DFF5}" type="datetimeFigureOut">
              <a:rPr lang="en-US" smtClean="0"/>
              <a:pPr/>
              <a:t>4/11/2020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8846D-4E73-4135-A852-EC332D6AA852}" type="slidenum">
              <a:rPr lang="en-US" smtClean="0"/>
              <a:pPr/>
              <a:t>‹#›</a:t>
            </a:fld>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38574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57568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34539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25281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77702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05523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71526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433501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59125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674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8D2E87-FE5F-40C6-8B49-27A94BE7DFF5}" type="datetimeFigureOut">
              <a:rPr lang="en-US" smtClean="0"/>
              <a:pPr/>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8846D-4E73-4135-A852-EC332D6AA852}" type="slidenum">
              <a:rPr lang="en-US" smtClean="0"/>
              <a:pPr/>
              <a:t>‹#›</a:t>
            </a:fld>
            <a:endParaRPr 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17249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84091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13957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24819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7206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41135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90865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39642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79438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231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8D2E87-FE5F-40C6-8B49-27A94BE7DFF5}" type="datetimeFigureOut">
              <a:rPr lang="en-US" smtClean="0"/>
              <a:pPr/>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8846D-4E73-4135-A852-EC332D6AA852}" type="slidenum">
              <a:rPr lang="en-US" smtClean="0"/>
              <a:pPr/>
              <a:t>‹#›</a:t>
            </a:fld>
            <a:endParaRPr lang="en-US"/>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08737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73929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94635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22513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74281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4523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453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59087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478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4550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91940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58384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45427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920615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65699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06178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11585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44337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24389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27218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5662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40891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81243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98722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490860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92074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29792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937807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19248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41237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30482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172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00641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27921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754447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1989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05826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61560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76193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49633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23891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28700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772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2623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26417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33341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4284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70043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640380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16612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26216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73629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74784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998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70190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122834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14137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39891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8692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7064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39693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82182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48860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58628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33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73581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98723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12098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52052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89804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1808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90604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09119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32996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49925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699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264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33000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76703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36348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66896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51012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48780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63402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0272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405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34148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604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04906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28488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80726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87888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97537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59798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26501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64367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22246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09918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38D2E87-FE5F-40C6-8B49-27A94BE7DFF5}" type="datetimeFigureOut">
              <a:rPr lang="en-US" smtClean="0">
                <a:solidFill>
                  <a:prstClr val="black">
                    <a:lumMod val="65000"/>
                    <a:lumOff val="35000"/>
                  </a:prstClr>
                </a:solidFill>
              </a:rPr>
              <a:pPr/>
              <a:t>4/11/2020</a:t>
            </a:fld>
            <a:endParaRPr lang="en-US">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87D8846D-4E73-4135-A852-EC332D6AA852}"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en-US">
              <a:solidFill>
                <a:prstClr val="black">
                  <a:lumMod val="65000"/>
                  <a:lumOff val="35000"/>
                </a:prstClr>
              </a:solidFill>
            </a:endParaRPr>
          </a:p>
        </p:txBody>
      </p:sp>
    </p:spTree>
    <p:extLst>
      <p:ext uri="{BB962C8B-B14F-4D97-AF65-F5344CB8AC3E}">
        <p14:creationId xmlns:p14="http://schemas.microsoft.com/office/powerpoint/2010/main" val="1422643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09984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8D2E87-FE5F-40C6-8B49-27A94BE7DFF5}" type="datetimeFigureOut">
              <a:rPr lang="en-US" smtClean="0">
                <a:solidFill>
                  <a:prstClr val="black">
                    <a:lumMod val="65000"/>
                    <a:lumOff val="35000"/>
                  </a:prstClr>
                </a:solidFill>
              </a:rPr>
              <a:pPr/>
              <a:t>4/11/2020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87D8846D-4E73-4135-A852-EC332D6AA852}"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06645799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8D2E87-FE5F-40C6-8B49-27A94BE7DFF5}" type="datetimeFigureOut">
              <a:rPr lang="en-US" smtClean="0">
                <a:solidFill>
                  <a:prstClr val="black">
                    <a:lumMod val="65000"/>
                    <a:lumOff val="35000"/>
                  </a:prstClr>
                </a:solidFill>
              </a:rPr>
              <a:pPr/>
              <a:t>4/11/2020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87D8846D-4E73-4135-A852-EC332D6AA852}"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9638134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8D2E87-FE5F-40C6-8B49-27A94BE7DFF5}" type="datetimeFigureOut">
              <a:rPr lang="en-US" smtClean="0">
                <a:solidFill>
                  <a:prstClr val="black">
                    <a:lumMod val="65000"/>
                    <a:lumOff val="35000"/>
                  </a:prstClr>
                </a:solidFill>
              </a:rPr>
              <a:pPr/>
              <a:t>4/11/2020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87D8846D-4E73-4135-A852-EC332D6AA852}"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146280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38D2E87-FE5F-40C6-8B49-27A94BE7DFF5}" type="datetimeFigureOut">
              <a:rPr lang="en-US" smtClean="0">
                <a:solidFill>
                  <a:prstClr val="black">
                    <a:lumMod val="65000"/>
                    <a:lumOff val="35000"/>
                  </a:prstClr>
                </a:solidFill>
              </a:rPr>
              <a:pPr/>
              <a:t>4/11/2020</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87D8846D-4E73-4135-A852-EC332D6AA852}"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416493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8D2E87-FE5F-40C6-8B49-27A94BE7DFF5}" type="datetimeFigureOut">
              <a:rPr lang="en-US" smtClean="0">
                <a:solidFill>
                  <a:prstClr val="black">
                    <a:lumMod val="65000"/>
                    <a:lumOff val="35000"/>
                  </a:prstClr>
                </a:solidFill>
              </a:rPr>
              <a:pPr/>
              <a:t>4/11/2020</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87D8846D-4E73-4135-A852-EC332D6AA852}"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68144617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8D2E87-FE5F-40C6-8B49-27A94BE7DFF5}" type="datetimeFigureOut">
              <a:rPr lang="en-US" smtClean="0">
                <a:solidFill>
                  <a:prstClr val="black">
                    <a:lumMod val="65000"/>
                    <a:lumOff val="35000"/>
                  </a:prstClr>
                </a:solidFill>
              </a:rPr>
              <a:pPr/>
              <a:t>4/11/2020</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87D8846D-4E73-4135-A852-EC332D6AA852}"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80012574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8D2E87-FE5F-40C6-8B49-27A94BE7DFF5}" type="datetimeFigureOut">
              <a:rPr lang="en-US" smtClean="0">
                <a:solidFill>
                  <a:prstClr val="black">
                    <a:lumMod val="65000"/>
                    <a:lumOff val="35000"/>
                  </a:prstClr>
                </a:solidFill>
              </a:rPr>
              <a:pPr/>
              <a:t>4/11/2020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87D8846D-4E73-4135-A852-EC332D6AA852}"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17119148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8D2E87-FE5F-40C6-8B49-27A94BE7DFF5}" type="datetimeFigureOut">
              <a:rPr lang="en-US" smtClean="0">
                <a:solidFill>
                  <a:prstClr val="black">
                    <a:lumMod val="65000"/>
                    <a:lumOff val="35000"/>
                  </a:prstClr>
                </a:solidFill>
              </a:rPr>
              <a:pPr/>
              <a:t>4/11/2020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87D8846D-4E73-4135-A852-EC332D6AA852}"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94616964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8D2E87-FE5F-40C6-8B49-27A94BE7DFF5}" type="datetimeFigureOut">
              <a:rPr lang="en-US" smtClean="0">
                <a:solidFill>
                  <a:prstClr val="black">
                    <a:lumMod val="65000"/>
                    <a:lumOff val="35000"/>
                  </a:prstClr>
                </a:solidFill>
              </a:rPr>
              <a:pPr/>
              <a:t>4/11/2020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87D8846D-4E73-4135-A852-EC332D6AA852}"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77918416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8D2E87-FE5F-40C6-8B49-27A94BE7DFF5}" type="datetimeFigureOut">
              <a:rPr lang="en-US" smtClean="0">
                <a:solidFill>
                  <a:prstClr val="black">
                    <a:lumMod val="65000"/>
                    <a:lumOff val="35000"/>
                  </a:prstClr>
                </a:solidFill>
              </a:rPr>
              <a:pPr/>
              <a:t>4/11/2020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87D8846D-4E73-4135-A852-EC332D6AA852}"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1482391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86925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DFC7D48C-4481-4351-92B6-C0875FBEBCD2}" type="datetimeFigureOut">
              <a:rPr lang="en-US" smtClean="0">
                <a:solidFill>
                  <a:srgbClr val="464653"/>
                </a:solidFill>
              </a:rPr>
              <a:pPr/>
              <a:t>4/11/2020</a:t>
            </a:fld>
            <a:endParaRPr lang="en-US">
              <a:solidFill>
                <a:srgbClr val="464653"/>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a:solidFill>
                <a:srgbClr val="464653"/>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81E92BD5-D740-4A08-95B0-C851D986AE37}" type="slidenum">
              <a:rPr lang="en-US" smtClean="0">
                <a:solidFill>
                  <a:srgbClr val="464653"/>
                </a:solidFill>
              </a:rPr>
              <a:pPr/>
              <a:t>‹#›</a:t>
            </a:fld>
            <a:endParaRPr lang="en-US">
              <a:solidFill>
                <a:srgbClr val="464653"/>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47377156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DFC7D48C-4481-4351-92B6-C0875FBEBCD2}" type="datetimeFigureOut">
              <a:rPr lang="en-US" smtClean="0">
                <a:solidFill>
                  <a:srgbClr val="464653"/>
                </a:solidFill>
              </a:rPr>
              <a:pPr/>
              <a:t>4/11/2020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81E92BD5-D740-4A08-95B0-C851D986AE37}" type="slidenum">
              <a:rPr lang="en-US" smtClean="0">
                <a:solidFill>
                  <a:srgbClr val="464653"/>
                </a:solidFill>
              </a:rPr>
              <a:pPr/>
              <a:t>‹#›</a:t>
            </a:fld>
            <a:endParaRPr lang="en-US">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03613670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DFC7D48C-4481-4351-92B6-C0875FBEBCD2}" type="datetimeFigureOut">
              <a:rPr lang="en-US" smtClean="0">
                <a:solidFill>
                  <a:srgbClr val="DDE9EC"/>
                </a:solidFill>
              </a:rPr>
              <a:pPr/>
              <a:t>4/11/2020</a:t>
            </a:fld>
            <a:endParaRPr lang="en-US">
              <a:solidFill>
                <a:srgbClr val="DDE9EC"/>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lang="en-US">
              <a:solidFill>
                <a:srgbClr val="DDE9EC"/>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81E92BD5-D740-4A08-95B0-C851D986AE37}" type="slidenum">
              <a:rPr lang="en-US" smtClean="0">
                <a:solidFill>
                  <a:srgbClr val="DDE9EC"/>
                </a:solidFill>
              </a:rPr>
              <a:pPr/>
              <a:t>‹#›</a:t>
            </a:fld>
            <a:endParaRPr lang="en-US">
              <a:solidFill>
                <a:srgbClr val="DDE9EC"/>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639859469"/>
      </p:ext>
    </p:extLst>
  </p:cSld>
  <p:clrMapOvr>
    <a:overrideClrMapping bg1="dk1" tx1="lt1" bg2="dk2" tx2="lt2" accent1="accent1" accent2="accent2" accent3="accent3" accent4="accent4" accent5="accent5" accent6="accent6" hlink="hlink" folHlink="folHlink"/>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DFC7D48C-4481-4351-92B6-C0875FBEBCD2}" type="datetimeFigureOut">
              <a:rPr lang="en-US" smtClean="0">
                <a:solidFill>
                  <a:srgbClr val="464653"/>
                </a:solidFill>
              </a:rPr>
              <a:pPr/>
              <a:t>4/11/2020</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81E92BD5-D740-4A08-95B0-C851D986AE37}" type="slidenum">
              <a:rPr lang="en-US" smtClean="0">
                <a:solidFill>
                  <a:srgbClr val="464653"/>
                </a:solidFill>
              </a:rPr>
              <a:pPr/>
              <a:t>‹#›</a:t>
            </a:fld>
            <a:endParaRPr lang="en-US">
              <a:solidFill>
                <a:srgbClr val="464653"/>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2974801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DFC7D48C-4481-4351-92B6-C0875FBEBCD2}" type="datetimeFigureOut">
              <a:rPr lang="en-US" smtClean="0">
                <a:solidFill>
                  <a:srgbClr val="464653"/>
                </a:solidFill>
              </a:rPr>
              <a:pPr/>
              <a:t>4/11/2020</a:t>
            </a:fld>
            <a:endParaRPr lang="en-US">
              <a:solidFill>
                <a:srgbClr val="464653"/>
              </a:solidFill>
            </a:endParaRPr>
          </a:p>
        </p:txBody>
      </p:sp>
      <p:sp>
        <p:nvSpPr>
          <p:cNvPr id="8" name="Footer Placeholder 7"/>
          <p:cNvSpPr>
            <a:spLocks noGrp="1"/>
          </p:cNvSpPr>
          <p:nvPr>
            <p:ph type="ftr" sz="quarter" idx="11"/>
          </p:nvPr>
        </p:nvSpPr>
        <p:spPr/>
        <p:txBody>
          <a:bodyPr/>
          <a:lstStyle/>
          <a:p>
            <a:endParaRPr lang="en-US">
              <a:solidFill>
                <a:srgbClr val="464653"/>
              </a:solidFill>
            </a:endParaRPr>
          </a:p>
        </p:txBody>
      </p:sp>
      <p:sp>
        <p:nvSpPr>
          <p:cNvPr id="9" name="Slide Number Placeholder 8"/>
          <p:cNvSpPr>
            <a:spLocks noGrp="1"/>
          </p:cNvSpPr>
          <p:nvPr>
            <p:ph type="sldNum" sz="quarter" idx="12"/>
          </p:nvPr>
        </p:nvSpPr>
        <p:spPr/>
        <p:txBody>
          <a:bodyPr/>
          <a:lstStyle/>
          <a:p>
            <a:fld id="{81E92BD5-D740-4A08-95B0-C851D986AE37}" type="slidenum">
              <a:rPr lang="en-US" smtClean="0">
                <a:solidFill>
                  <a:srgbClr val="464653"/>
                </a:solidFill>
              </a:rPr>
              <a:pPr/>
              <a:t>‹#›</a:t>
            </a:fld>
            <a:endParaRPr lang="en-US">
              <a:solidFill>
                <a:srgbClr val="464653"/>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9513412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FC7D48C-4481-4351-92B6-C0875FBEBCD2}" type="datetimeFigureOut">
              <a:rPr lang="en-US" smtClean="0">
                <a:solidFill>
                  <a:srgbClr val="464653"/>
                </a:solidFill>
              </a:rPr>
              <a:pPr/>
              <a:t>4/11/2020</a:t>
            </a:fld>
            <a:endParaRPr lang="en-US">
              <a:solidFill>
                <a:srgbClr val="464653"/>
              </a:solidFill>
            </a:endParaRPr>
          </a:p>
        </p:txBody>
      </p:sp>
      <p:sp>
        <p:nvSpPr>
          <p:cNvPr id="4" name="Footer Placeholder 3"/>
          <p:cNvSpPr>
            <a:spLocks noGrp="1"/>
          </p:cNvSpPr>
          <p:nvPr>
            <p:ph type="ftr" sz="quarter" idx="11"/>
          </p:nvPr>
        </p:nvSpPr>
        <p:spPr/>
        <p:txBody>
          <a:bodyPr/>
          <a:lstStyle/>
          <a:p>
            <a:endParaRPr lang="en-US">
              <a:solidFill>
                <a:srgbClr val="464653"/>
              </a:solidFill>
            </a:endParaRPr>
          </a:p>
        </p:txBody>
      </p:sp>
      <p:sp>
        <p:nvSpPr>
          <p:cNvPr id="5" name="Slide Number Placeholder 4"/>
          <p:cNvSpPr>
            <a:spLocks noGrp="1"/>
          </p:cNvSpPr>
          <p:nvPr>
            <p:ph type="sldNum" sz="quarter" idx="12"/>
          </p:nvPr>
        </p:nvSpPr>
        <p:spPr/>
        <p:txBody>
          <a:bodyPr/>
          <a:lstStyle/>
          <a:p>
            <a:fld id="{81E92BD5-D740-4A08-95B0-C851D986AE37}" type="slidenum">
              <a:rPr lang="en-US" smtClean="0">
                <a:solidFill>
                  <a:srgbClr val="464653"/>
                </a:solidFill>
              </a:rPr>
              <a:pPr/>
              <a:t>‹#›</a:t>
            </a:fld>
            <a:endParaRPr lang="en-US">
              <a:solidFill>
                <a:srgbClr val="464653"/>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82764621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C7D48C-4481-4351-92B6-C0875FBEBCD2}" type="datetimeFigureOut">
              <a:rPr lang="en-US" smtClean="0">
                <a:solidFill>
                  <a:srgbClr val="464653"/>
                </a:solidFill>
              </a:rPr>
              <a:pPr/>
              <a:t>4/11/2020</a:t>
            </a:fld>
            <a:endParaRPr lang="en-US">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p:txBody>
          <a:bodyPr/>
          <a:lstStyle/>
          <a:p>
            <a:fld id="{81E92BD5-D740-4A08-95B0-C851D986AE37}" type="slidenum">
              <a:rPr lang="en-US" smtClean="0">
                <a:solidFill>
                  <a:srgbClr val="464653"/>
                </a:solidFill>
              </a:rPr>
              <a:pPr/>
              <a:t>‹#›</a:t>
            </a:fld>
            <a:endParaRPr lang="en-US">
              <a:solidFill>
                <a:srgbClr val="464653"/>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63482728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FC7D48C-4481-4351-92B6-C0875FBEBCD2}" type="datetimeFigureOut">
              <a:rPr lang="en-US" smtClean="0">
                <a:solidFill>
                  <a:srgbClr val="464653"/>
                </a:solidFill>
              </a:rPr>
              <a:pPr/>
              <a:t>4/11/2020</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81E92BD5-D740-4A08-95B0-C851D986AE37}" type="slidenum">
              <a:rPr lang="en-US" smtClean="0">
                <a:solidFill>
                  <a:srgbClr val="464653"/>
                </a:solidFill>
              </a:rPr>
              <a:pPr/>
              <a:t>‹#›</a:t>
            </a:fld>
            <a:endParaRPr lang="en-US">
              <a:solidFill>
                <a:srgbClr val="464653"/>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5571976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FC7D48C-4481-4351-92B6-C0875FBEBCD2}" type="datetimeFigureOut">
              <a:rPr lang="en-US" smtClean="0">
                <a:solidFill>
                  <a:srgbClr val="DDE9EC"/>
                </a:solidFill>
              </a:rPr>
              <a:pPr/>
              <a:t>4/11/2020</a:t>
            </a:fld>
            <a:endParaRPr lang="en-US">
              <a:solidFill>
                <a:srgbClr val="DDE9EC"/>
              </a:solidFill>
            </a:endParaRPr>
          </a:p>
        </p:txBody>
      </p:sp>
      <p:sp>
        <p:nvSpPr>
          <p:cNvPr id="6" name="Footer Placeholder 5"/>
          <p:cNvSpPr>
            <a:spLocks noGrp="1"/>
          </p:cNvSpPr>
          <p:nvPr>
            <p:ph type="ftr" sz="quarter" idx="11"/>
          </p:nvPr>
        </p:nvSpPr>
        <p:spPr/>
        <p:txBody>
          <a:bodyPr/>
          <a:lstStyle/>
          <a:p>
            <a:endParaRPr lang="en-US">
              <a:solidFill>
                <a:srgbClr val="DDE9EC"/>
              </a:solidFill>
            </a:endParaRPr>
          </a:p>
        </p:txBody>
      </p:sp>
      <p:sp>
        <p:nvSpPr>
          <p:cNvPr id="7" name="Slide Number Placeholder 6"/>
          <p:cNvSpPr>
            <a:spLocks noGrp="1"/>
          </p:cNvSpPr>
          <p:nvPr>
            <p:ph type="sldNum" sz="quarter" idx="12"/>
          </p:nvPr>
        </p:nvSpPr>
        <p:spPr/>
        <p:txBody>
          <a:bodyPr/>
          <a:lstStyle/>
          <a:p>
            <a:fld id="{81E92BD5-D740-4A08-95B0-C851D986AE37}" type="slidenum">
              <a:rPr lang="en-US" smtClean="0">
                <a:solidFill>
                  <a:srgbClr val="DDE9EC"/>
                </a:solidFill>
              </a:rPr>
              <a:pPr/>
              <a:t>‹#›</a:t>
            </a:fld>
            <a:endParaRPr lang="en-US">
              <a:solidFill>
                <a:srgbClr val="DDE9EC"/>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429377958"/>
      </p:ext>
    </p:extLst>
  </p:cSld>
  <p:clrMapOvr>
    <a:overrideClrMapping bg1="dk1" tx1="lt1" bg2="dk2" tx2="lt2" accent1="accent1" accent2="accent2" accent3="accent3" accent4="accent4" accent5="accent5" accent6="accent6" hlink="hlink" folHlink="folHlink"/>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FC7D48C-4481-4351-92B6-C0875FBEBCD2}" type="datetimeFigureOut">
              <a:rPr lang="en-US" smtClean="0">
                <a:solidFill>
                  <a:srgbClr val="464653"/>
                </a:solidFill>
              </a:rPr>
              <a:pPr/>
              <a:t>4/11/2020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81E92BD5-D740-4A08-95B0-C851D986AE37}"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6326077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5735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FC7D48C-4481-4351-92B6-C0875FBEBCD2}" type="datetimeFigureOut">
              <a:rPr lang="en-US" smtClean="0">
                <a:solidFill>
                  <a:srgbClr val="464653"/>
                </a:solidFill>
              </a:rPr>
              <a:pPr/>
              <a:t>4/11/2020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81E92BD5-D740-4A08-95B0-C851D986AE37}" type="slidenum">
              <a:rPr lang="en-US" smtClean="0">
                <a:solidFill>
                  <a:srgbClr val="464653"/>
                </a:solidFill>
              </a:rPr>
              <a:pPr/>
              <a:t>‹#›</a:t>
            </a:fld>
            <a:endParaRPr lang="en-US">
              <a:solidFill>
                <a:srgbClr val="464653"/>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9197695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0795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1496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0965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683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520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537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01109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6237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1272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156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96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5115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0970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7469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60345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6096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278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9040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4294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4839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2262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7269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029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3184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5451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3484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320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5429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5149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5633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43682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6239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0020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0774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8918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2558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46414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405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3634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77848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5165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5739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4420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7433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28032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8845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9241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3075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265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7162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94239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7167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4017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224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4766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0225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6218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4737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35380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113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1729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42432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5378541"/>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09822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19130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16588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61733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307519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7130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12821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38435"/>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12381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312141"/>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5857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2832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17527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783370"/>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7313213"/>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888999"/>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447498"/>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3938040"/>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38482"/>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C38D2E87-FE5F-40C6-8B49-27A94BE7DFF5}" type="datetimeFigureOut">
              <a:rPr lang="en-US" smtClean="0"/>
              <a:pPr/>
              <a:t>4/11/2020</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87D8846D-4E73-4135-A852-EC332D6AA852}" type="slidenum">
              <a:rPr lang="en-US" smtClean="0"/>
              <a:pPr/>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477074"/>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905680"/>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356707"/>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099840"/>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156275"/>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527343"/>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889489"/>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198881"/>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179029"/>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C38D2E87-FE5F-40C6-8B49-27A94BE7DFF5}" type="datetimeFigureOut">
              <a:rPr lang="en-US" smtClean="0">
                <a:solidFill>
                  <a:prstClr val="black">
                    <a:lumMod val="65000"/>
                    <a:lumOff val="35000"/>
                  </a:prstClr>
                </a:solidFill>
              </a:rPr>
              <a:pPr/>
              <a:t>4/11/2020</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87D8846D-4E73-4135-A852-EC332D6AA852}"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52475063"/>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3624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DFC7D48C-4481-4351-92B6-C0875FBEBCD2}" type="datetimeFigureOut">
              <a:rPr lang="en-US" smtClean="0">
                <a:solidFill>
                  <a:srgbClr val="464653"/>
                </a:solidFill>
              </a:rPr>
              <a:pPr/>
              <a:t>4/11/2020</a:t>
            </a:fld>
            <a:endParaRPr lang="en-US">
              <a:solidFill>
                <a:srgbClr val="464653"/>
              </a:solidFill>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464653"/>
              </a:solidFill>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81E92BD5-D740-4A08-95B0-C851D986AE37}" type="slidenum">
              <a:rPr lang="en-US" smtClean="0">
                <a:solidFill>
                  <a:srgbClr val="464653"/>
                </a:solidFill>
              </a:rPr>
              <a:pPr/>
              <a:t>‹#›</a:t>
            </a:fld>
            <a:endParaRPr lang="en-US">
              <a:solidFill>
                <a:srgbClr val="464653"/>
              </a:solidFill>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340123441"/>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89777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722603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45758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72350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239B-6043-424F-BEBC-A723F299092B}" type="datetimeFigureOut">
              <a:rPr lang="en-US">
                <a:solidFill>
                  <a:prstClr val="black">
                    <a:tint val="75000"/>
                  </a:prstClr>
                </a:solidFill>
              </a:rPr>
              <a:pPr/>
              <a:t>4/11/2020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D73CE-29BF-4D7F-B877-F64215A461C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943848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36.xml"/><Relationship Id="rId1" Type="http://schemas.openxmlformats.org/officeDocument/2006/relationships/audio" Target="../media/audio1.wav"/><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audio" Target="../media/audio8.wav"/><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7.xml"/><Relationship Id="rId1" Type="http://schemas.openxmlformats.org/officeDocument/2006/relationships/audio" Target="../media/audio9.wav"/></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6.xml"/><Relationship Id="rId1" Type="http://schemas.openxmlformats.org/officeDocument/2006/relationships/audio" Target="../media/audio10.wav"/></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9.xml"/><Relationship Id="rId1" Type="http://schemas.openxmlformats.org/officeDocument/2006/relationships/audio" Target="../media/audio11.wav"/><Relationship Id="rId5" Type="http://schemas.openxmlformats.org/officeDocument/2006/relationships/image" Target="../media/image9.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6.xml"/><Relationship Id="rId1" Type="http://schemas.openxmlformats.org/officeDocument/2006/relationships/audio" Target="../media/audio12.wav"/><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6.xml"/><Relationship Id="rId1" Type="http://schemas.openxmlformats.org/officeDocument/2006/relationships/audio" Target="../media/audio13.wav"/></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68.xml"/><Relationship Id="rId1" Type="http://schemas.openxmlformats.org/officeDocument/2006/relationships/audio" Target="../media/audio14.wav"/></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9.xml"/><Relationship Id="rId1" Type="http://schemas.openxmlformats.org/officeDocument/2006/relationships/audio" Target="../media/audio15.wav"/></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90.xml"/><Relationship Id="rId1" Type="http://schemas.openxmlformats.org/officeDocument/2006/relationships/audio" Target="../media/audio16.wav"/></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9.xml"/><Relationship Id="rId1" Type="http://schemas.openxmlformats.org/officeDocument/2006/relationships/audio" Target="../media/audio17.wav"/></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01.xml"/><Relationship Id="rId1" Type="http://schemas.openxmlformats.org/officeDocument/2006/relationships/audio" Target="../media/audio18.wav"/></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9.xml"/><Relationship Id="rId1" Type="http://schemas.openxmlformats.org/officeDocument/2006/relationships/audio" Target="../media/audio19.wav"/></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12.xml"/><Relationship Id="rId1" Type="http://schemas.openxmlformats.org/officeDocument/2006/relationships/audio" Target="../media/audio20.wav"/></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34.xml"/><Relationship Id="rId1" Type="http://schemas.openxmlformats.org/officeDocument/2006/relationships/audio" Target="../media/audio21.wav"/></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45.xml"/><Relationship Id="rId1" Type="http://schemas.openxmlformats.org/officeDocument/2006/relationships/audio" Target="../media/audio22.wav"/></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23.xml"/><Relationship Id="rId1" Type="http://schemas.openxmlformats.org/officeDocument/2006/relationships/audio" Target="../media/audio23.wav"/></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56.xml"/><Relationship Id="rId1" Type="http://schemas.openxmlformats.org/officeDocument/2006/relationships/audio" Target="../media/audio24.wav"/></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4.xml"/><Relationship Id="rId1"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67.xml"/><Relationship Id="rId1" Type="http://schemas.openxmlformats.org/officeDocument/2006/relationships/audio" Target="../media/audio25.wav"/></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78.xml"/><Relationship Id="rId1" Type="http://schemas.openxmlformats.org/officeDocument/2006/relationships/audio" Target="../media/audio26.wav"/></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00.xml"/><Relationship Id="rId1" Type="http://schemas.openxmlformats.org/officeDocument/2006/relationships/audio" Target="../media/audio27.wav"/></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1.xml"/><Relationship Id="rId1" Type="http://schemas.openxmlformats.org/officeDocument/2006/relationships/audio" Target="../media/audio28.wav"/></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22.xml"/><Relationship Id="rId1" Type="http://schemas.openxmlformats.org/officeDocument/2006/relationships/audio" Target="../media/audio29.wav"/></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33.xml"/><Relationship Id="rId1" Type="http://schemas.openxmlformats.org/officeDocument/2006/relationships/audio" Target="../media/audio30.wav"/></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44.xml"/><Relationship Id="rId1" Type="http://schemas.openxmlformats.org/officeDocument/2006/relationships/audio" Target="../media/audio31.wav"/></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55.xml"/><Relationship Id="rId1" Type="http://schemas.openxmlformats.org/officeDocument/2006/relationships/audio" Target="../media/audio32.wav"/></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4.xml"/><Relationship Id="rId1" Type="http://schemas.openxmlformats.org/officeDocument/2006/relationships/audio" Target="../media/audio3.wav"/></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77.xml"/><Relationship Id="rId1" Type="http://schemas.openxmlformats.org/officeDocument/2006/relationships/audio" Target="../media/audio33.wav"/></Relationships>
</file>

<file path=ppt/slides/_rels/slide4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Layout" Target="../slideLayouts/slideLayout282.xml"/><Relationship Id="rId1" Type="http://schemas.openxmlformats.org/officeDocument/2006/relationships/audio" Target="../media/audio34.wav"/><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88.xml"/><Relationship Id="rId1" Type="http://schemas.openxmlformats.org/officeDocument/2006/relationships/audio" Target="../media/audio35.wav"/></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99.xml"/><Relationship Id="rId1" Type="http://schemas.openxmlformats.org/officeDocument/2006/relationships/audio" Target="../media/audio36.wav"/></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10.xml"/><Relationship Id="rId1" Type="http://schemas.openxmlformats.org/officeDocument/2006/relationships/audio" Target="../media/audio37.wav"/></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21.xml"/><Relationship Id="rId1" Type="http://schemas.openxmlformats.org/officeDocument/2006/relationships/audio" Target="../media/audio38.wav"/></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1.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32.xml"/><Relationship Id="rId1" Type="http://schemas.openxmlformats.org/officeDocument/2006/relationships/audio" Target="../media/audio39.wav"/></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32.xml"/><Relationship Id="rId1" Type="http://schemas.openxmlformats.org/officeDocument/2006/relationships/audio" Target="../media/audio40.wav"/></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32.xml"/><Relationship Id="rId1" Type="http://schemas.openxmlformats.org/officeDocument/2006/relationships/audio" Target="../media/audio41.wav"/></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audio" Target="../media/audio4.wav"/></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43.xml"/><Relationship Id="rId1" Type="http://schemas.openxmlformats.org/officeDocument/2006/relationships/audio" Target="../media/audio42.wav"/></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54.xml"/><Relationship Id="rId1" Type="http://schemas.openxmlformats.org/officeDocument/2006/relationships/audio" Target="../media/audio43.wav"/></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65.xml"/><Relationship Id="rId1" Type="http://schemas.openxmlformats.org/officeDocument/2006/relationships/audio" Target="../media/audio44.wav"/></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76.xml"/><Relationship Id="rId1" Type="http://schemas.openxmlformats.org/officeDocument/2006/relationships/audio" Target="../media/audio45.wav"/></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87.xml"/><Relationship Id="rId1" Type="http://schemas.openxmlformats.org/officeDocument/2006/relationships/audio" Target="../media/audio46.wav"/></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7.wav"/></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98.xml"/><Relationship Id="rId1" Type="http://schemas.openxmlformats.org/officeDocument/2006/relationships/audio" Target="../media/audio48.wav"/></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98.xml"/><Relationship Id="rId1" Type="http://schemas.openxmlformats.org/officeDocument/2006/relationships/audio" Target="../media/audio49.wav"/></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5.xml"/><Relationship Id="rId1" Type="http://schemas.openxmlformats.org/officeDocument/2006/relationships/audio" Target="../media/audio50.wav"/><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5.xml"/><Relationship Id="rId1" Type="http://schemas.openxmlformats.org/officeDocument/2006/relationships/audio" Target="../media/audio51.wav"/><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audio" Target="../media/audio52.wav"/></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09.xml"/><Relationship Id="rId1" Type="http://schemas.openxmlformats.org/officeDocument/2006/relationships/audio" Target="../media/audio53.wav"/></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2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audio" Target="../media/audio5.wav"/></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audio" Target="../media/audio6.wav"/></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5.xml"/><Relationship Id="rId1" Type="http://schemas.openxmlformats.org/officeDocument/2006/relationships/audio" Target="../media/audio7.wa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istrator\My Documents\My Pictures\Picture1.jpg"/>
          <p:cNvPicPr>
            <a:picLocks noChangeAspect="1" noChangeArrowheads="1"/>
          </p:cNvPicPr>
          <p:nvPr/>
        </p:nvPicPr>
        <p:blipFill>
          <a:blip r:embed="rId3" cstate="print"/>
          <a:srcRect/>
          <a:stretch>
            <a:fillRect/>
          </a:stretch>
        </p:blipFill>
        <p:spPr bwMode="auto">
          <a:xfrm>
            <a:off x="-17463" y="58737"/>
            <a:ext cx="9161463" cy="6875463"/>
          </a:xfrm>
          <a:prstGeom prst="rect">
            <a:avLst/>
          </a:prstGeom>
          <a:noFill/>
          <a:ln w="9525">
            <a:noFill/>
            <a:miter lim="800000"/>
            <a:headEnd/>
            <a:tailEnd/>
          </a:ln>
        </p:spPr>
      </p:pic>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6553200" y="1676400"/>
            <a:ext cx="304800" cy="304800"/>
          </a:xfrm>
          <a:prstGeom prst="rect">
            <a:avLst/>
          </a:prstGeom>
        </p:spPr>
      </p:pic>
    </p:spTree>
    <p:extLst>
      <p:ext uri="{BB962C8B-B14F-4D97-AF65-F5344CB8AC3E}">
        <p14:creationId xmlns:p14="http://schemas.microsoft.com/office/powerpoint/2010/main" val="810624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C00000"/>
                </a:solidFill>
              </a:rPr>
              <a:t>Monozygotic or "identical" twins </a:t>
            </a:r>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676400"/>
            <a:ext cx="8382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533400" y="1143000"/>
            <a:ext cx="304800" cy="304800"/>
          </a:xfrm>
          <a:prstGeom prst="rect">
            <a:avLst/>
          </a:prstGeom>
        </p:spPr>
      </p:pic>
    </p:spTree>
    <p:extLst>
      <p:ext uri="{BB962C8B-B14F-4D97-AF65-F5344CB8AC3E}">
        <p14:creationId xmlns:p14="http://schemas.microsoft.com/office/powerpoint/2010/main" val="2424250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rPr>
              <a:t>Monozygotic or "identical" twins </a:t>
            </a:r>
          </a:p>
        </p:txBody>
      </p:sp>
      <p:sp>
        <p:nvSpPr>
          <p:cNvPr id="3" name="Content Placeholder 2"/>
          <p:cNvSpPr>
            <a:spLocks noGrp="1"/>
          </p:cNvSpPr>
          <p:nvPr>
            <p:ph sz="half" idx="1"/>
          </p:nvPr>
        </p:nvSpPr>
        <p:spPr>
          <a:xfrm>
            <a:off x="381000" y="1981200"/>
            <a:ext cx="4343400" cy="4068763"/>
          </a:xfrm>
        </p:spPr>
        <p:txBody>
          <a:bodyPr>
            <a:normAutofit fontScale="92500" lnSpcReduction="10000"/>
          </a:bodyPr>
          <a:lstStyle/>
          <a:p>
            <a:r>
              <a:rPr lang="en-US" sz="1900" dirty="0"/>
              <a:t>(A) Two placentas, 2 amnions, 2 chorions (from either dizygotic twins or monozygotic twins with cleavage of zygote during first 3 days after fertilization).</a:t>
            </a:r>
          </a:p>
          <a:p>
            <a:endParaRPr lang="en-US" sz="1900" dirty="0"/>
          </a:p>
          <a:p>
            <a:r>
              <a:rPr lang="en-US" sz="1900" dirty="0"/>
              <a:t>(B) One placenta, 1 chorion, 2 amnions (monozygotic twins with cleavage of zygote from the fourth to the eighth day after fertilization).</a:t>
            </a:r>
          </a:p>
          <a:p>
            <a:endParaRPr lang="en-US" sz="1900" dirty="0"/>
          </a:p>
          <a:p>
            <a:r>
              <a:rPr lang="en-US" sz="1900" dirty="0"/>
              <a:t>(C) One placenta, 1 chorion, 1 amnion (monozygotic twins with cleavage of zygote from the 8th to the 12th day after fertilization).</a:t>
            </a:r>
          </a:p>
          <a:p>
            <a:endParaRPr lang="en-US" dirty="0"/>
          </a:p>
          <a:p>
            <a:endParaRPr lang="en-US" dirty="0"/>
          </a:p>
        </p:txBody>
      </p:sp>
      <p:pic>
        <p:nvPicPr>
          <p:cNvPr id="307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098473" y="1828800"/>
            <a:ext cx="3435927"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1782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C00000"/>
                </a:solidFill>
              </a:rPr>
              <a:t>Chorionicity</a:t>
            </a:r>
            <a:endParaRPr lang="en-US" dirty="0"/>
          </a:p>
        </p:txBody>
      </p:sp>
      <p:sp>
        <p:nvSpPr>
          <p:cNvPr id="3" name="Content Placeholder 2"/>
          <p:cNvSpPr>
            <a:spLocks noGrp="1"/>
          </p:cNvSpPr>
          <p:nvPr>
            <p:ph idx="1"/>
          </p:nvPr>
        </p:nvSpPr>
        <p:spPr>
          <a:xfrm>
            <a:off x="457200" y="2209800"/>
            <a:ext cx="8229600" cy="3916363"/>
          </a:xfrm>
        </p:spPr>
        <p:txBody>
          <a:bodyPr/>
          <a:lstStyle/>
          <a:p>
            <a:r>
              <a:rPr lang="en-US" sz="2400" dirty="0"/>
              <a:t>During routine prenatal evaluation, it is not possible to distinguish </a:t>
            </a:r>
            <a:r>
              <a:rPr lang="en-US" sz="2400" dirty="0" err="1"/>
              <a:t>dizygotic</a:t>
            </a:r>
            <a:r>
              <a:rPr lang="en-US" sz="2400" dirty="0"/>
              <a:t> twins of the same gender from </a:t>
            </a:r>
            <a:r>
              <a:rPr lang="en-US" sz="2400" dirty="0" err="1"/>
              <a:t>diamnionic</a:t>
            </a:r>
            <a:r>
              <a:rPr lang="en-US" sz="2400" dirty="0"/>
              <a:t>/</a:t>
            </a:r>
            <a:r>
              <a:rPr lang="en-US" sz="2400" dirty="0" err="1"/>
              <a:t>dichorionic</a:t>
            </a:r>
            <a:r>
              <a:rPr lang="en-US" sz="2400" dirty="0"/>
              <a:t> monozygotic twins.</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pPr algn="l"/>
            <a:r>
              <a:rPr lang="en-US" sz="2800" b="1" dirty="0">
                <a:solidFill>
                  <a:srgbClr val="C00000"/>
                </a:solidFill>
              </a:rPr>
              <a:t>Assessment of </a:t>
            </a:r>
            <a:r>
              <a:rPr lang="en-US" sz="2800" b="1" dirty="0" err="1">
                <a:solidFill>
                  <a:srgbClr val="C00000"/>
                </a:solidFill>
              </a:rPr>
              <a:t>chorionicity</a:t>
            </a:r>
            <a:r>
              <a:rPr lang="en-US" sz="2800" b="1" dirty="0">
                <a:solidFill>
                  <a:srgbClr val="C00000"/>
                </a:solidFill>
              </a:rPr>
              <a:t> and </a:t>
            </a:r>
            <a:r>
              <a:rPr lang="en-US" sz="2800" b="1" dirty="0" err="1">
                <a:solidFill>
                  <a:srgbClr val="C00000"/>
                </a:solidFill>
              </a:rPr>
              <a:t>amnionicity</a:t>
            </a:r>
            <a:r>
              <a:rPr lang="en-US" sz="2800" b="1" dirty="0">
                <a:solidFill>
                  <a:srgbClr val="C00000"/>
                </a:solidFill>
              </a:rPr>
              <a:t>  in twin pregnancies  </a:t>
            </a:r>
          </a:p>
        </p:txBody>
      </p:sp>
      <p:sp>
        <p:nvSpPr>
          <p:cNvPr id="3" name="Content Placeholder 2"/>
          <p:cNvSpPr>
            <a:spLocks noGrp="1"/>
          </p:cNvSpPr>
          <p:nvPr>
            <p:ph idx="1"/>
          </p:nvPr>
        </p:nvSpPr>
        <p:spPr>
          <a:xfrm>
            <a:off x="457200" y="1905000"/>
            <a:ext cx="8229600" cy="4221163"/>
          </a:xfrm>
        </p:spPr>
        <p:txBody>
          <a:bodyPr>
            <a:normAutofit/>
          </a:bodyPr>
          <a:lstStyle/>
          <a:p>
            <a:r>
              <a:rPr lang="en-US" sz="2000" dirty="0"/>
              <a:t>During the </a:t>
            </a:r>
            <a:r>
              <a:rPr lang="en-US" sz="2000" b="1" dirty="0">
                <a:solidFill>
                  <a:srgbClr val="C00000"/>
                </a:solidFill>
              </a:rPr>
              <a:t>first </a:t>
            </a:r>
            <a:r>
              <a:rPr lang="en-US" sz="2000" b="1" dirty="0" err="1">
                <a:solidFill>
                  <a:srgbClr val="C00000"/>
                </a:solidFill>
              </a:rPr>
              <a:t>ultrasonographic</a:t>
            </a:r>
            <a:r>
              <a:rPr lang="en-US" sz="2000" b="1" dirty="0">
                <a:solidFill>
                  <a:srgbClr val="C00000"/>
                </a:solidFill>
              </a:rPr>
              <a:t> </a:t>
            </a:r>
            <a:r>
              <a:rPr lang="en-US" sz="2000" dirty="0"/>
              <a:t>examination that confirms a twin gestation, </a:t>
            </a:r>
            <a:r>
              <a:rPr lang="en-US" sz="2000" b="1" dirty="0" err="1">
                <a:solidFill>
                  <a:srgbClr val="0070C0"/>
                </a:solidFill>
              </a:rPr>
              <a:t>chorionicity</a:t>
            </a:r>
            <a:r>
              <a:rPr lang="en-US" sz="2000" b="1" dirty="0">
                <a:solidFill>
                  <a:srgbClr val="0070C0"/>
                </a:solidFill>
              </a:rPr>
              <a:t> should be determined </a:t>
            </a:r>
            <a:r>
              <a:rPr lang="en-US" sz="2000" dirty="0"/>
              <a:t>because, the potential morbidity and mortality associated with a </a:t>
            </a:r>
            <a:r>
              <a:rPr lang="en-US" sz="2000" dirty="0" err="1"/>
              <a:t>monochorionic</a:t>
            </a:r>
            <a:r>
              <a:rPr lang="en-US" sz="2000" dirty="0"/>
              <a:t> gestation is different from that of a </a:t>
            </a:r>
            <a:r>
              <a:rPr lang="en-US" sz="2000" dirty="0" err="1"/>
              <a:t>dichorionic</a:t>
            </a:r>
            <a:r>
              <a:rPr lang="en-US" sz="2000" dirty="0"/>
              <a:t> gestation. </a:t>
            </a:r>
          </a:p>
          <a:p>
            <a:endParaRPr lang="en-US" sz="2000" b="1"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3352800" y="1143000"/>
            <a:ext cx="304800" cy="304800"/>
          </a:xfrm>
          <a:prstGeom prst="rect">
            <a:avLst/>
          </a:prstGeom>
        </p:spPr>
      </p:pic>
    </p:spTree>
    <p:extLst>
      <p:ext uri="{BB962C8B-B14F-4D97-AF65-F5344CB8AC3E}">
        <p14:creationId xmlns:p14="http://schemas.microsoft.com/office/powerpoint/2010/main" val="2501783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a:solidFill>
                  <a:srgbClr val="C00000"/>
                </a:solidFill>
              </a:rPr>
              <a:t>Assessment of </a:t>
            </a:r>
            <a:r>
              <a:rPr lang="en-US" sz="2800" b="1" dirty="0" err="1">
                <a:solidFill>
                  <a:srgbClr val="C00000"/>
                </a:solidFill>
              </a:rPr>
              <a:t>chorionicity</a:t>
            </a:r>
            <a:r>
              <a:rPr lang="en-US" sz="2800" b="1" dirty="0">
                <a:solidFill>
                  <a:srgbClr val="C00000"/>
                </a:solidFill>
              </a:rPr>
              <a:t> </a:t>
            </a:r>
            <a:r>
              <a:rPr lang="en-US" sz="2800" b="1" dirty="0"/>
              <a:t>and</a:t>
            </a:r>
            <a:r>
              <a:rPr lang="en-US" sz="2800" b="1" dirty="0">
                <a:solidFill>
                  <a:srgbClr val="C00000"/>
                </a:solidFill>
              </a:rPr>
              <a:t> </a:t>
            </a:r>
            <a:r>
              <a:rPr lang="en-US" sz="2800" b="1" dirty="0" err="1">
                <a:solidFill>
                  <a:srgbClr val="C00000"/>
                </a:solidFill>
              </a:rPr>
              <a:t>amnionicity</a:t>
            </a:r>
            <a:r>
              <a:rPr lang="en-US" sz="2800" b="1" dirty="0">
                <a:solidFill>
                  <a:srgbClr val="C00000"/>
                </a:solidFill>
              </a:rPr>
              <a:t>  in twin pregnancy</a:t>
            </a:r>
            <a:endParaRPr lang="en-US" sz="3200" b="1" dirty="0">
              <a:solidFill>
                <a:srgbClr val="FF0000"/>
              </a:solidFill>
            </a:endParaRPr>
          </a:p>
        </p:txBody>
      </p:sp>
      <p:sp>
        <p:nvSpPr>
          <p:cNvPr id="3" name="Content Placeholder 2"/>
          <p:cNvSpPr>
            <a:spLocks noGrp="1"/>
          </p:cNvSpPr>
          <p:nvPr>
            <p:ph idx="1"/>
          </p:nvPr>
        </p:nvSpPr>
        <p:spPr>
          <a:xfrm>
            <a:off x="457200" y="1600200"/>
            <a:ext cx="8229600" cy="4525963"/>
          </a:xfrm>
        </p:spPr>
        <p:txBody>
          <a:bodyPr>
            <a:normAutofit/>
          </a:bodyPr>
          <a:lstStyle/>
          <a:p>
            <a:r>
              <a:rPr lang="en-US" sz="2000" dirty="0"/>
              <a:t>The optimal timing for determination of </a:t>
            </a:r>
            <a:r>
              <a:rPr lang="en-US" sz="2000" dirty="0" err="1"/>
              <a:t>chorionicity</a:t>
            </a:r>
            <a:r>
              <a:rPr lang="en-US" sz="2000" dirty="0"/>
              <a:t> is in the first trimester or early second trimester. </a:t>
            </a:r>
          </a:p>
          <a:p>
            <a:endParaRPr lang="en-US" sz="2000" dirty="0"/>
          </a:p>
          <a:p>
            <a:r>
              <a:rPr lang="en-US" sz="2000" b="1" dirty="0" err="1">
                <a:solidFill>
                  <a:srgbClr val="C00000"/>
                </a:solidFill>
              </a:rPr>
              <a:t>Chorionicity</a:t>
            </a:r>
            <a:r>
              <a:rPr lang="en-US" sz="2000" b="1" dirty="0"/>
              <a:t> </a:t>
            </a:r>
            <a:r>
              <a:rPr lang="en-US" sz="2000" dirty="0"/>
              <a:t>can be determined by ultrasound with almost </a:t>
            </a:r>
            <a:r>
              <a:rPr lang="en-US" sz="2000" b="1" dirty="0">
                <a:solidFill>
                  <a:srgbClr val="C00000"/>
                </a:solidFill>
              </a:rPr>
              <a:t>100% certainty </a:t>
            </a:r>
            <a:r>
              <a:rPr lang="en-US" sz="2000" dirty="0"/>
              <a:t>as early as </a:t>
            </a:r>
            <a:r>
              <a:rPr lang="en-US" sz="2000" b="1" dirty="0">
                <a:solidFill>
                  <a:srgbClr val="C00000"/>
                </a:solidFill>
              </a:rPr>
              <a:t>8 to 9 weeks </a:t>
            </a:r>
            <a:r>
              <a:rPr lang="en-US" sz="2000" dirty="0"/>
              <a:t>of gestational age.</a:t>
            </a:r>
          </a:p>
          <a:p>
            <a:endParaRPr lang="en-US" sz="2000" dirty="0"/>
          </a:p>
          <a:p>
            <a:endParaRPr lang="en-US" sz="2000" dirty="0"/>
          </a:p>
          <a:p>
            <a:r>
              <a:rPr lang="en-US" sz="2000" dirty="0"/>
              <a:t>Findings that indicate </a:t>
            </a:r>
            <a:r>
              <a:rPr lang="en-US" sz="2000" dirty="0" err="1"/>
              <a:t>dichorionic</a:t>
            </a:r>
            <a:r>
              <a:rPr lang="en-US" sz="2000" dirty="0"/>
              <a:t> twins include the </a:t>
            </a:r>
            <a:r>
              <a:rPr lang="en-US" sz="2000" b="1" dirty="0">
                <a:solidFill>
                  <a:srgbClr val="C00000"/>
                </a:solidFill>
              </a:rPr>
              <a:t>twin peak</a:t>
            </a:r>
            <a:r>
              <a:rPr lang="en-US" sz="2000" dirty="0">
                <a:solidFill>
                  <a:srgbClr val="C00000"/>
                </a:solidFill>
              </a:rPr>
              <a:t> </a:t>
            </a:r>
            <a:r>
              <a:rPr lang="en-US" sz="2000" dirty="0"/>
              <a:t>(or </a:t>
            </a:r>
            <a:r>
              <a:rPr lang="en-US" sz="2000" b="1" dirty="0"/>
              <a:t>lambda</a:t>
            </a:r>
            <a:r>
              <a:rPr lang="en-US" sz="2000" dirty="0"/>
              <a:t>) sign , a </a:t>
            </a:r>
            <a:r>
              <a:rPr lang="en-US" sz="2000" b="1" dirty="0">
                <a:solidFill>
                  <a:srgbClr val="C00000"/>
                </a:solidFill>
              </a:rPr>
              <a:t>thick dividing membrane </a:t>
            </a:r>
            <a:r>
              <a:rPr lang="en-US" sz="2000" dirty="0"/>
              <a:t>(&gt;2 mm), and</a:t>
            </a:r>
            <a:r>
              <a:rPr lang="en-US" sz="2000" b="1" dirty="0"/>
              <a:t> </a:t>
            </a:r>
            <a:r>
              <a:rPr lang="en-US" sz="2000" b="1" dirty="0">
                <a:solidFill>
                  <a:srgbClr val="C00000"/>
                </a:solidFill>
              </a:rPr>
              <a:t>discordant genders</a:t>
            </a:r>
            <a:r>
              <a:rPr lang="en-US" sz="2000" dirty="0">
                <a:solidFill>
                  <a:srgbClr val="C00000"/>
                </a:solidFill>
              </a:rPr>
              <a:t>.</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1295400" y="5334000"/>
            <a:ext cx="304800" cy="304800"/>
          </a:xfrm>
          <a:prstGeom prst="rect">
            <a:avLst/>
          </a:prstGeom>
        </p:spPr>
      </p:pic>
    </p:spTree>
    <p:extLst>
      <p:ext uri="{BB962C8B-B14F-4D97-AF65-F5344CB8AC3E}">
        <p14:creationId xmlns:p14="http://schemas.microsoft.com/office/powerpoint/2010/main" val="190745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800" b="1" dirty="0">
                <a:solidFill>
                  <a:srgbClr val="C00000"/>
                </a:solidFill>
              </a:rPr>
              <a:t>Assessment of </a:t>
            </a:r>
            <a:r>
              <a:rPr lang="en-US" sz="2800" b="1" dirty="0" err="1">
                <a:solidFill>
                  <a:srgbClr val="C00000"/>
                </a:solidFill>
              </a:rPr>
              <a:t>chorionicity</a:t>
            </a:r>
            <a:r>
              <a:rPr lang="en-US" sz="2800" b="1" dirty="0">
                <a:solidFill>
                  <a:srgbClr val="C00000"/>
                </a:solidFill>
              </a:rPr>
              <a:t> and </a:t>
            </a:r>
            <a:r>
              <a:rPr lang="en-US" sz="2800" b="1" dirty="0" err="1">
                <a:solidFill>
                  <a:srgbClr val="C00000"/>
                </a:solidFill>
              </a:rPr>
              <a:t>amnionicity</a:t>
            </a:r>
            <a:r>
              <a:rPr lang="en-US" sz="2800" b="1" dirty="0">
                <a:solidFill>
                  <a:srgbClr val="C00000"/>
                </a:solidFill>
              </a:rPr>
              <a:t>  in twin pregnancy</a:t>
            </a:r>
            <a:endParaRPr lang="en-US" sz="2800" dirty="0"/>
          </a:p>
        </p:txBody>
      </p:sp>
      <p:sp>
        <p:nvSpPr>
          <p:cNvPr id="3" name="Text Placeholder 2"/>
          <p:cNvSpPr>
            <a:spLocks noGrp="1"/>
          </p:cNvSpPr>
          <p:nvPr>
            <p:ph type="body" idx="1"/>
          </p:nvPr>
        </p:nvSpPr>
        <p:spPr/>
        <p:txBody>
          <a:bodyPr/>
          <a:lstStyle/>
          <a:p>
            <a:r>
              <a:rPr lang="en-US" dirty="0"/>
              <a:t>Thick </a:t>
            </a:r>
            <a:r>
              <a:rPr lang="en-US" dirty="0" err="1"/>
              <a:t>intertwin</a:t>
            </a:r>
            <a:r>
              <a:rPr lang="en-US" dirty="0"/>
              <a:t> membrane</a:t>
            </a:r>
          </a:p>
        </p:txBody>
      </p:sp>
      <p:sp>
        <p:nvSpPr>
          <p:cNvPr id="5" name="Text Placeholder 4"/>
          <p:cNvSpPr>
            <a:spLocks noGrp="1"/>
          </p:cNvSpPr>
          <p:nvPr>
            <p:ph type="body" sz="quarter" idx="3"/>
          </p:nvPr>
        </p:nvSpPr>
        <p:spPr/>
        <p:txBody>
          <a:bodyPr/>
          <a:lstStyle/>
          <a:p>
            <a:r>
              <a:rPr lang="en-US" dirty="0"/>
              <a:t>Twin peak or lambda sign</a:t>
            </a:r>
          </a:p>
        </p:txBody>
      </p:sp>
      <p:pic>
        <p:nvPicPr>
          <p:cNvPr id="8194" name="Picture 2"/>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2634853"/>
            <a:ext cx="4041775" cy="30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72281" y="2997994"/>
            <a:ext cx="4010025"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Recorded Sound">
            <a:hlinkClick r:id="" action="ppaction://media"/>
          </p:cNvPr>
          <p:cNvPicPr>
            <a:picLocks noRot="1" noChangeAspect="1"/>
          </p:cNvPicPr>
          <p:nvPr>
            <a:wavAudioFile r:embed="rId1" name="Recorded Sound"/>
          </p:nvPr>
        </p:nvPicPr>
        <p:blipFill>
          <a:blip r:embed="rId5" cstate="print"/>
          <a:stretch>
            <a:fillRect/>
          </a:stretch>
        </p:blipFill>
        <p:spPr>
          <a:xfrm>
            <a:off x="4800600" y="2514600"/>
            <a:ext cx="533400" cy="533400"/>
          </a:xfrm>
          <a:prstGeom prst="rect">
            <a:avLst/>
          </a:prstGeom>
        </p:spPr>
      </p:pic>
    </p:spTree>
    <p:extLst>
      <p:ext uri="{BB962C8B-B14F-4D97-AF65-F5344CB8AC3E}">
        <p14:creationId xmlns:p14="http://schemas.microsoft.com/office/powerpoint/2010/main" val="4255317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a:solidFill>
                  <a:srgbClr val="C00000"/>
                </a:solidFill>
              </a:rPr>
              <a:t>Monochorionic</a:t>
            </a:r>
            <a:r>
              <a:rPr lang="en-US" sz="2800" b="1" dirty="0">
                <a:solidFill>
                  <a:srgbClr val="C00000"/>
                </a:solidFill>
              </a:rPr>
              <a:t> </a:t>
            </a:r>
            <a:r>
              <a:rPr lang="en-US" sz="2800" b="1" dirty="0" err="1">
                <a:solidFill>
                  <a:srgbClr val="C00000"/>
                </a:solidFill>
              </a:rPr>
              <a:t>diamniotic</a:t>
            </a:r>
            <a:r>
              <a:rPr lang="en-US" sz="2800" b="1" dirty="0">
                <a:solidFill>
                  <a:srgbClr val="C00000"/>
                </a:solidFill>
              </a:rPr>
              <a:t> pregnancy :   </a:t>
            </a:r>
            <a:r>
              <a:rPr lang="en-US" sz="3200" b="1" dirty="0"/>
              <a:t>T sign</a:t>
            </a:r>
            <a:endParaRPr lang="en-US" sz="2800" b="1" dirty="0"/>
          </a:p>
        </p:txBody>
      </p:sp>
      <p:pic>
        <p:nvPicPr>
          <p:cNvPr id="921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00325" y="2686844"/>
            <a:ext cx="394335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3733800" y="1371600"/>
            <a:ext cx="685800" cy="685800"/>
          </a:xfrm>
          <a:prstGeom prst="rect">
            <a:avLst/>
          </a:prstGeom>
        </p:spPr>
      </p:pic>
    </p:spTree>
    <p:extLst>
      <p:ext uri="{BB962C8B-B14F-4D97-AF65-F5344CB8AC3E}">
        <p14:creationId xmlns:p14="http://schemas.microsoft.com/office/powerpoint/2010/main" val="31732694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0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C00000"/>
                </a:solidFill>
              </a:rPr>
              <a:t>Screening and diagnosis </a:t>
            </a:r>
            <a:endParaRPr lang="en-US" sz="3600" dirty="0"/>
          </a:p>
        </p:txBody>
      </p:sp>
      <p:sp>
        <p:nvSpPr>
          <p:cNvPr id="3" name="Content Placeholder 2"/>
          <p:cNvSpPr>
            <a:spLocks noGrp="1"/>
          </p:cNvSpPr>
          <p:nvPr>
            <p:ph idx="1"/>
          </p:nvPr>
        </p:nvSpPr>
        <p:spPr/>
        <p:txBody>
          <a:bodyPr>
            <a:normAutofit/>
          </a:bodyPr>
          <a:lstStyle/>
          <a:p>
            <a:r>
              <a:rPr lang="en-US" sz="2000" b="1" dirty="0">
                <a:solidFill>
                  <a:srgbClr val="0070C0"/>
                </a:solidFill>
              </a:rPr>
              <a:t>An increased likelihood of twin pregnancy may be suspected based on :</a:t>
            </a:r>
          </a:p>
          <a:p>
            <a:endParaRPr lang="en-US" sz="2000" b="1" dirty="0"/>
          </a:p>
          <a:p>
            <a:pPr>
              <a:buFont typeface="Wingdings" panose="05000000000000000000" pitchFamily="2" charset="2"/>
              <a:buChar char="Ø"/>
            </a:pPr>
            <a:r>
              <a:rPr lang="en-US" sz="1800" b="1" dirty="0"/>
              <a:t>use of assisted reproductive technology to conceive</a:t>
            </a:r>
          </a:p>
          <a:p>
            <a:pPr>
              <a:buFont typeface="Wingdings" panose="05000000000000000000" pitchFamily="2" charset="2"/>
              <a:buChar char="Ø"/>
            </a:pPr>
            <a:endParaRPr lang="en-US" sz="1800" b="1" dirty="0"/>
          </a:p>
          <a:p>
            <a:pPr>
              <a:buFont typeface="Wingdings" panose="05000000000000000000" pitchFamily="2" charset="2"/>
              <a:buChar char="Ø"/>
            </a:pPr>
            <a:r>
              <a:rPr lang="en-US" sz="1800" b="1" dirty="0"/>
              <a:t> uterine size that is large for dates</a:t>
            </a:r>
            <a:r>
              <a:rPr lang="en-US" sz="1800" dirty="0"/>
              <a:t> (A difference of 4 cm or more between the weeks of gestation and the measured </a:t>
            </a:r>
            <a:r>
              <a:rPr lang="en-US" sz="1800" dirty="0" err="1"/>
              <a:t>fundal</a:t>
            </a:r>
            <a:r>
              <a:rPr lang="en-US" sz="1800" dirty="0"/>
              <a:t> height should prompt evaluation with ultrasound to detect the cause (e.g., inaccurate gestational age, multiple gestation, </a:t>
            </a:r>
            <a:r>
              <a:rPr lang="en-US" sz="1800" dirty="0" err="1"/>
              <a:t>hydramnios</a:t>
            </a:r>
            <a:r>
              <a:rPr lang="en-US" sz="1800" dirty="0"/>
              <a:t>, gestational </a:t>
            </a:r>
            <a:r>
              <a:rPr lang="en-US" sz="1800" dirty="0" err="1"/>
              <a:t>trophoblastic</a:t>
            </a:r>
            <a:r>
              <a:rPr lang="en-US" sz="1800" dirty="0"/>
              <a:t> disease, and pelvic tumor). </a:t>
            </a:r>
          </a:p>
          <a:p>
            <a:pPr>
              <a:buFont typeface="Wingdings" panose="05000000000000000000" pitchFamily="2" charset="2"/>
              <a:buChar char="Ø"/>
            </a:pPr>
            <a:endParaRPr lang="en-US" sz="1800" dirty="0"/>
          </a:p>
          <a:p>
            <a:pPr>
              <a:buFont typeface="Wingdings" panose="05000000000000000000" pitchFamily="2" charset="2"/>
              <a:buChar char="Ø"/>
            </a:pPr>
            <a:r>
              <a:rPr lang="en-US" sz="1800" b="1" dirty="0"/>
              <a:t>family history of fraternal twins</a:t>
            </a:r>
          </a:p>
          <a:p>
            <a:pPr>
              <a:buFont typeface="Wingdings" panose="05000000000000000000" pitchFamily="2" charset="2"/>
              <a:buChar char="Ø"/>
            </a:pPr>
            <a:endParaRPr lang="en-US" sz="1800" b="1" dirty="0"/>
          </a:p>
          <a:p>
            <a:pPr>
              <a:buFont typeface="Wingdings" panose="05000000000000000000" pitchFamily="2" charset="2"/>
              <a:buChar char="Ø"/>
            </a:pPr>
            <a:r>
              <a:rPr lang="en-US" sz="1800" b="1" dirty="0"/>
              <a:t> </a:t>
            </a:r>
            <a:r>
              <a:rPr lang="en-US" sz="1800" b="1" dirty="0" err="1"/>
              <a:t>hyperemesis</a:t>
            </a:r>
            <a:r>
              <a:rPr lang="en-US" sz="1800" b="1" dirty="0"/>
              <a:t> </a:t>
            </a:r>
            <a:r>
              <a:rPr lang="en-US" sz="1800" b="1" dirty="0" err="1"/>
              <a:t>gravidarum</a:t>
            </a:r>
            <a:endParaRPr lang="en-US" sz="2000" b="1" dirty="0"/>
          </a:p>
          <a:p>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6934200" y="4724400"/>
            <a:ext cx="533400" cy="533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C00000"/>
                </a:solidFill>
              </a:rPr>
              <a:t>Diagnosis </a:t>
            </a:r>
          </a:p>
        </p:txBody>
      </p:sp>
      <p:sp>
        <p:nvSpPr>
          <p:cNvPr id="3" name="Content Placeholder 2"/>
          <p:cNvSpPr>
            <a:spLocks noGrp="1"/>
          </p:cNvSpPr>
          <p:nvPr>
            <p:ph idx="1"/>
          </p:nvPr>
        </p:nvSpPr>
        <p:spPr/>
        <p:txBody>
          <a:bodyPr>
            <a:noAutofit/>
          </a:bodyPr>
          <a:lstStyle/>
          <a:p>
            <a:r>
              <a:rPr lang="en-US" sz="1800" dirty="0"/>
              <a:t>Twin pregnancies are usually first identified when an </a:t>
            </a:r>
            <a:r>
              <a:rPr lang="en-US" sz="1800" b="1" dirty="0">
                <a:solidFill>
                  <a:srgbClr val="C00000"/>
                </a:solidFill>
              </a:rPr>
              <a:t>ultrasound </a:t>
            </a:r>
            <a:r>
              <a:rPr lang="en-US" sz="1800" dirty="0"/>
              <a:t>examination is performed in early pregnancy for indications such as determination of gestational age or viability, measurement of nuchal translucency, or fetal anatomic survey . </a:t>
            </a:r>
          </a:p>
          <a:p>
            <a:endParaRPr lang="en-US" sz="2000" dirty="0"/>
          </a:p>
        </p:txBody>
      </p:sp>
    </p:spTree>
    <p:extLst>
      <p:ext uri="{BB962C8B-B14F-4D97-AF65-F5344CB8AC3E}">
        <p14:creationId xmlns:p14="http://schemas.microsoft.com/office/powerpoint/2010/main" val="638099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C00000"/>
                </a:solidFill>
              </a:rPr>
              <a:t>Screening and diagnosis </a:t>
            </a:r>
          </a:p>
        </p:txBody>
      </p:sp>
      <p:sp>
        <p:nvSpPr>
          <p:cNvPr id="3" name="Content Placeholder 2"/>
          <p:cNvSpPr>
            <a:spLocks noGrp="1"/>
          </p:cNvSpPr>
          <p:nvPr>
            <p:ph idx="1"/>
          </p:nvPr>
        </p:nvSpPr>
        <p:spPr>
          <a:xfrm>
            <a:off x="457200" y="1905000"/>
            <a:ext cx="8229600" cy="4221163"/>
          </a:xfrm>
        </p:spPr>
        <p:txBody>
          <a:bodyPr>
            <a:normAutofit/>
          </a:bodyPr>
          <a:lstStyle/>
          <a:p>
            <a:r>
              <a:rPr lang="en-US" sz="2000" dirty="0"/>
              <a:t>Serial ultrasound assessments have shown that </a:t>
            </a:r>
            <a:r>
              <a:rPr lang="en-US" sz="2000" b="1" dirty="0">
                <a:solidFill>
                  <a:srgbClr val="C00000"/>
                </a:solidFill>
              </a:rPr>
              <a:t>only 50% of twin </a:t>
            </a:r>
            <a:r>
              <a:rPr lang="en-US" sz="2000" dirty="0"/>
              <a:t>pregnancies detected in the first trimester result in the delivery of viable twins. </a:t>
            </a:r>
          </a:p>
          <a:p>
            <a:endParaRPr lang="en-US" sz="2000" dirty="0"/>
          </a:p>
          <a:p>
            <a:r>
              <a:rPr lang="en-US" sz="2000" dirty="0"/>
              <a:t>The other 50% of cases deliver a single fetus because of intrauterine demise and ultimate resorption of one embryo/fetus (</a:t>
            </a:r>
            <a:r>
              <a:rPr lang="en-US" sz="2000" b="1" dirty="0">
                <a:solidFill>
                  <a:srgbClr val="C00000"/>
                </a:solidFill>
              </a:rPr>
              <a:t>vanishing twin </a:t>
            </a:r>
            <a:r>
              <a:rPr lang="en-US" sz="2000" dirty="0"/>
              <a:t>syndrome).</a:t>
            </a:r>
          </a:p>
          <a:p>
            <a:endParaRPr lang="en-US" sz="2000"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1295400" y="4648200"/>
            <a:ext cx="304800" cy="304800"/>
          </a:xfrm>
          <a:prstGeom prst="rect">
            <a:avLst/>
          </a:prstGeom>
        </p:spPr>
      </p:pic>
    </p:spTree>
    <p:extLst>
      <p:ext uri="{BB962C8B-B14F-4D97-AF65-F5344CB8AC3E}">
        <p14:creationId xmlns:p14="http://schemas.microsoft.com/office/powerpoint/2010/main" val="4229127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76400"/>
          </a:xfrm>
        </p:spPr>
        <p:txBody>
          <a:bodyPr/>
          <a:lstStyle/>
          <a:p>
            <a:r>
              <a:rPr lang="en-US" sz="4400" dirty="0">
                <a:solidFill>
                  <a:srgbClr val="002060"/>
                </a:solidFill>
              </a:rPr>
              <a:t>Multifetal Gestation</a:t>
            </a:r>
            <a:br>
              <a:rPr lang="en-US" sz="4400" dirty="0">
                <a:solidFill>
                  <a:srgbClr val="002060"/>
                </a:solidFill>
              </a:rPr>
            </a:br>
            <a:r>
              <a:rPr lang="en-US" sz="2800" dirty="0" err="1">
                <a:solidFill>
                  <a:srgbClr val="C00000"/>
                </a:solidFill>
              </a:rPr>
              <a:t>Dr</a:t>
            </a:r>
            <a:r>
              <a:rPr lang="en-US" sz="2800" dirty="0">
                <a:solidFill>
                  <a:srgbClr val="C00000"/>
                </a:solidFill>
              </a:rPr>
              <a:t> .</a:t>
            </a:r>
            <a:r>
              <a:rPr lang="en-US" sz="2800" dirty="0" err="1">
                <a:solidFill>
                  <a:srgbClr val="C00000"/>
                </a:solidFill>
              </a:rPr>
              <a:t>Mirzamoradi</a:t>
            </a:r>
            <a:endParaRPr lang="en-US" sz="3600" dirty="0">
              <a:solidFill>
                <a:srgbClr val="C00000"/>
              </a:solidFill>
            </a:endParaRPr>
          </a:p>
        </p:txBody>
      </p:sp>
      <p:pic>
        <p:nvPicPr>
          <p:cNvPr id="2048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752600"/>
            <a:ext cx="8610600" cy="472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3031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rPr>
              <a:t>RISKS OF MULTIFETAL GESTATION</a:t>
            </a:r>
          </a:p>
        </p:txBody>
      </p:sp>
      <p:sp>
        <p:nvSpPr>
          <p:cNvPr id="3" name="Content Placeholder 2"/>
          <p:cNvSpPr>
            <a:spLocks noGrp="1"/>
          </p:cNvSpPr>
          <p:nvPr>
            <p:ph idx="1"/>
          </p:nvPr>
        </p:nvSpPr>
        <p:spPr>
          <a:xfrm>
            <a:off x="457200" y="1828800"/>
            <a:ext cx="8229600" cy="4297363"/>
          </a:xfrm>
        </p:spPr>
        <p:txBody>
          <a:bodyPr>
            <a:normAutofit fontScale="92500" lnSpcReduction="10000"/>
          </a:bodyPr>
          <a:lstStyle/>
          <a:p>
            <a:r>
              <a:rPr lang="en-US" sz="2000" dirty="0"/>
              <a:t>Twin pregnancy is associated with higher rates of almost every potential complication of pregnancy, with the exceptions of </a:t>
            </a:r>
            <a:r>
              <a:rPr lang="en-US" sz="2000" b="1" dirty="0" err="1">
                <a:solidFill>
                  <a:srgbClr val="C00000"/>
                </a:solidFill>
              </a:rPr>
              <a:t>postterm</a:t>
            </a:r>
            <a:r>
              <a:rPr lang="en-US" sz="2000" dirty="0"/>
              <a:t> pregnancy and </a:t>
            </a:r>
            <a:r>
              <a:rPr lang="en-US" sz="2000" b="1" dirty="0">
                <a:solidFill>
                  <a:srgbClr val="C00000"/>
                </a:solidFill>
              </a:rPr>
              <a:t>macrosomia</a:t>
            </a:r>
            <a:r>
              <a:rPr lang="en-US" sz="2000" dirty="0"/>
              <a:t>. </a:t>
            </a:r>
          </a:p>
          <a:p>
            <a:endParaRPr lang="en-US" sz="2000" dirty="0"/>
          </a:p>
          <a:p>
            <a:r>
              <a:rPr lang="en-US" sz="2000" b="1" dirty="0">
                <a:solidFill>
                  <a:srgbClr val="C00000"/>
                </a:solidFill>
              </a:rPr>
              <a:t>The most serious risk is preterm delivery</a:t>
            </a:r>
            <a:r>
              <a:rPr lang="en-US" sz="2000" dirty="0"/>
              <a:t>, which plays a major role in the increased perinatal mortality and short-term and long-term morbidity observed in these infants. </a:t>
            </a:r>
          </a:p>
          <a:p>
            <a:endParaRPr lang="en-US" sz="2000" dirty="0"/>
          </a:p>
          <a:p>
            <a:r>
              <a:rPr lang="en-US" sz="2000" dirty="0"/>
              <a:t>Women with multifetal gestations are </a:t>
            </a:r>
            <a:r>
              <a:rPr lang="en-US" sz="2000" b="1" dirty="0"/>
              <a:t>6 times </a:t>
            </a:r>
            <a:r>
              <a:rPr lang="en-US" sz="2000" dirty="0"/>
              <a:t>more likely to give birth preterm and </a:t>
            </a:r>
            <a:r>
              <a:rPr lang="en-US" sz="2000" b="1" dirty="0"/>
              <a:t>13 times </a:t>
            </a:r>
            <a:r>
              <a:rPr lang="en-US" sz="2000" dirty="0"/>
              <a:t>more likely to give birth </a:t>
            </a:r>
            <a:r>
              <a:rPr lang="en-US" sz="2000" b="1" dirty="0"/>
              <a:t>before 32 </a:t>
            </a:r>
            <a:r>
              <a:rPr lang="en-US" sz="2000" dirty="0"/>
              <a:t>weeks of gestation than women with singleton gestations.</a:t>
            </a:r>
          </a:p>
          <a:p>
            <a:endParaRPr lang="en-US" sz="2000" dirty="0"/>
          </a:p>
          <a:p>
            <a:pPr marL="0" indent="0">
              <a:buNone/>
            </a:pPr>
            <a:endParaRPr lang="en-US" sz="2000" dirty="0"/>
          </a:p>
          <a:p>
            <a:pPr marL="0" indent="0">
              <a:buNone/>
            </a:pPr>
            <a:r>
              <a:rPr lang="en-US" sz="2000" dirty="0"/>
              <a:t> </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1447800" y="5181600"/>
            <a:ext cx="685800" cy="685800"/>
          </a:xfrm>
          <a:prstGeom prst="rect">
            <a:avLst/>
          </a:prstGeom>
        </p:spPr>
      </p:pic>
    </p:spTree>
    <p:extLst>
      <p:ext uri="{BB962C8B-B14F-4D97-AF65-F5344CB8AC3E}">
        <p14:creationId xmlns:p14="http://schemas.microsoft.com/office/powerpoint/2010/main" val="2622358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rPr>
              <a:t>RISKS OF MULTIFETAL GESTATION</a:t>
            </a:r>
          </a:p>
        </p:txBody>
      </p:sp>
      <p:sp>
        <p:nvSpPr>
          <p:cNvPr id="3" name="Content Placeholder 2"/>
          <p:cNvSpPr>
            <a:spLocks noGrp="1"/>
          </p:cNvSpPr>
          <p:nvPr>
            <p:ph idx="1"/>
          </p:nvPr>
        </p:nvSpPr>
        <p:spPr>
          <a:xfrm>
            <a:off x="457200" y="1828800"/>
            <a:ext cx="8229600" cy="4297363"/>
          </a:xfrm>
        </p:spPr>
        <p:txBody>
          <a:bodyPr>
            <a:normAutofit/>
          </a:bodyPr>
          <a:lstStyle/>
          <a:p>
            <a:r>
              <a:rPr lang="en-US" sz="2000" dirty="0"/>
              <a:t>Compared with singleton pregnancies, which are delivered at an average gestational age of 39 weeks, twins are delivered at an average of 35 weeks, triplets at 32 weeks, and quadruplets at an average of 30 weeks.</a:t>
            </a:r>
          </a:p>
          <a:p>
            <a:endParaRPr lang="en-US" sz="2000" dirty="0"/>
          </a:p>
          <a:p>
            <a:endParaRPr lang="en-US" sz="2000" dirty="0"/>
          </a:p>
          <a:p>
            <a:r>
              <a:rPr lang="en-US" sz="2000" dirty="0"/>
              <a:t>Thus, </a:t>
            </a:r>
            <a:r>
              <a:rPr lang="en-US" sz="2000" b="1" dirty="0"/>
              <a:t>with each additional fetus</a:t>
            </a:r>
            <a:r>
              <a:rPr lang="en-US" sz="2000" dirty="0"/>
              <a:t>, the length of gestation is decreased by approximately </a:t>
            </a:r>
            <a:r>
              <a:rPr lang="en-US" sz="2000" b="1" dirty="0"/>
              <a:t>2 to 3 weeks</a:t>
            </a:r>
            <a:r>
              <a:rPr lang="en-US" sz="2000" dirty="0"/>
              <a:t>.</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1905000" y="4953000"/>
            <a:ext cx="838200" cy="609600"/>
          </a:xfrm>
          <a:prstGeom prst="rect">
            <a:avLst/>
          </a:prstGeom>
        </p:spPr>
      </p:pic>
    </p:spTree>
    <p:extLst>
      <p:ext uri="{BB962C8B-B14F-4D97-AF65-F5344CB8AC3E}">
        <p14:creationId xmlns:p14="http://schemas.microsoft.com/office/powerpoint/2010/main" val="33025581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rPr>
              <a:t>RISKS OF MULTIFETAL GESTATION</a:t>
            </a:r>
          </a:p>
        </p:txBody>
      </p:sp>
      <p:sp>
        <p:nvSpPr>
          <p:cNvPr id="3" name="Content Placeholder 2"/>
          <p:cNvSpPr>
            <a:spLocks noGrp="1"/>
          </p:cNvSpPr>
          <p:nvPr>
            <p:ph idx="1"/>
          </p:nvPr>
        </p:nvSpPr>
        <p:spPr>
          <a:xfrm>
            <a:off x="457200" y="1600200"/>
            <a:ext cx="8305800" cy="4525963"/>
          </a:xfrm>
        </p:spPr>
        <p:txBody>
          <a:bodyPr>
            <a:normAutofit/>
          </a:bodyPr>
          <a:lstStyle/>
          <a:p>
            <a:r>
              <a:rPr lang="en-US" sz="2000" dirty="0"/>
              <a:t>Both </a:t>
            </a:r>
            <a:r>
              <a:rPr lang="en-US" sz="2000" b="1" dirty="0">
                <a:solidFill>
                  <a:srgbClr val="C00000"/>
                </a:solidFill>
              </a:rPr>
              <a:t>spontaneous abortions </a:t>
            </a:r>
            <a:r>
              <a:rPr lang="en-US" sz="2000" dirty="0"/>
              <a:t>and </a:t>
            </a:r>
            <a:r>
              <a:rPr lang="en-US" sz="2000" b="1" dirty="0">
                <a:solidFill>
                  <a:srgbClr val="C00000"/>
                </a:solidFill>
              </a:rPr>
              <a:t>congenital anomalies </a:t>
            </a:r>
            <a:r>
              <a:rPr lang="en-US" sz="2000" dirty="0"/>
              <a:t>are approximately </a:t>
            </a:r>
            <a:r>
              <a:rPr lang="en-US" sz="2000" b="1" dirty="0"/>
              <a:t>twice</a:t>
            </a:r>
            <a:r>
              <a:rPr lang="en-US" sz="2000" dirty="0"/>
              <a:t> as common in multiple gestations.</a:t>
            </a:r>
          </a:p>
          <a:p>
            <a:endParaRPr lang="en-US" sz="2000" dirty="0"/>
          </a:p>
          <a:p>
            <a:r>
              <a:rPr lang="en-US" sz="2000" dirty="0"/>
              <a:t>There is an approximate</a:t>
            </a:r>
            <a:r>
              <a:rPr lang="en-US" sz="2000" b="1" dirty="0"/>
              <a:t> fivefold </a:t>
            </a:r>
            <a:r>
              <a:rPr lang="en-US" sz="2000" dirty="0"/>
              <a:t>increased risk of</a:t>
            </a:r>
            <a:r>
              <a:rPr lang="en-US" sz="2000" b="1" dirty="0"/>
              <a:t> </a:t>
            </a:r>
            <a:r>
              <a:rPr lang="en-US" sz="2000" b="1" dirty="0">
                <a:solidFill>
                  <a:srgbClr val="C00000"/>
                </a:solidFill>
              </a:rPr>
              <a:t>stillbirth </a:t>
            </a:r>
            <a:r>
              <a:rPr lang="en-US" sz="2000" dirty="0"/>
              <a:t>and a </a:t>
            </a:r>
            <a:r>
              <a:rPr lang="en-US" sz="2000" b="1" dirty="0"/>
              <a:t>sevenfold </a:t>
            </a:r>
            <a:r>
              <a:rPr lang="en-US" sz="2000" dirty="0"/>
              <a:t>increased risk of </a:t>
            </a:r>
            <a:r>
              <a:rPr lang="en-US" sz="2000" b="1" dirty="0">
                <a:solidFill>
                  <a:srgbClr val="C00000"/>
                </a:solidFill>
              </a:rPr>
              <a:t>neonatal death</a:t>
            </a:r>
            <a:r>
              <a:rPr lang="en-US" sz="2000" dirty="0"/>
              <a:t>, which primarily is due to complications of </a:t>
            </a:r>
            <a:r>
              <a:rPr lang="en-US" sz="2000" b="1" dirty="0"/>
              <a:t>prematurity.</a:t>
            </a:r>
          </a:p>
          <a:p>
            <a:endParaRPr lang="en-US" sz="2000" dirty="0"/>
          </a:p>
          <a:p>
            <a:r>
              <a:rPr lang="en-US" sz="2000" dirty="0"/>
              <a:t>Neonatal death and neurodevelopmental impairments including </a:t>
            </a:r>
            <a:r>
              <a:rPr lang="en-US" sz="2000" b="1" dirty="0">
                <a:solidFill>
                  <a:srgbClr val="C00000"/>
                </a:solidFill>
              </a:rPr>
              <a:t>cerebral palsy </a:t>
            </a:r>
            <a:r>
              <a:rPr lang="en-US" sz="2000" dirty="0"/>
              <a:t>are also more common in multiple gestations when compared to singletons</a:t>
            </a:r>
          </a:p>
          <a:p>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2743200" y="4724400"/>
            <a:ext cx="533400" cy="533400"/>
          </a:xfrm>
          <a:prstGeom prst="rect">
            <a:avLst/>
          </a:prstGeom>
        </p:spPr>
      </p:pic>
    </p:spTree>
    <p:extLst>
      <p:ext uri="{BB962C8B-B14F-4D97-AF65-F5344CB8AC3E}">
        <p14:creationId xmlns:p14="http://schemas.microsoft.com/office/powerpoint/2010/main" val="2713645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normAutofit fontScale="90000"/>
          </a:bodyPr>
          <a:lstStyle/>
          <a:p>
            <a:pPr algn="l"/>
            <a:br>
              <a:rPr lang="en-US" sz="2800" b="1" dirty="0">
                <a:solidFill>
                  <a:srgbClr val="FF0000"/>
                </a:solidFill>
              </a:rPr>
            </a:br>
            <a:br>
              <a:rPr lang="en-US" sz="2800" b="1" dirty="0">
                <a:solidFill>
                  <a:srgbClr val="FF0000"/>
                </a:solidFill>
              </a:rPr>
            </a:br>
            <a:r>
              <a:rPr lang="en-US" sz="2800" b="1" dirty="0">
                <a:solidFill>
                  <a:srgbClr val="C00000"/>
                </a:solidFill>
              </a:rPr>
              <a:t>Other associated maternal and fetal/neonatal morbidities include;</a:t>
            </a:r>
            <a:br>
              <a:rPr lang="en-US" sz="2800" b="1" dirty="0">
                <a:solidFill>
                  <a:srgbClr val="C00000"/>
                </a:solidFill>
              </a:rPr>
            </a:br>
            <a:br>
              <a:rPr lang="en-US" sz="2800" b="1" dirty="0">
                <a:solidFill>
                  <a:srgbClr val="FF0000"/>
                </a:solidFill>
              </a:rPr>
            </a:br>
            <a:endParaRPr lang="en-US" sz="2800" b="1" dirty="0">
              <a:solidFill>
                <a:srgbClr val="FF0000"/>
              </a:solidFill>
            </a:endParaRPr>
          </a:p>
        </p:txBody>
      </p:sp>
      <p:sp>
        <p:nvSpPr>
          <p:cNvPr id="3" name="Content Placeholder 2"/>
          <p:cNvSpPr>
            <a:spLocks noGrp="1"/>
          </p:cNvSpPr>
          <p:nvPr>
            <p:ph idx="1"/>
          </p:nvPr>
        </p:nvSpPr>
        <p:spPr>
          <a:xfrm>
            <a:off x="457200" y="2057400"/>
            <a:ext cx="8229600" cy="4068763"/>
          </a:xfrm>
        </p:spPr>
        <p:txBody>
          <a:bodyPr>
            <a:normAutofit lnSpcReduction="10000"/>
          </a:bodyPr>
          <a:lstStyle/>
          <a:p>
            <a:r>
              <a:rPr lang="en-US" sz="2000" dirty="0"/>
              <a:t>hyperemesis </a:t>
            </a:r>
          </a:p>
          <a:p>
            <a:r>
              <a:rPr lang="en-US" sz="2000" dirty="0"/>
              <a:t>Anemia</a:t>
            </a:r>
          </a:p>
          <a:p>
            <a:r>
              <a:rPr lang="en-US" sz="2000" dirty="0"/>
              <a:t>intrauterine growth restriction</a:t>
            </a:r>
          </a:p>
          <a:p>
            <a:r>
              <a:rPr lang="en-US" sz="2000" dirty="0"/>
              <a:t>preeclampsia (three times more frequent in twin gestations)</a:t>
            </a:r>
          </a:p>
          <a:p>
            <a:r>
              <a:rPr lang="en-US" sz="2000" dirty="0"/>
              <a:t> gestational diabetes mellitus</a:t>
            </a:r>
          </a:p>
          <a:p>
            <a:r>
              <a:rPr lang="en-US" sz="2000" dirty="0"/>
              <a:t> cesarean delivery</a:t>
            </a:r>
          </a:p>
          <a:p>
            <a:r>
              <a:rPr lang="en-US" sz="2000" dirty="0"/>
              <a:t> postpartum hemorrhage</a:t>
            </a:r>
          </a:p>
          <a:p>
            <a:r>
              <a:rPr lang="en-US" sz="2000" dirty="0"/>
              <a:t>placental abruption</a:t>
            </a:r>
          </a:p>
          <a:p>
            <a:r>
              <a:rPr lang="en-US" sz="2000" dirty="0"/>
              <a:t> umbilical cord accidents</a:t>
            </a:r>
          </a:p>
          <a:p>
            <a:r>
              <a:rPr lang="en-US" sz="2000" dirty="0"/>
              <a:t> </a:t>
            </a:r>
            <a:r>
              <a:rPr lang="en-US" sz="2000" dirty="0" err="1"/>
              <a:t>hydramnios</a:t>
            </a:r>
            <a:r>
              <a:rPr lang="en-US" sz="2000" dirty="0"/>
              <a:t> (</a:t>
            </a:r>
            <a:r>
              <a:rPr lang="en-US" sz="2000" dirty="0" err="1"/>
              <a:t>inapproximately</a:t>
            </a:r>
            <a:r>
              <a:rPr lang="en-US" sz="2000" dirty="0"/>
              <a:t> 10% of multiple gestations, predominantly </a:t>
            </a:r>
            <a:r>
              <a:rPr lang="en-US" sz="2000" dirty="0" err="1"/>
              <a:t>monochorionic</a:t>
            </a:r>
            <a:r>
              <a:rPr lang="en-US" sz="2000" dirty="0"/>
              <a:t> gestations)</a:t>
            </a:r>
          </a:p>
          <a:p>
            <a:r>
              <a:rPr lang="en-US" sz="2000" dirty="0"/>
              <a:t> postpartum depression</a:t>
            </a:r>
          </a:p>
          <a:p>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5334000" y="1676400"/>
            <a:ext cx="609600" cy="609600"/>
          </a:xfrm>
          <a:prstGeom prst="rect">
            <a:avLst/>
          </a:prstGeom>
        </p:spPr>
      </p:pic>
    </p:spTree>
    <p:extLst>
      <p:ext uri="{BB962C8B-B14F-4D97-AF65-F5344CB8AC3E}">
        <p14:creationId xmlns:p14="http://schemas.microsoft.com/office/powerpoint/2010/main" val="18716098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rPr>
              <a:t>RISKS OF MULTIFETAL GESTATION</a:t>
            </a:r>
          </a:p>
        </p:txBody>
      </p:sp>
      <p:sp>
        <p:nvSpPr>
          <p:cNvPr id="3" name="Content Placeholder 2"/>
          <p:cNvSpPr>
            <a:spLocks noGrp="1"/>
          </p:cNvSpPr>
          <p:nvPr>
            <p:ph idx="1"/>
          </p:nvPr>
        </p:nvSpPr>
        <p:spPr>
          <a:xfrm>
            <a:off x="457200" y="1905000"/>
            <a:ext cx="8229600" cy="4221163"/>
          </a:xfrm>
        </p:spPr>
        <p:txBody>
          <a:bodyPr>
            <a:normAutofit/>
          </a:bodyPr>
          <a:lstStyle/>
          <a:p>
            <a:r>
              <a:rPr lang="en-US" sz="2000" dirty="0" err="1"/>
              <a:t>Monochorionic</a:t>
            </a:r>
            <a:r>
              <a:rPr lang="en-US" sz="2000" dirty="0"/>
              <a:t> twins are at risk for complications unique to these pregnancies, such as </a:t>
            </a:r>
            <a:r>
              <a:rPr lang="en-US" sz="2000" b="1" dirty="0">
                <a:solidFill>
                  <a:srgbClr val="C00000"/>
                </a:solidFill>
              </a:rPr>
              <a:t>twin-twin transfusion syndrome </a:t>
            </a:r>
            <a:r>
              <a:rPr lang="en-US" sz="2000" dirty="0"/>
              <a:t>(TTTS), which can be lethal or associated with serious morbidity.</a:t>
            </a:r>
          </a:p>
          <a:p>
            <a:endParaRPr lang="en-US" sz="2000"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343400" y="3200400"/>
            <a:ext cx="685800" cy="685800"/>
          </a:xfrm>
          <a:prstGeom prst="rect">
            <a:avLst/>
          </a:prstGeom>
        </p:spPr>
      </p:pic>
    </p:spTree>
    <p:extLst>
      <p:ext uri="{BB962C8B-B14F-4D97-AF65-F5344CB8AC3E}">
        <p14:creationId xmlns:p14="http://schemas.microsoft.com/office/powerpoint/2010/main" val="2285369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600" b="1" dirty="0">
                <a:solidFill>
                  <a:srgbClr val="FF0000"/>
                </a:solidFill>
              </a:rPr>
            </a:br>
            <a:r>
              <a:rPr lang="en-US" sz="3600" b="1" dirty="0">
                <a:solidFill>
                  <a:srgbClr val="C00000"/>
                </a:solidFill>
              </a:rPr>
              <a:t>Twin-Twin Transfusion Syndrome</a:t>
            </a:r>
            <a:br>
              <a:rPr lang="en-US" dirty="0">
                <a:solidFill>
                  <a:srgbClr val="C00000"/>
                </a:solidFill>
              </a:rPr>
            </a:br>
            <a:endParaRPr lang="en-US" dirty="0">
              <a:solidFill>
                <a:srgbClr val="C00000"/>
              </a:solidFill>
            </a:endParaRPr>
          </a:p>
        </p:txBody>
      </p:sp>
      <p:sp>
        <p:nvSpPr>
          <p:cNvPr id="3" name="Content Placeholder 2"/>
          <p:cNvSpPr>
            <a:spLocks noGrp="1"/>
          </p:cNvSpPr>
          <p:nvPr>
            <p:ph idx="1"/>
          </p:nvPr>
        </p:nvSpPr>
        <p:spPr>
          <a:xfrm>
            <a:off x="457200" y="1828800"/>
            <a:ext cx="8229600" cy="4297363"/>
          </a:xfrm>
        </p:spPr>
        <p:txBody>
          <a:bodyPr>
            <a:normAutofit/>
          </a:bodyPr>
          <a:lstStyle/>
          <a:p>
            <a:r>
              <a:rPr lang="en-US" sz="2000" dirty="0"/>
              <a:t>This condition complicates approximately </a:t>
            </a:r>
            <a:r>
              <a:rPr lang="en-US" sz="2000" b="1" dirty="0">
                <a:solidFill>
                  <a:srgbClr val="C00000"/>
                </a:solidFill>
              </a:rPr>
              <a:t>10% to 15% </a:t>
            </a:r>
            <a:r>
              <a:rPr lang="en-US" sz="2000" b="1" dirty="0"/>
              <a:t>of </a:t>
            </a:r>
            <a:r>
              <a:rPr lang="en-US" sz="2000" b="1" dirty="0" err="1"/>
              <a:t>monochorionic</a:t>
            </a:r>
            <a:r>
              <a:rPr lang="en-US" sz="2000" b="1" dirty="0"/>
              <a:t> </a:t>
            </a:r>
            <a:r>
              <a:rPr lang="en-US" sz="2000" b="1" dirty="0" err="1"/>
              <a:t>diamnotic</a:t>
            </a:r>
            <a:r>
              <a:rPr lang="en-US" sz="2000" dirty="0"/>
              <a:t> pregnancies.</a:t>
            </a:r>
          </a:p>
          <a:p>
            <a:endParaRPr lang="en-US" sz="2000" dirty="0"/>
          </a:p>
          <a:p>
            <a:r>
              <a:rPr lang="en-US" sz="2000" dirty="0"/>
              <a:t>Through arteriovenous anastomoses, there is net flow from one twin to another, often with untoward pregnancy outcomes.</a:t>
            </a:r>
          </a:p>
          <a:p>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990600" y="4800600"/>
            <a:ext cx="304800" cy="304800"/>
          </a:xfrm>
          <a:prstGeom prst="rect">
            <a:avLst/>
          </a:prstGeom>
        </p:spPr>
      </p:pic>
    </p:spTree>
    <p:extLst>
      <p:ext uri="{BB962C8B-B14F-4D97-AF65-F5344CB8AC3E}">
        <p14:creationId xmlns:p14="http://schemas.microsoft.com/office/powerpoint/2010/main" val="2165561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rPr>
              <a:t>Twin-Twin Transfusion Syndrome</a:t>
            </a:r>
          </a:p>
        </p:txBody>
      </p:sp>
      <p:sp>
        <p:nvSpPr>
          <p:cNvPr id="3" name="Content Placeholder 2"/>
          <p:cNvSpPr>
            <a:spLocks noGrp="1"/>
          </p:cNvSpPr>
          <p:nvPr>
            <p:ph idx="1"/>
          </p:nvPr>
        </p:nvSpPr>
        <p:spPr>
          <a:xfrm>
            <a:off x="457200" y="2057400"/>
            <a:ext cx="8229600" cy="4068763"/>
          </a:xfrm>
        </p:spPr>
        <p:txBody>
          <a:bodyPr>
            <a:normAutofit/>
          </a:bodyPr>
          <a:lstStyle/>
          <a:p>
            <a:r>
              <a:rPr lang="en-US" sz="2000" dirty="0"/>
              <a:t>The so-called </a:t>
            </a:r>
            <a:r>
              <a:rPr lang="en-US" sz="2000" b="1" dirty="0">
                <a:solidFill>
                  <a:srgbClr val="C00000"/>
                </a:solidFill>
              </a:rPr>
              <a:t>donor </a:t>
            </a:r>
            <a:r>
              <a:rPr lang="en-US" sz="2000" dirty="0"/>
              <a:t>twin can have impaired growth, anemia, hypovolemia, and other problems. </a:t>
            </a:r>
          </a:p>
          <a:p>
            <a:endParaRPr lang="en-US" sz="2000" dirty="0"/>
          </a:p>
          <a:p>
            <a:r>
              <a:rPr lang="en-US" sz="2000" dirty="0"/>
              <a:t>The </a:t>
            </a:r>
            <a:r>
              <a:rPr lang="en-US" sz="2000" b="1" dirty="0">
                <a:solidFill>
                  <a:srgbClr val="C00000"/>
                </a:solidFill>
              </a:rPr>
              <a:t>recipient </a:t>
            </a:r>
            <a:r>
              <a:rPr lang="en-US" sz="2000" dirty="0"/>
              <a:t>twin can develop hypervolemia, hypertension, polycythemia, and congestive heart failure as a result of this preferential transfusion. </a:t>
            </a:r>
          </a:p>
          <a:p>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2209800" y="4267200"/>
            <a:ext cx="457200" cy="457200"/>
          </a:xfrm>
          <a:prstGeom prst="rect">
            <a:avLst/>
          </a:prstGeom>
        </p:spPr>
      </p:pic>
    </p:spTree>
    <p:extLst>
      <p:ext uri="{BB962C8B-B14F-4D97-AF65-F5344CB8AC3E}">
        <p14:creationId xmlns:p14="http://schemas.microsoft.com/office/powerpoint/2010/main" val="976391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rPr>
              <a:t>Twin-Twin Transfusion Syndrome</a:t>
            </a:r>
          </a:p>
        </p:txBody>
      </p:sp>
      <p:sp>
        <p:nvSpPr>
          <p:cNvPr id="3" name="Content Placeholder 2"/>
          <p:cNvSpPr>
            <a:spLocks noGrp="1"/>
          </p:cNvSpPr>
          <p:nvPr>
            <p:ph idx="1"/>
          </p:nvPr>
        </p:nvSpPr>
        <p:spPr>
          <a:xfrm>
            <a:off x="457200" y="1828800"/>
            <a:ext cx="8229600" cy="4297363"/>
          </a:xfrm>
        </p:spPr>
        <p:txBody>
          <a:bodyPr>
            <a:normAutofit/>
          </a:bodyPr>
          <a:lstStyle/>
          <a:p>
            <a:r>
              <a:rPr lang="en-US" sz="2000" dirty="0"/>
              <a:t>A secondary manifestation involves </a:t>
            </a:r>
            <a:r>
              <a:rPr lang="en-US" sz="2000" b="1" dirty="0">
                <a:solidFill>
                  <a:srgbClr val="C00000"/>
                </a:solidFill>
              </a:rPr>
              <a:t>amniotic fluid </a:t>
            </a:r>
            <a:r>
              <a:rPr lang="en-US" sz="2000" dirty="0"/>
              <a:t>dynamics.</a:t>
            </a:r>
          </a:p>
          <a:p>
            <a:endParaRPr lang="en-US" sz="2000" dirty="0"/>
          </a:p>
          <a:p>
            <a:r>
              <a:rPr lang="en-US" sz="2000" dirty="0"/>
              <a:t> The hypervolemia in the recipient twin leads to an increase in urinary output and, in turn, to an increase in amniotic fluid volumes (</a:t>
            </a:r>
            <a:r>
              <a:rPr lang="en-US" sz="2000" dirty="0" err="1"/>
              <a:t>hydramnios</a:t>
            </a:r>
            <a:r>
              <a:rPr lang="en-US" sz="2000" dirty="0"/>
              <a:t>).</a:t>
            </a:r>
          </a:p>
          <a:p>
            <a:endParaRPr lang="en-US" sz="2000" dirty="0"/>
          </a:p>
          <a:p>
            <a:r>
              <a:rPr lang="en-US" sz="2000" dirty="0"/>
              <a:t> The opposite effect may occur in the donor twin— hypovolemia leads to decreased urinary output and, possibly, a decrease in amniotic fluid volume (</a:t>
            </a:r>
            <a:r>
              <a:rPr lang="en-US" sz="2000" b="1" dirty="0">
                <a:solidFill>
                  <a:srgbClr val="C00000"/>
                </a:solidFill>
              </a:rPr>
              <a:t>oligohydramnios</a:t>
            </a:r>
            <a:r>
              <a:rPr lang="en-US" sz="2000" dirty="0"/>
              <a:t>).</a:t>
            </a:r>
          </a:p>
          <a:p>
            <a:endParaRPr lang="en-US" sz="2000" dirty="0"/>
          </a:p>
          <a:p>
            <a:endParaRPr lang="en-US" sz="2000" dirty="0"/>
          </a:p>
          <a:p>
            <a:r>
              <a:rPr lang="en-US" sz="2000" b="1" dirty="0" err="1"/>
              <a:t>Hydramnios</a:t>
            </a:r>
            <a:r>
              <a:rPr lang="en-US" sz="2000" b="1" dirty="0"/>
              <a:t> </a:t>
            </a:r>
            <a:r>
              <a:rPr lang="en-US" sz="2000" dirty="0"/>
              <a:t>in the one twin compounds the risk of </a:t>
            </a:r>
            <a:r>
              <a:rPr lang="en-US" sz="2000" b="1" dirty="0"/>
              <a:t>preterm labor </a:t>
            </a:r>
            <a:r>
              <a:rPr lang="en-US" sz="2000" dirty="0"/>
              <a:t>already present for multifetal pregnancies.</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7315200" y="1371600"/>
            <a:ext cx="304800" cy="304800"/>
          </a:xfrm>
          <a:prstGeom prst="rect">
            <a:avLst/>
          </a:prstGeom>
        </p:spPr>
      </p:pic>
    </p:spTree>
    <p:extLst>
      <p:ext uri="{BB962C8B-B14F-4D97-AF65-F5344CB8AC3E}">
        <p14:creationId xmlns:p14="http://schemas.microsoft.com/office/powerpoint/2010/main" val="4020442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C00000"/>
                </a:solidFill>
              </a:rPr>
              <a:t>Diagnosis of TTTS</a:t>
            </a:r>
          </a:p>
        </p:txBody>
      </p:sp>
      <p:sp>
        <p:nvSpPr>
          <p:cNvPr id="3" name="Content Placeholder 2"/>
          <p:cNvSpPr>
            <a:spLocks noGrp="1"/>
          </p:cNvSpPr>
          <p:nvPr>
            <p:ph idx="1"/>
          </p:nvPr>
        </p:nvSpPr>
        <p:spPr>
          <a:xfrm>
            <a:off x="457200" y="1981200"/>
            <a:ext cx="8229600" cy="4144963"/>
          </a:xfrm>
        </p:spPr>
        <p:txBody>
          <a:bodyPr>
            <a:normAutofit/>
          </a:bodyPr>
          <a:lstStyle/>
          <a:p>
            <a:endParaRPr lang="en-US" sz="2000" dirty="0"/>
          </a:p>
          <a:p>
            <a:r>
              <a:rPr lang="en-US" sz="2000" b="1" dirty="0"/>
              <a:t>The cardinal prenatal finding </a:t>
            </a:r>
            <a:r>
              <a:rPr lang="en-US" sz="2000" dirty="0"/>
              <a:t>is </a:t>
            </a:r>
            <a:r>
              <a:rPr lang="en-US" sz="2000" b="1" dirty="0">
                <a:solidFill>
                  <a:srgbClr val="C00000"/>
                </a:solidFill>
              </a:rPr>
              <a:t>MC placentation </a:t>
            </a:r>
            <a:r>
              <a:rPr lang="en-US" sz="2000" dirty="0"/>
              <a:t>with </a:t>
            </a:r>
            <a:r>
              <a:rPr lang="en-US" sz="2000" b="1" dirty="0">
                <a:solidFill>
                  <a:srgbClr val="C00000"/>
                </a:solidFill>
              </a:rPr>
              <a:t>discordant amniotic </a:t>
            </a:r>
            <a:r>
              <a:rPr lang="en-US" sz="2000" dirty="0"/>
              <a:t>fluid volumes (maximum vertical pocket &lt;2 cm in one amniotic sac and &gt;8 cm in the other amniotic sac).</a:t>
            </a:r>
          </a:p>
          <a:p>
            <a:endParaRPr lang="en-US" sz="2000" dirty="0"/>
          </a:p>
          <a:p>
            <a:r>
              <a:rPr lang="en-US" sz="2000" dirty="0"/>
              <a:t>Severe oligohydramnios results in the "stuck twin" appearance. </a:t>
            </a:r>
          </a:p>
          <a:p>
            <a:endParaRPr lang="en-US" sz="2000"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5867400" y="1600200"/>
            <a:ext cx="457200" cy="457200"/>
          </a:xfrm>
          <a:prstGeom prst="rect">
            <a:avLst/>
          </a:prstGeom>
        </p:spPr>
      </p:pic>
    </p:spTree>
    <p:extLst>
      <p:ext uri="{BB962C8B-B14F-4D97-AF65-F5344CB8AC3E}">
        <p14:creationId xmlns:p14="http://schemas.microsoft.com/office/powerpoint/2010/main" val="124113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rPr>
              <a:t>Twin-Twin Transfusion Syndrome</a:t>
            </a:r>
          </a:p>
        </p:txBody>
      </p:sp>
      <p:sp>
        <p:nvSpPr>
          <p:cNvPr id="3" name="Content Placeholder 2"/>
          <p:cNvSpPr>
            <a:spLocks noGrp="1"/>
          </p:cNvSpPr>
          <p:nvPr>
            <p:ph idx="1"/>
          </p:nvPr>
        </p:nvSpPr>
        <p:spPr>
          <a:xfrm>
            <a:off x="457200" y="1828800"/>
            <a:ext cx="8229600" cy="4297363"/>
          </a:xfrm>
        </p:spPr>
        <p:txBody>
          <a:bodyPr>
            <a:normAutofit/>
          </a:bodyPr>
          <a:lstStyle/>
          <a:p>
            <a:r>
              <a:rPr lang="en-US" sz="2000" b="1" dirty="0"/>
              <a:t>Traditionally, </a:t>
            </a:r>
            <a:r>
              <a:rPr lang="en-US" sz="2000" b="1" dirty="0">
                <a:solidFill>
                  <a:srgbClr val="C00000"/>
                </a:solidFill>
              </a:rPr>
              <a:t>serial removal of amniotic fluid</a:t>
            </a:r>
            <a:r>
              <a:rPr lang="en-US" sz="2000" dirty="0"/>
              <a:t> from the sac of the recipient twin has been the only treatment option associated with improved survival. </a:t>
            </a:r>
          </a:p>
          <a:p>
            <a:endParaRPr lang="en-US" sz="2000" dirty="0"/>
          </a:p>
          <a:p>
            <a:r>
              <a:rPr lang="en-US" sz="2000" dirty="0"/>
              <a:t>However, endoscopic intrauterine </a:t>
            </a:r>
            <a:r>
              <a:rPr lang="en-US" sz="2000" b="1" dirty="0">
                <a:solidFill>
                  <a:srgbClr val="C00000"/>
                </a:solidFill>
              </a:rPr>
              <a:t>laser ablation </a:t>
            </a:r>
            <a:r>
              <a:rPr lang="en-US" sz="2000" dirty="0"/>
              <a:t>of the vascular anastomoses has met with greater success in treating this difficult problem, especially in more severe cases. </a:t>
            </a:r>
          </a:p>
          <a:p>
            <a:endParaRPr lang="en-US" sz="2000" dirty="0"/>
          </a:p>
          <a:p>
            <a:r>
              <a:rPr lang="en-US" sz="2000" b="1" dirty="0"/>
              <a:t>When available, </a:t>
            </a:r>
            <a:r>
              <a:rPr lang="en-US" sz="2000" b="1" dirty="0" err="1"/>
              <a:t>fetoscopic</a:t>
            </a:r>
            <a:r>
              <a:rPr lang="en-US" sz="2000" b="1" dirty="0"/>
              <a:t> laser photocoagulation has largely replaced serial </a:t>
            </a:r>
            <a:r>
              <a:rPr lang="en-US" sz="2000" b="1" dirty="0" err="1"/>
              <a:t>amnioreduction</a:t>
            </a:r>
            <a:r>
              <a:rPr lang="en-US" sz="2000" b="1" dirty="0"/>
              <a:t> as </a:t>
            </a:r>
            <a:r>
              <a:rPr lang="en-US" sz="2000" b="1" dirty="0">
                <a:solidFill>
                  <a:srgbClr val="C00000"/>
                </a:solidFill>
              </a:rPr>
              <a:t>first-line  therapy for TTTS</a:t>
            </a:r>
            <a:r>
              <a:rPr lang="en-US" sz="2000" b="1" dirty="0"/>
              <a:t>.</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343400" y="2514600"/>
            <a:ext cx="533400" cy="533400"/>
          </a:xfrm>
          <a:prstGeom prst="rect">
            <a:avLst/>
          </a:prstGeom>
        </p:spPr>
      </p:pic>
    </p:spTree>
    <p:extLst>
      <p:ext uri="{BB962C8B-B14F-4D97-AF65-F5344CB8AC3E}">
        <p14:creationId xmlns:p14="http://schemas.microsoft.com/office/powerpoint/2010/main" val="16353995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normAutofit/>
          </a:bodyPr>
          <a:lstStyle/>
          <a:p>
            <a:r>
              <a:rPr lang="en-US" sz="2800" b="1" dirty="0">
                <a:solidFill>
                  <a:srgbClr val="C00000"/>
                </a:solidFill>
              </a:rPr>
              <a:t>Multifetal Gestation</a:t>
            </a:r>
          </a:p>
        </p:txBody>
      </p:sp>
      <p:sp>
        <p:nvSpPr>
          <p:cNvPr id="3" name="Content Placeholder 2"/>
          <p:cNvSpPr>
            <a:spLocks noGrp="1"/>
          </p:cNvSpPr>
          <p:nvPr>
            <p:ph idx="1"/>
          </p:nvPr>
        </p:nvSpPr>
        <p:spPr>
          <a:xfrm>
            <a:off x="457200" y="2057400"/>
            <a:ext cx="8229600" cy="4068763"/>
          </a:xfrm>
        </p:spPr>
        <p:txBody>
          <a:bodyPr>
            <a:normAutofit/>
          </a:bodyPr>
          <a:lstStyle/>
          <a:p>
            <a:r>
              <a:rPr lang="en-US" sz="1800" b="1" i="0" u="none" strike="noStrike" baseline="0" dirty="0">
                <a:solidFill>
                  <a:srgbClr val="C00000"/>
                </a:solidFill>
                <a:latin typeface="LiberationSerif"/>
              </a:rPr>
              <a:t>The overall incidence </a:t>
            </a:r>
            <a:r>
              <a:rPr lang="en-US" sz="1800" i="0" u="none" strike="noStrike" baseline="0" dirty="0">
                <a:solidFill>
                  <a:schemeClr val="tx1"/>
                </a:solidFill>
                <a:latin typeface="LiberationSerif"/>
              </a:rPr>
              <a:t>of multiple gestations in the United States is </a:t>
            </a:r>
            <a:r>
              <a:rPr lang="en-US" sz="1800" b="1" i="0" u="none" strike="noStrike" baseline="0" dirty="0">
                <a:solidFill>
                  <a:srgbClr val="C00000"/>
                </a:solidFill>
                <a:latin typeface="LiberationSerif"/>
              </a:rPr>
              <a:t>3.5%,</a:t>
            </a:r>
            <a:r>
              <a:rPr lang="en-US" sz="1800" b="1" i="0" u="none" strike="noStrike" dirty="0">
                <a:solidFill>
                  <a:srgbClr val="C00000"/>
                </a:solidFill>
                <a:latin typeface="LiberationSerif"/>
              </a:rPr>
              <a:t> </a:t>
            </a:r>
            <a:r>
              <a:rPr lang="en-US" sz="1800" i="0" u="none" strike="noStrike" baseline="0" dirty="0">
                <a:solidFill>
                  <a:schemeClr val="tx1"/>
                </a:solidFill>
                <a:latin typeface="LiberationSerif"/>
              </a:rPr>
              <a:t>but these pregnancies account for a disproportionate share of perinatal</a:t>
            </a:r>
            <a:r>
              <a:rPr lang="en-US" sz="1800" i="0" u="none" strike="noStrike" dirty="0">
                <a:solidFill>
                  <a:schemeClr val="tx1"/>
                </a:solidFill>
                <a:latin typeface="LiberationSerif"/>
              </a:rPr>
              <a:t> </a:t>
            </a:r>
            <a:r>
              <a:rPr lang="en-US" sz="1800" i="0" u="none" strike="noStrike" baseline="0" dirty="0">
                <a:solidFill>
                  <a:schemeClr val="tx1"/>
                </a:solidFill>
                <a:latin typeface="LiberationSerif"/>
              </a:rPr>
              <a:t>morbidity and mortality. </a:t>
            </a:r>
          </a:p>
          <a:p>
            <a:endParaRPr lang="en-US" sz="1800" dirty="0">
              <a:solidFill>
                <a:schemeClr val="tx1"/>
              </a:solidFill>
              <a:latin typeface="LiberationSerif"/>
            </a:endParaRPr>
          </a:p>
          <a:p>
            <a:r>
              <a:rPr lang="en-US" sz="1800" i="0" u="none" strike="noStrike" baseline="0" dirty="0">
                <a:solidFill>
                  <a:schemeClr val="tx1"/>
                </a:solidFill>
                <a:latin typeface="LiberationSerif"/>
              </a:rPr>
              <a:t>The </a:t>
            </a:r>
            <a:r>
              <a:rPr lang="en-US" sz="1800" b="1" i="0" u="none" strike="noStrike" baseline="0" dirty="0">
                <a:solidFill>
                  <a:srgbClr val="C00000"/>
                </a:solidFill>
                <a:latin typeface="LiberationSerif"/>
              </a:rPr>
              <a:t>natural rate </a:t>
            </a:r>
            <a:r>
              <a:rPr lang="en-US" sz="1800" i="0" u="none" strike="noStrike" baseline="0" dirty="0">
                <a:solidFill>
                  <a:schemeClr val="tx1"/>
                </a:solidFill>
                <a:latin typeface="LiberationSerif"/>
              </a:rPr>
              <a:t>of twinning is approximately </a:t>
            </a:r>
            <a:r>
              <a:rPr lang="en-US" sz="1800" b="1" i="0" u="none" strike="noStrike" baseline="0" dirty="0">
                <a:solidFill>
                  <a:srgbClr val="C00000"/>
                </a:solidFill>
                <a:latin typeface="LiberationSerif"/>
              </a:rPr>
              <a:t>1 in</a:t>
            </a:r>
            <a:r>
              <a:rPr lang="en-US" sz="1800" b="1" i="0" u="none" strike="noStrike" dirty="0">
                <a:solidFill>
                  <a:srgbClr val="C00000"/>
                </a:solidFill>
                <a:latin typeface="LiberationSerif"/>
              </a:rPr>
              <a:t> </a:t>
            </a:r>
            <a:r>
              <a:rPr lang="en-US" sz="1800" b="1" i="0" u="none" strike="noStrike" baseline="0" dirty="0">
                <a:solidFill>
                  <a:srgbClr val="C00000"/>
                </a:solidFill>
                <a:latin typeface="LiberationSerif"/>
              </a:rPr>
              <a:t>80 </a:t>
            </a:r>
            <a:r>
              <a:rPr lang="en-US" sz="1800" i="0" u="none" strike="noStrike" baseline="0" dirty="0">
                <a:solidFill>
                  <a:schemeClr val="tx1"/>
                </a:solidFill>
                <a:latin typeface="LiberationSerif"/>
              </a:rPr>
              <a:t>and is slightly higher in African Americans than in whites. </a:t>
            </a:r>
          </a:p>
          <a:p>
            <a:endParaRPr lang="en-US" sz="1800" dirty="0">
              <a:solidFill>
                <a:schemeClr val="tx1"/>
              </a:solidFill>
              <a:latin typeface="LiberationSerif"/>
            </a:endParaRPr>
          </a:p>
          <a:p>
            <a:r>
              <a:rPr lang="en-US" sz="1800" i="0" u="none" strike="noStrike" baseline="0" dirty="0">
                <a:solidFill>
                  <a:schemeClr val="tx1"/>
                </a:solidFill>
                <a:latin typeface="LiberationSerif"/>
              </a:rPr>
              <a:t>The</a:t>
            </a:r>
            <a:r>
              <a:rPr lang="en-US" sz="1800" dirty="0">
                <a:solidFill>
                  <a:schemeClr val="tx1"/>
                </a:solidFill>
                <a:latin typeface="LiberationSerif"/>
              </a:rPr>
              <a:t> </a:t>
            </a:r>
            <a:r>
              <a:rPr lang="en-US" sz="1800" i="0" u="none" strike="noStrike" baseline="0" dirty="0">
                <a:solidFill>
                  <a:schemeClr val="tx1"/>
                </a:solidFill>
                <a:latin typeface="LiberationSerif"/>
              </a:rPr>
              <a:t>incidence of multifetal gestations in the United States has increased</a:t>
            </a:r>
            <a:r>
              <a:rPr lang="en-US" sz="1800" i="0" u="none" strike="noStrike" dirty="0">
                <a:solidFill>
                  <a:schemeClr val="tx1"/>
                </a:solidFill>
                <a:latin typeface="LiberationSerif"/>
              </a:rPr>
              <a:t> </a:t>
            </a:r>
            <a:r>
              <a:rPr lang="en-US" sz="1800" i="0" u="none" strike="noStrike" baseline="0" dirty="0">
                <a:solidFill>
                  <a:schemeClr val="tx1"/>
                </a:solidFill>
                <a:latin typeface="LiberationSerif"/>
              </a:rPr>
              <a:t>dramatically over the past several decades. </a:t>
            </a:r>
          </a:p>
          <a:p>
            <a:endParaRPr lang="en-US" sz="1800" dirty="0">
              <a:solidFill>
                <a:schemeClr val="tx1"/>
              </a:solidFill>
              <a:latin typeface="LiberationSerif"/>
            </a:endParaRPr>
          </a:p>
          <a:p>
            <a:r>
              <a:rPr lang="en-US" sz="1800" i="0" u="none" strike="noStrike" baseline="0" dirty="0">
                <a:solidFill>
                  <a:schemeClr val="tx1"/>
                </a:solidFill>
                <a:latin typeface="LiberationSerif"/>
              </a:rPr>
              <a:t>The multiple birth rate is rising</a:t>
            </a:r>
            <a:r>
              <a:rPr lang="en-US" sz="1800" i="0" u="none" strike="noStrike" dirty="0">
                <a:solidFill>
                  <a:schemeClr val="tx1"/>
                </a:solidFill>
                <a:latin typeface="LiberationSerif"/>
              </a:rPr>
              <a:t> </a:t>
            </a:r>
            <a:r>
              <a:rPr lang="en-US" sz="1800" i="0" u="none" strike="noStrike" baseline="0" dirty="0">
                <a:solidFill>
                  <a:schemeClr val="tx1"/>
                </a:solidFill>
                <a:latin typeface="LiberationSerif"/>
              </a:rPr>
              <a:t>as a result of an increase in </a:t>
            </a:r>
            <a:r>
              <a:rPr lang="en-US" sz="1800" b="1" i="0" u="none" strike="noStrike" baseline="0" dirty="0">
                <a:solidFill>
                  <a:srgbClr val="C00000"/>
                </a:solidFill>
                <a:latin typeface="LiberationSerif"/>
              </a:rPr>
              <a:t>maternal age </a:t>
            </a:r>
            <a:r>
              <a:rPr lang="en-US" sz="1800" i="0" u="none" strike="noStrike" baseline="0" dirty="0">
                <a:solidFill>
                  <a:schemeClr val="tx1"/>
                </a:solidFill>
                <a:latin typeface="LiberationSerif"/>
              </a:rPr>
              <a:t>and the more frequent use of</a:t>
            </a:r>
            <a:r>
              <a:rPr lang="en-US" sz="1800" i="0" u="none" strike="noStrike" dirty="0">
                <a:solidFill>
                  <a:schemeClr val="tx1"/>
                </a:solidFill>
                <a:latin typeface="LiberationSerif"/>
              </a:rPr>
              <a:t> </a:t>
            </a:r>
            <a:r>
              <a:rPr lang="en-US" sz="1800" b="1" i="0" u="none" strike="noStrike" baseline="0" dirty="0">
                <a:solidFill>
                  <a:srgbClr val="C00000"/>
                </a:solidFill>
                <a:latin typeface="LiberationSerif"/>
              </a:rPr>
              <a:t>assisted reproductive technologies </a:t>
            </a:r>
            <a:r>
              <a:rPr lang="en-US" sz="1800" i="0" u="none" strike="noStrike" baseline="0" dirty="0">
                <a:solidFill>
                  <a:schemeClr val="tx1"/>
                </a:solidFill>
                <a:latin typeface="LiberationSerif"/>
              </a:rPr>
              <a:t>(ARTs) and </a:t>
            </a:r>
            <a:r>
              <a:rPr lang="en-US" sz="1800" b="1" i="0" u="none" strike="noStrike" baseline="0" dirty="0">
                <a:solidFill>
                  <a:srgbClr val="C00000"/>
                </a:solidFill>
                <a:latin typeface="LiberationSerif"/>
              </a:rPr>
              <a:t>ovulation induction agents</a:t>
            </a:r>
            <a:r>
              <a:rPr lang="en-US" sz="1800" i="0" u="none" strike="noStrike" baseline="0" dirty="0">
                <a:solidFill>
                  <a:schemeClr val="tx1"/>
                </a:solidFill>
                <a:latin typeface="LiberationSerif"/>
              </a:rPr>
              <a:t>.</a:t>
            </a:r>
            <a:endParaRPr lang="en-US" sz="1800" dirty="0">
              <a:solidFill>
                <a:schemeClr val="tx1"/>
              </a:solidFill>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685800" y="6172200"/>
            <a:ext cx="304800" cy="304800"/>
          </a:xfrm>
          <a:prstGeom prst="rect">
            <a:avLst/>
          </a:prstGeom>
        </p:spPr>
      </p:pic>
    </p:spTree>
    <p:extLst>
      <p:ext uri="{BB962C8B-B14F-4D97-AF65-F5344CB8AC3E}">
        <p14:creationId xmlns:p14="http://schemas.microsoft.com/office/powerpoint/2010/main" val="35631991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000" b="1" dirty="0">
                <a:solidFill>
                  <a:srgbClr val="C00000"/>
                </a:solidFill>
              </a:rPr>
              <a:t>Other vascular abnormalities </a:t>
            </a:r>
            <a:r>
              <a:rPr lang="en-US" sz="2000" dirty="0"/>
              <a:t>include the </a:t>
            </a:r>
            <a:r>
              <a:rPr lang="en-US" sz="2000" b="1" dirty="0">
                <a:solidFill>
                  <a:srgbClr val="0070C0"/>
                </a:solidFill>
              </a:rPr>
              <a:t>absence of one umbilical artery</a:t>
            </a:r>
            <a:r>
              <a:rPr lang="en-US" sz="2000" dirty="0">
                <a:solidFill>
                  <a:srgbClr val="0070C0"/>
                </a:solidFill>
              </a:rPr>
              <a:t>,</a:t>
            </a:r>
            <a:r>
              <a:rPr lang="en-US" sz="2000" dirty="0"/>
              <a:t> which may be associated in </a:t>
            </a:r>
            <a:r>
              <a:rPr lang="en-US" sz="2000" b="1" dirty="0"/>
              <a:t>30% </a:t>
            </a:r>
            <a:r>
              <a:rPr lang="en-US" sz="2000" dirty="0"/>
              <a:t>of cases with other congenital problems, especially </a:t>
            </a:r>
            <a:r>
              <a:rPr lang="en-US" sz="2000" b="1" dirty="0">
                <a:solidFill>
                  <a:srgbClr val="0070C0"/>
                </a:solidFill>
              </a:rPr>
              <a:t>renal agenesis</a:t>
            </a:r>
            <a:r>
              <a:rPr lang="en-US" sz="2000" dirty="0">
                <a:solidFill>
                  <a:srgbClr val="0070C0"/>
                </a:solidFill>
              </a:rPr>
              <a:t>. </a:t>
            </a:r>
          </a:p>
          <a:p>
            <a:endParaRPr lang="en-US" sz="2000" dirty="0"/>
          </a:p>
          <a:p>
            <a:r>
              <a:rPr lang="en-US" sz="2000" b="1" dirty="0"/>
              <a:t>A single umbilical artery </a:t>
            </a:r>
            <a:r>
              <a:rPr lang="en-US" sz="2000" dirty="0"/>
              <a:t>is seen in approximately </a:t>
            </a:r>
            <a:r>
              <a:rPr lang="en-US" sz="2000" b="1" dirty="0"/>
              <a:t>3% to 4% </a:t>
            </a:r>
            <a:r>
              <a:rPr lang="en-US" sz="2000" dirty="0"/>
              <a:t>of twins, compared with 0.5% to 1% of singletons.</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5029200" y="3886200"/>
            <a:ext cx="762000" cy="762000"/>
          </a:xfrm>
          <a:prstGeom prst="rect">
            <a:avLst/>
          </a:prstGeom>
        </p:spPr>
      </p:pic>
    </p:spTree>
    <p:extLst>
      <p:ext uri="{BB962C8B-B14F-4D97-AF65-F5344CB8AC3E}">
        <p14:creationId xmlns:p14="http://schemas.microsoft.com/office/powerpoint/2010/main" val="3114861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a:t>Mono</a:t>
            </a:r>
            <a:r>
              <a:rPr lang="en-US" sz="3200" b="1" dirty="0" err="1">
                <a:solidFill>
                  <a:srgbClr val="C00000"/>
                </a:solidFill>
              </a:rPr>
              <a:t>amniotic</a:t>
            </a:r>
            <a:r>
              <a:rPr lang="en-US" sz="3200" b="1" dirty="0">
                <a:solidFill>
                  <a:srgbClr val="C00000"/>
                </a:solidFill>
              </a:rPr>
              <a:t> Twins</a:t>
            </a:r>
          </a:p>
        </p:txBody>
      </p:sp>
      <p:sp>
        <p:nvSpPr>
          <p:cNvPr id="3" name="Content Placeholder 2"/>
          <p:cNvSpPr>
            <a:spLocks noGrp="1"/>
          </p:cNvSpPr>
          <p:nvPr>
            <p:ph idx="1"/>
          </p:nvPr>
        </p:nvSpPr>
        <p:spPr/>
        <p:txBody>
          <a:bodyPr>
            <a:normAutofit/>
          </a:bodyPr>
          <a:lstStyle/>
          <a:p>
            <a:r>
              <a:rPr lang="en-US" sz="2000" dirty="0"/>
              <a:t>In 1% of monozygotic twins, division occurs between </a:t>
            </a:r>
            <a:r>
              <a:rPr lang="en-US" sz="2000" b="1" dirty="0"/>
              <a:t>9 and 12 days </a:t>
            </a:r>
            <a:r>
              <a:rPr lang="en-US" sz="2000" dirty="0"/>
              <a:t>following fertilization, resulting in both fetuses occupying a single sac composed of inner amnion and outer chorion. </a:t>
            </a:r>
          </a:p>
          <a:p>
            <a:endParaRPr lang="en-US" sz="2000" dirty="0"/>
          </a:p>
          <a:p>
            <a:r>
              <a:rPr lang="en-US" sz="2000" dirty="0"/>
              <a:t>The risk of entanglement of the umbilical cords, with subsequent fetal death, is considerable.</a:t>
            </a:r>
          </a:p>
          <a:p>
            <a:endParaRPr lang="en-US" sz="2000" dirty="0"/>
          </a:p>
          <a:p>
            <a:r>
              <a:rPr lang="en-US" sz="2000" dirty="0"/>
              <a:t>Traditionally, arbitrary cesarean delivery (after steroids) at approximately 32 weeks of gestation was the usual management.</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1371600" y="4953000"/>
            <a:ext cx="609600" cy="609600"/>
          </a:xfrm>
          <a:prstGeom prst="rect">
            <a:avLst/>
          </a:prstGeom>
        </p:spPr>
      </p:pic>
    </p:spTree>
    <p:extLst>
      <p:ext uri="{BB962C8B-B14F-4D97-AF65-F5344CB8AC3E}">
        <p14:creationId xmlns:p14="http://schemas.microsoft.com/office/powerpoint/2010/main" val="3934950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err="1">
                <a:solidFill>
                  <a:srgbClr val="C00000"/>
                </a:solidFill>
              </a:rPr>
              <a:t>Monoamniotic</a:t>
            </a:r>
            <a:r>
              <a:rPr lang="en-US" sz="3600" b="1" dirty="0">
                <a:solidFill>
                  <a:srgbClr val="C00000"/>
                </a:solidFill>
              </a:rPr>
              <a:t> Twins</a:t>
            </a:r>
          </a:p>
        </p:txBody>
      </p:sp>
      <p:sp>
        <p:nvSpPr>
          <p:cNvPr id="3" name="Content Placeholder 2"/>
          <p:cNvSpPr>
            <a:spLocks noGrp="1"/>
          </p:cNvSpPr>
          <p:nvPr>
            <p:ph idx="1"/>
          </p:nvPr>
        </p:nvSpPr>
        <p:spPr/>
        <p:txBody>
          <a:bodyPr>
            <a:normAutofit/>
          </a:bodyPr>
          <a:lstStyle/>
          <a:p>
            <a:r>
              <a:rPr lang="en-US" sz="2400" b="1" dirty="0">
                <a:solidFill>
                  <a:srgbClr val="0070C0"/>
                </a:solidFill>
              </a:rPr>
              <a:t>Recent management</a:t>
            </a:r>
            <a:r>
              <a:rPr lang="en-US" sz="2000" b="1" dirty="0">
                <a:solidFill>
                  <a:srgbClr val="0070C0"/>
                </a:solidFill>
              </a:rPr>
              <a:t>, </a:t>
            </a:r>
            <a:r>
              <a:rPr lang="en-US" sz="2000" dirty="0"/>
              <a:t>involving </a:t>
            </a:r>
            <a:r>
              <a:rPr lang="en-US" sz="2000" b="1" dirty="0">
                <a:solidFill>
                  <a:srgbClr val="C00000"/>
                </a:solidFill>
              </a:rPr>
              <a:t>hospitalization at 24 to 26 weeks</a:t>
            </a:r>
            <a:r>
              <a:rPr lang="en-US" sz="2000" dirty="0"/>
              <a:t>, </a:t>
            </a:r>
            <a:r>
              <a:rPr lang="en-US" sz="2000" b="1" dirty="0"/>
              <a:t>steroid administration</a:t>
            </a:r>
            <a:r>
              <a:rPr lang="en-US" sz="2000" dirty="0"/>
              <a:t>, and fetal heart rate monitoring </a:t>
            </a:r>
            <a:r>
              <a:rPr lang="en-US" sz="2000" b="1" dirty="0"/>
              <a:t>several times daily</a:t>
            </a:r>
            <a:r>
              <a:rPr lang="en-US" sz="2000" dirty="0"/>
              <a:t>, has allowed for the prediction of impending difficulty with cord entanglement.</a:t>
            </a:r>
          </a:p>
          <a:p>
            <a:endParaRPr lang="en-US" sz="2000" dirty="0"/>
          </a:p>
          <a:p>
            <a:r>
              <a:rPr lang="en-US" sz="2000" dirty="0">
                <a:solidFill>
                  <a:srgbClr val="C00000"/>
                </a:solidFill>
              </a:rPr>
              <a:t> Delivery </a:t>
            </a:r>
            <a:r>
              <a:rPr lang="en-US" sz="2000" dirty="0"/>
              <a:t>is still recommended early, at </a:t>
            </a:r>
            <a:r>
              <a:rPr lang="en-US" sz="2000" b="1" dirty="0">
                <a:solidFill>
                  <a:srgbClr val="C00000"/>
                </a:solidFill>
              </a:rPr>
              <a:t>32 to 34 weeks </a:t>
            </a:r>
            <a:r>
              <a:rPr lang="en-US" sz="2000" dirty="0"/>
              <a:t>(after steroids), by cesarean delivery.</a:t>
            </a:r>
          </a:p>
          <a:p>
            <a:endParaRPr lang="en-US" sz="2000" dirty="0"/>
          </a:p>
          <a:p>
            <a:r>
              <a:rPr lang="en-US" sz="2000" dirty="0"/>
              <a:t>The historic perinatal mortality rate for </a:t>
            </a:r>
            <a:r>
              <a:rPr lang="en-US" sz="2000" dirty="0" err="1"/>
              <a:t>monoamniotic</a:t>
            </a:r>
            <a:r>
              <a:rPr lang="en-US" sz="2000" dirty="0"/>
              <a:t> twins was &gt;50%.</a:t>
            </a:r>
          </a:p>
          <a:p>
            <a:endParaRPr lang="en-US" sz="2000" dirty="0"/>
          </a:p>
          <a:p>
            <a:r>
              <a:rPr lang="en-US" sz="2000" dirty="0"/>
              <a:t> Although the optimal management of these complicated pregnancies is not certain, the </a:t>
            </a:r>
            <a:r>
              <a:rPr lang="en-US" sz="2000" b="1" dirty="0">
                <a:solidFill>
                  <a:srgbClr val="C00000"/>
                </a:solidFill>
              </a:rPr>
              <a:t>perinatal mortality </a:t>
            </a:r>
            <a:r>
              <a:rPr lang="en-US" sz="2000" dirty="0"/>
              <a:t>rate (excluding pregnancies with congenital anomalies) is now </a:t>
            </a:r>
            <a:r>
              <a:rPr lang="en-US" sz="2000" b="1" dirty="0"/>
              <a:t>&lt;10% with current management </a:t>
            </a:r>
            <a:r>
              <a:rPr lang="en-US" sz="2000" dirty="0"/>
              <a:t>.</a:t>
            </a:r>
          </a:p>
        </p:txBody>
      </p:sp>
    </p:spTree>
    <p:extLst>
      <p:ext uri="{BB962C8B-B14F-4D97-AF65-F5344CB8AC3E}">
        <p14:creationId xmlns:p14="http://schemas.microsoft.com/office/powerpoint/2010/main" val="2861962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914400"/>
          </a:xfrm>
        </p:spPr>
        <p:txBody>
          <a:bodyPr>
            <a:normAutofit/>
          </a:bodyPr>
          <a:lstStyle/>
          <a:p>
            <a:r>
              <a:rPr lang="en-US" sz="3600" b="1" dirty="0">
                <a:solidFill>
                  <a:srgbClr val="C00000"/>
                </a:solidFill>
              </a:rPr>
              <a:t>Death of One Fetus</a:t>
            </a:r>
          </a:p>
        </p:txBody>
      </p:sp>
      <p:sp>
        <p:nvSpPr>
          <p:cNvPr id="3" name="Content Placeholder 2"/>
          <p:cNvSpPr>
            <a:spLocks noGrp="1"/>
          </p:cNvSpPr>
          <p:nvPr>
            <p:ph idx="1"/>
          </p:nvPr>
        </p:nvSpPr>
        <p:spPr>
          <a:xfrm>
            <a:off x="457200" y="1981200"/>
            <a:ext cx="8229600" cy="4144963"/>
          </a:xfrm>
        </p:spPr>
        <p:txBody>
          <a:bodyPr>
            <a:normAutofit/>
          </a:bodyPr>
          <a:lstStyle/>
          <a:p>
            <a:r>
              <a:rPr lang="en-US" sz="2000" dirty="0"/>
              <a:t>Multiple gestations, especially high-order gestations, are at increased risk for losing one or more fetuses remote from delivery.</a:t>
            </a:r>
          </a:p>
          <a:p>
            <a:endParaRPr lang="en-US" sz="2000" dirty="0"/>
          </a:p>
          <a:p>
            <a:r>
              <a:rPr lang="en-US" sz="2000" b="1" dirty="0">
                <a:solidFill>
                  <a:prstClr val="black"/>
                </a:solidFill>
              </a:rPr>
              <a:t>Single fetal death after 20 weeks </a:t>
            </a:r>
            <a:r>
              <a:rPr lang="en-US" sz="2000" dirty="0">
                <a:solidFill>
                  <a:prstClr val="black"/>
                </a:solidFill>
              </a:rPr>
              <a:t>of gestation occurs in approximately </a:t>
            </a:r>
            <a:r>
              <a:rPr lang="en-US" sz="2000" b="1" dirty="0">
                <a:solidFill>
                  <a:srgbClr val="C00000"/>
                </a:solidFill>
              </a:rPr>
              <a:t>5 percent </a:t>
            </a:r>
            <a:r>
              <a:rPr lang="en-US" sz="2000" dirty="0">
                <a:solidFill>
                  <a:prstClr val="black"/>
                </a:solidFill>
              </a:rPr>
              <a:t>of twin pregnancies.</a:t>
            </a:r>
            <a:endParaRPr lang="en-US" sz="2000" dirty="0"/>
          </a:p>
          <a:p>
            <a:endParaRPr lang="en-US" sz="2000" dirty="0"/>
          </a:p>
          <a:p>
            <a:r>
              <a:rPr lang="en-US" sz="2000" dirty="0"/>
              <a:t> As summarized by the American College of Obstetricians and Gynecologists, </a:t>
            </a:r>
            <a:r>
              <a:rPr lang="en-US" sz="2000" b="1" dirty="0"/>
              <a:t>no fetal monitoring protocol has been shown to predict </a:t>
            </a:r>
            <a:r>
              <a:rPr lang="en-US" sz="2000" dirty="0"/>
              <a:t>most of these losses.</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114800" y="5029200"/>
            <a:ext cx="609600" cy="609600"/>
          </a:xfrm>
          <a:prstGeom prst="rect">
            <a:avLst/>
          </a:prstGeom>
        </p:spPr>
      </p:pic>
    </p:spTree>
    <p:extLst>
      <p:ext uri="{BB962C8B-B14F-4D97-AF65-F5344CB8AC3E}">
        <p14:creationId xmlns:p14="http://schemas.microsoft.com/office/powerpoint/2010/main" val="1876518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C00000"/>
                </a:solidFill>
              </a:rPr>
              <a:t>Death of One Fetus</a:t>
            </a:r>
          </a:p>
        </p:txBody>
      </p:sp>
      <p:sp>
        <p:nvSpPr>
          <p:cNvPr id="3" name="Content Placeholder 2"/>
          <p:cNvSpPr>
            <a:spLocks noGrp="1"/>
          </p:cNvSpPr>
          <p:nvPr>
            <p:ph idx="1"/>
          </p:nvPr>
        </p:nvSpPr>
        <p:spPr>
          <a:xfrm>
            <a:off x="457200" y="1828800"/>
            <a:ext cx="8229600" cy="4297363"/>
          </a:xfrm>
        </p:spPr>
        <p:txBody>
          <a:bodyPr>
            <a:normAutofit/>
          </a:bodyPr>
          <a:lstStyle/>
          <a:p>
            <a:r>
              <a:rPr lang="en-US" sz="2000" dirty="0"/>
              <a:t>Consensus about the preferred antepartum surveillance method and management once demise has occurred has not been reached. </a:t>
            </a:r>
          </a:p>
          <a:p>
            <a:endParaRPr lang="en-US" sz="2000" dirty="0"/>
          </a:p>
          <a:p>
            <a:r>
              <a:rPr lang="en-US" sz="2000" dirty="0"/>
              <a:t>Whereas some advocate immediate delivery of the remaining fetus(</a:t>
            </a:r>
            <a:r>
              <a:rPr lang="en-US" sz="2000" dirty="0" err="1"/>
              <a:t>es</a:t>
            </a:r>
            <a:r>
              <a:rPr lang="en-US" sz="2000" dirty="0"/>
              <a:t>), </a:t>
            </a:r>
            <a:r>
              <a:rPr lang="en-US" sz="2000" b="1" dirty="0">
                <a:solidFill>
                  <a:srgbClr val="C00000"/>
                </a:solidFill>
              </a:rPr>
              <a:t>if the death was the result of an abnormality of the fetus itself </a:t>
            </a:r>
            <a:r>
              <a:rPr lang="en-US" sz="2000" dirty="0"/>
              <a:t>(i.e., rather than maternal or </a:t>
            </a:r>
            <a:r>
              <a:rPr lang="en-US" sz="2000" dirty="0" err="1"/>
              <a:t>uteroplacental</a:t>
            </a:r>
            <a:r>
              <a:rPr lang="en-US" sz="2000" dirty="0"/>
              <a:t> pathology) </a:t>
            </a:r>
            <a:r>
              <a:rPr lang="en-US" sz="2000" b="1" dirty="0">
                <a:solidFill>
                  <a:srgbClr val="C00000"/>
                </a:solidFill>
              </a:rPr>
              <a:t>and </a:t>
            </a:r>
            <a:r>
              <a:rPr lang="en-US" sz="2000" dirty="0"/>
              <a:t>the </a:t>
            </a:r>
            <a:r>
              <a:rPr lang="en-US" sz="2000" b="1" dirty="0">
                <a:solidFill>
                  <a:srgbClr val="C00000"/>
                </a:solidFill>
              </a:rPr>
              <a:t>pregnancy is remote from term</a:t>
            </a:r>
            <a:r>
              <a:rPr lang="en-US" sz="2000" b="1" dirty="0"/>
              <a:t>,</a:t>
            </a:r>
            <a:r>
              <a:rPr lang="en-US" sz="2000" dirty="0"/>
              <a:t> </a:t>
            </a:r>
            <a:r>
              <a:rPr lang="en-US" sz="2000" b="1" dirty="0"/>
              <a:t>expectant management </a:t>
            </a:r>
            <a:r>
              <a:rPr lang="en-US" sz="2000" dirty="0"/>
              <a:t>may be appropriate.</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1371600" y="4648200"/>
            <a:ext cx="457200" cy="457200"/>
          </a:xfrm>
          <a:prstGeom prst="rect">
            <a:avLst/>
          </a:prstGeom>
        </p:spPr>
      </p:pic>
    </p:spTree>
    <p:extLst>
      <p:ext uri="{BB962C8B-B14F-4D97-AF65-F5344CB8AC3E}">
        <p14:creationId xmlns:p14="http://schemas.microsoft.com/office/powerpoint/2010/main" val="4997849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C00000"/>
                </a:solidFill>
              </a:rPr>
              <a:t>Death of One Fetus</a:t>
            </a:r>
          </a:p>
        </p:txBody>
      </p:sp>
      <p:sp>
        <p:nvSpPr>
          <p:cNvPr id="3" name="Content Placeholder 2"/>
          <p:cNvSpPr>
            <a:spLocks noGrp="1"/>
          </p:cNvSpPr>
          <p:nvPr>
            <p:ph idx="1"/>
          </p:nvPr>
        </p:nvSpPr>
        <p:spPr>
          <a:xfrm>
            <a:off x="457200" y="1905000"/>
            <a:ext cx="8229600" cy="4221163"/>
          </a:xfrm>
        </p:spPr>
        <p:txBody>
          <a:bodyPr>
            <a:normAutofit/>
          </a:bodyPr>
          <a:lstStyle/>
          <a:p>
            <a:r>
              <a:rPr lang="en-US" sz="2000" b="1" dirty="0"/>
              <a:t>The most difficult cases </a:t>
            </a:r>
            <a:r>
              <a:rPr lang="en-US" sz="2000" dirty="0"/>
              <a:t>are those in which the fetal demise occurs in one fetus of a </a:t>
            </a:r>
            <a:r>
              <a:rPr lang="en-US" sz="2000" b="1" dirty="0" err="1"/>
              <a:t>monochorionic</a:t>
            </a:r>
            <a:r>
              <a:rPr lang="en-US" sz="2000" b="1" dirty="0"/>
              <a:t> twin </a:t>
            </a:r>
            <a:r>
              <a:rPr lang="en-US" sz="2000" dirty="0"/>
              <a:t>pair. </a:t>
            </a:r>
          </a:p>
          <a:p>
            <a:endParaRPr lang="en-US" sz="2000" dirty="0"/>
          </a:p>
          <a:p>
            <a:r>
              <a:rPr lang="en-US" sz="2000" dirty="0"/>
              <a:t>Because virtually </a:t>
            </a:r>
            <a:r>
              <a:rPr lang="en-US" sz="2000" b="1" dirty="0"/>
              <a:t>100% of </a:t>
            </a:r>
            <a:r>
              <a:rPr lang="en-US" sz="2000" b="1" dirty="0" err="1"/>
              <a:t>monochorionic</a:t>
            </a:r>
            <a:r>
              <a:rPr lang="en-US" sz="2000" b="1" dirty="0"/>
              <a:t> placentas contain vascular anastomoses </a:t>
            </a:r>
            <a:r>
              <a:rPr lang="en-US" sz="2000" dirty="0"/>
              <a:t>that link the circulations of the two fetuses, the surviving fetus is at significant risk for sustaining damage caused by the sudden, severe, and prolonged </a:t>
            </a:r>
            <a:r>
              <a:rPr lang="en-US" sz="2000" b="1" dirty="0"/>
              <a:t>hypotension </a:t>
            </a:r>
            <a:r>
              <a:rPr lang="en-US" sz="2000" dirty="0"/>
              <a:t>that occurs at the time of the demise or by </a:t>
            </a:r>
            <a:r>
              <a:rPr lang="en-US" sz="2000" b="1" dirty="0"/>
              <a:t>embolic phenomena </a:t>
            </a:r>
            <a:r>
              <a:rPr lang="en-US" sz="2000" dirty="0"/>
              <a:t>that occur later.</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1219200" y="4800600"/>
            <a:ext cx="609600" cy="609600"/>
          </a:xfrm>
          <a:prstGeom prst="rect">
            <a:avLst/>
          </a:prstGeom>
        </p:spPr>
      </p:pic>
    </p:spTree>
    <p:extLst>
      <p:ext uri="{BB962C8B-B14F-4D97-AF65-F5344CB8AC3E}">
        <p14:creationId xmlns:p14="http://schemas.microsoft.com/office/powerpoint/2010/main" val="1929410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rmAutofit/>
          </a:bodyPr>
          <a:lstStyle/>
          <a:p>
            <a:r>
              <a:rPr lang="en-US" sz="3600" b="1" dirty="0">
                <a:solidFill>
                  <a:srgbClr val="C00000"/>
                </a:solidFill>
              </a:rPr>
              <a:t>Death of One Fetus</a:t>
            </a:r>
          </a:p>
        </p:txBody>
      </p:sp>
      <p:sp>
        <p:nvSpPr>
          <p:cNvPr id="3" name="Content Placeholder 2"/>
          <p:cNvSpPr>
            <a:spLocks noGrp="1"/>
          </p:cNvSpPr>
          <p:nvPr>
            <p:ph idx="1"/>
          </p:nvPr>
        </p:nvSpPr>
        <p:spPr>
          <a:xfrm>
            <a:off x="457200" y="1828800"/>
            <a:ext cx="8229600" cy="4297363"/>
          </a:xfrm>
        </p:spPr>
        <p:txBody>
          <a:bodyPr>
            <a:normAutofit/>
          </a:bodyPr>
          <a:lstStyle/>
          <a:p>
            <a:r>
              <a:rPr lang="en-US" sz="2000" b="1" dirty="0"/>
              <a:t>By the time the demise is discovered</a:t>
            </a:r>
            <a:r>
              <a:rPr lang="en-US" sz="2000" dirty="0"/>
              <a:t>, the greatest harm has most likely already been done, and </a:t>
            </a:r>
            <a:r>
              <a:rPr lang="en-US" sz="2000" b="1" dirty="0">
                <a:solidFill>
                  <a:srgbClr val="C00000"/>
                </a:solidFill>
              </a:rPr>
              <a:t>there may not be any benefit in immediate delivery</a:t>
            </a:r>
            <a:r>
              <a:rPr lang="en-US" sz="2000" dirty="0"/>
              <a:t>, </a:t>
            </a:r>
            <a:r>
              <a:rPr lang="en-US" sz="2000" b="1" dirty="0"/>
              <a:t>especially if the surviving fetus</a:t>
            </a:r>
            <a:r>
              <a:rPr lang="en-US" sz="2000" dirty="0"/>
              <a:t>(</a:t>
            </a:r>
            <a:r>
              <a:rPr lang="en-US" sz="2000" dirty="0" err="1"/>
              <a:t>es</a:t>
            </a:r>
            <a:r>
              <a:rPr lang="en-US" sz="2000" dirty="0"/>
              <a:t>) are </a:t>
            </a:r>
            <a:r>
              <a:rPr lang="en-US" sz="2000" b="1" dirty="0">
                <a:solidFill>
                  <a:srgbClr val="C00000"/>
                </a:solidFill>
              </a:rPr>
              <a:t>very preterm </a:t>
            </a:r>
            <a:r>
              <a:rPr lang="en-US" sz="2000" dirty="0"/>
              <a:t>and </a:t>
            </a:r>
            <a:r>
              <a:rPr lang="en-US" sz="2000" b="1" dirty="0"/>
              <a:t>otherwise health</a:t>
            </a:r>
            <a:r>
              <a:rPr lang="en-US" sz="2000" dirty="0"/>
              <a:t>y.</a:t>
            </a:r>
          </a:p>
          <a:p>
            <a:endParaRPr lang="en-US" sz="2000" dirty="0"/>
          </a:p>
          <a:p>
            <a:r>
              <a:rPr lang="en-US" sz="2000" dirty="0"/>
              <a:t> In such cases, </a:t>
            </a:r>
            <a:r>
              <a:rPr lang="en-US" sz="2000" b="1" dirty="0"/>
              <a:t>allowing the pregnancy to continue </a:t>
            </a:r>
            <a:r>
              <a:rPr lang="en-US" sz="2000" dirty="0"/>
              <a:t>may provide the </a:t>
            </a:r>
            <a:r>
              <a:rPr lang="en-US" sz="2000" b="1" dirty="0">
                <a:solidFill>
                  <a:srgbClr val="C00000"/>
                </a:solidFill>
              </a:rPr>
              <a:t>most beneficial outcome</a:t>
            </a:r>
            <a:r>
              <a:rPr lang="en-US" sz="2000" dirty="0"/>
              <a:t>.</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1219200" y="4724400"/>
            <a:ext cx="533400" cy="533400"/>
          </a:xfrm>
          <a:prstGeom prst="rect">
            <a:avLst/>
          </a:prstGeom>
        </p:spPr>
      </p:pic>
    </p:spTree>
    <p:extLst>
      <p:ext uri="{BB962C8B-B14F-4D97-AF65-F5344CB8AC3E}">
        <p14:creationId xmlns:p14="http://schemas.microsoft.com/office/powerpoint/2010/main" val="508620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normAutofit/>
          </a:bodyPr>
          <a:lstStyle/>
          <a:p>
            <a:r>
              <a:rPr lang="en-US" sz="4000" b="1" dirty="0">
                <a:solidFill>
                  <a:srgbClr val="C00000"/>
                </a:solidFill>
              </a:rPr>
              <a:t>Death of One Fetus</a:t>
            </a:r>
          </a:p>
        </p:txBody>
      </p:sp>
      <p:sp>
        <p:nvSpPr>
          <p:cNvPr id="3" name="Content Placeholder 2"/>
          <p:cNvSpPr>
            <a:spLocks noGrp="1"/>
          </p:cNvSpPr>
          <p:nvPr>
            <p:ph idx="1"/>
          </p:nvPr>
        </p:nvSpPr>
        <p:spPr>
          <a:xfrm>
            <a:off x="457200" y="1905000"/>
            <a:ext cx="8229600" cy="4221163"/>
          </a:xfrm>
        </p:spPr>
        <p:txBody>
          <a:bodyPr>
            <a:normAutofit/>
          </a:bodyPr>
          <a:lstStyle/>
          <a:p>
            <a:pPr marL="0" indent="0">
              <a:buNone/>
            </a:pPr>
            <a:endParaRPr lang="en-US" sz="2000" dirty="0"/>
          </a:p>
          <a:p>
            <a:r>
              <a:rPr lang="en-US" sz="2000" dirty="0"/>
              <a:t>For this reason, if fetal assessment </a:t>
            </a:r>
            <a:r>
              <a:rPr lang="en-US" sz="2000" b="1" dirty="0">
                <a:solidFill>
                  <a:srgbClr val="0070C0"/>
                </a:solidFill>
              </a:rPr>
              <a:t>after 26 weeks </a:t>
            </a:r>
            <a:r>
              <a:rPr lang="en-US" sz="2000" dirty="0"/>
              <a:t>of gestation suggests </a:t>
            </a:r>
            <a:r>
              <a:rPr lang="en-US" sz="2000" b="1" dirty="0">
                <a:solidFill>
                  <a:srgbClr val="C00000"/>
                </a:solidFill>
              </a:rPr>
              <a:t>impending death of one twin</a:t>
            </a:r>
            <a:r>
              <a:rPr lang="en-US" sz="2000" dirty="0"/>
              <a:t>, we suggest </a:t>
            </a:r>
            <a:r>
              <a:rPr lang="en-US" sz="2000" b="1" dirty="0">
                <a:solidFill>
                  <a:srgbClr val="C00000"/>
                </a:solidFill>
              </a:rPr>
              <a:t>prompt delivery </a:t>
            </a:r>
            <a:r>
              <a:rPr lang="en-US" sz="2000" dirty="0"/>
              <a:t>of </a:t>
            </a:r>
            <a:r>
              <a:rPr lang="en-US" sz="2000" dirty="0" err="1"/>
              <a:t>monochorionic</a:t>
            </a:r>
            <a:r>
              <a:rPr lang="en-US" sz="2000" dirty="0"/>
              <a:t> twins rather than expectant management . </a:t>
            </a:r>
          </a:p>
          <a:p>
            <a:endParaRPr lang="en-US" sz="2000" dirty="0"/>
          </a:p>
          <a:p>
            <a:r>
              <a:rPr lang="en-US" sz="2000" b="1" dirty="0"/>
              <a:t>Prompt delivery is unlikely to benefit </a:t>
            </a:r>
            <a:r>
              <a:rPr lang="en-US" sz="2000" dirty="0"/>
              <a:t>the survivor </a:t>
            </a:r>
            <a:r>
              <a:rPr lang="en-US" sz="2000" b="1" dirty="0">
                <a:solidFill>
                  <a:srgbClr val="C00000"/>
                </a:solidFill>
              </a:rPr>
              <a:t>after death </a:t>
            </a:r>
            <a:r>
              <a:rPr lang="en-US" sz="2000" dirty="0"/>
              <a:t>of one twin of a </a:t>
            </a:r>
            <a:r>
              <a:rPr lang="en-US" sz="2000" b="1" dirty="0" err="1"/>
              <a:t>dichorionic</a:t>
            </a:r>
            <a:r>
              <a:rPr lang="en-US" sz="2000" b="1" dirty="0"/>
              <a:t> </a:t>
            </a:r>
            <a:r>
              <a:rPr lang="en-US" sz="2000" b="1" dirty="0">
                <a:solidFill>
                  <a:srgbClr val="C00000"/>
                </a:solidFill>
              </a:rPr>
              <a:t>or</a:t>
            </a:r>
            <a:r>
              <a:rPr lang="en-US" sz="2000" dirty="0"/>
              <a:t> </a:t>
            </a:r>
            <a:r>
              <a:rPr lang="en-US" sz="2000" b="1" dirty="0" err="1"/>
              <a:t>monochorionic</a:t>
            </a:r>
            <a:r>
              <a:rPr lang="en-US" sz="2000" dirty="0"/>
              <a:t> gestation.</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1371600" y="4724400"/>
            <a:ext cx="609600" cy="609600"/>
          </a:xfrm>
          <a:prstGeom prst="rect">
            <a:avLst/>
          </a:prstGeom>
        </p:spPr>
      </p:pic>
    </p:spTree>
    <p:extLst>
      <p:ext uri="{BB962C8B-B14F-4D97-AF65-F5344CB8AC3E}">
        <p14:creationId xmlns:p14="http://schemas.microsoft.com/office/powerpoint/2010/main" val="3696320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sz="3600" b="1" dirty="0">
                <a:solidFill>
                  <a:srgbClr val="C00000"/>
                </a:solidFill>
              </a:rPr>
              <a:t>ANTENATAL MANAGEMENT</a:t>
            </a:r>
            <a:br>
              <a:rPr lang="en-US" sz="3600" b="1" dirty="0">
                <a:solidFill>
                  <a:srgbClr val="C00000"/>
                </a:solidFill>
              </a:rPr>
            </a:br>
            <a:endParaRPr lang="en-US" sz="3600" b="1" dirty="0">
              <a:solidFill>
                <a:srgbClr val="C00000"/>
              </a:solidFill>
            </a:endParaRPr>
          </a:p>
        </p:txBody>
      </p:sp>
      <p:sp>
        <p:nvSpPr>
          <p:cNvPr id="3" name="Content Placeholder 2"/>
          <p:cNvSpPr>
            <a:spLocks noGrp="1"/>
          </p:cNvSpPr>
          <p:nvPr>
            <p:ph idx="1"/>
          </p:nvPr>
        </p:nvSpPr>
        <p:spPr>
          <a:xfrm>
            <a:off x="457200" y="1905000"/>
            <a:ext cx="8229600" cy="4221163"/>
          </a:xfrm>
        </p:spPr>
        <p:txBody>
          <a:bodyPr>
            <a:noAutofit/>
          </a:bodyPr>
          <a:lstStyle/>
          <a:p>
            <a:r>
              <a:rPr lang="en-US" sz="2000" dirty="0"/>
              <a:t>Once the diagnosis of twin pregnancy has been made, and </a:t>
            </a:r>
            <a:r>
              <a:rPr lang="en-US" sz="2000" dirty="0" err="1"/>
              <a:t>chorionicity</a:t>
            </a:r>
            <a:r>
              <a:rPr lang="en-US" sz="2000" dirty="0"/>
              <a:t> has been assigned, subsequent antenatal care addresses each of the potential concerns for mother and fetus.</a:t>
            </a:r>
          </a:p>
          <a:p>
            <a:endParaRPr lang="en-US" sz="2000" dirty="0"/>
          </a:p>
          <a:p>
            <a:r>
              <a:rPr lang="en-US" sz="2000" dirty="0"/>
              <a:t>Although the maternal </a:t>
            </a:r>
            <a:r>
              <a:rPr lang="en-US" sz="2000" b="1" dirty="0"/>
              <a:t>blood volume </a:t>
            </a:r>
            <a:r>
              <a:rPr lang="en-US" sz="2000" dirty="0"/>
              <a:t>is greater with a twin gestation than with a singleton pregnancy, the anticipated </a:t>
            </a:r>
            <a:r>
              <a:rPr lang="en-US" sz="2000" b="1" dirty="0"/>
              <a:t>blood loss </a:t>
            </a:r>
            <a:r>
              <a:rPr lang="en-US" sz="2000" dirty="0"/>
              <a:t>at delivery is likewise also greater.</a:t>
            </a:r>
          </a:p>
          <a:p>
            <a:endParaRPr lang="en-US" sz="2000" dirty="0"/>
          </a:p>
          <a:p>
            <a:r>
              <a:rPr lang="en-US" sz="2000" dirty="0"/>
              <a:t> </a:t>
            </a:r>
            <a:r>
              <a:rPr lang="en-US" sz="2000" b="1" dirty="0">
                <a:solidFill>
                  <a:srgbClr val="C00000"/>
                </a:solidFill>
              </a:rPr>
              <a:t>Anemia is more common </a:t>
            </a:r>
            <a:r>
              <a:rPr lang="en-US" sz="2000" dirty="0"/>
              <a:t>in these patients, and a balanced diet during pregnancy, which includes </a:t>
            </a:r>
            <a:r>
              <a:rPr lang="en-US" sz="2000" b="1" dirty="0"/>
              <a:t>increased intake of iron, folate, and other micronutrients</a:t>
            </a:r>
            <a:r>
              <a:rPr lang="en-US" sz="2000" dirty="0"/>
              <a:t>, is important.</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5181600" y="1447800"/>
            <a:ext cx="457200" cy="457200"/>
          </a:xfrm>
          <a:prstGeom prst="rect">
            <a:avLst/>
          </a:prstGeom>
        </p:spPr>
      </p:pic>
    </p:spTree>
    <p:extLst>
      <p:ext uri="{BB962C8B-B14F-4D97-AF65-F5344CB8AC3E}">
        <p14:creationId xmlns:p14="http://schemas.microsoft.com/office/powerpoint/2010/main" val="1723547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rPr>
              <a:t>ANTENATAL MANAGEMENT</a:t>
            </a:r>
          </a:p>
        </p:txBody>
      </p:sp>
      <p:sp>
        <p:nvSpPr>
          <p:cNvPr id="3" name="Content Placeholder 2"/>
          <p:cNvSpPr>
            <a:spLocks noGrp="1"/>
          </p:cNvSpPr>
          <p:nvPr>
            <p:ph idx="1"/>
          </p:nvPr>
        </p:nvSpPr>
        <p:spPr>
          <a:xfrm>
            <a:off x="457200" y="1828800"/>
            <a:ext cx="8229600" cy="4297363"/>
          </a:xfrm>
        </p:spPr>
        <p:txBody>
          <a:bodyPr>
            <a:normAutofit/>
          </a:bodyPr>
          <a:lstStyle/>
          <a:p>
            <a:r>
              <a:rPr lang="en-US" sz="2000" dirty="0"/>
              <a:t>The maternal resting energy expenditure (an indicator of basal metabolic rate) is increased in multiple gestations and results in an increased need for caloric intake.</a:t>
            </a:r>
          </a:p>
        </p:txBody>
      </p:sp>
    </p:spTree>
    <p:extLst>
      <p:ext uri="{BB962C8B-B14F-4D97-AF65-F5344CB8AC3E}">
        <p14:creationId xmlns:p14="http://schemas.microsoft.com/office/powerpoint/2010/main" val="1755678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r>
              <a:rPr lang="en-US" sz="3600" b="1" dirty="0" err="1">
                <a:solidFill>
                  <a:srgbClr val="C00000"/>
                </a:solidFill>
              </a:rPr>
              <a:t>Multifetal</a:t>
            </a:r>
            <a:r>
              <a:rPr lang="en-US" sz="3600" b="1" dirty="0">
                <a:solidFill>
                  <a:srgbClr val="C00000"/>
                </a:solidFill>
              </a:rPr>
              <a:t> Gestation</a:t>
            </a:r>
            <a:endParaRPr lang="en-US" sz="3600" dirty="0"/>
          </a:p>
        </p:txBody>
      </p:sp>
      <p:sp>
        <p:nvSpPr>
          <p:cNvPr id="3" name="Content Placeholder 2"/>
          <p:cNvSpPr>
            <a:spLocks noGrp="1"/>
          </p:cNvSpPr>
          <p:nvPr>
            <p:ph idx="1"/>
          </p:nvPr>
        </p:nvSpPr>
        <p:spPr>
          <a:xfrm>
            <a:off x="457200" y="1676400"/>
            <a:ext cx="8229600" cy="4449763"/>
          </a:xfrm>
        </p:spPr>
        <p:txBody>
          <a:bodyPr>
            <a:noAutofit/>
          </a:bodyPr>
          <a:lstStyle/>
          <a:p>
            <a:r>
              <a:rPr lang="en-US" sz="1600" dirty="0">
                <a:solidFill>
                  <a:schemeClr val="tx1"/>
                </a:solidFill>
              </a:rPr>
              <a:t>From 1980 to 2009, the twin birth rate rose 76%; since 2009 there has been a more modest increase of 2% to 3%. </a:t>
            </a:r>
          </a:p>
          <a:p>
            <a:endParaRPr lang="en-US" sz="1600" dirty="0">
              <a:solidFill>
                <a:schemeClr val="tx1"/>
              </a:solidFill>
            </a:endParaRPr>
          </a:p>
          <a:p>
            <a:r>
              <a:rPr lang="en-US" sz="1600" dirty="0">
                <a:solidFill>
                  <a:schemeClr val="tx1"/>
                </a:solidFill>
              </a:rPr>
              <a:t>The triplet and higher-order birth rate rose 400% from 1980 to 1998. </a:t>
            </a:r>
          </a:p>
          <a:p>
            <a:endParaRPr lang="en-US" sz="1600" dirty="0">
              <a:solidFill>
                <a:schemeClr val="tx1"/>
              </a:solidFill>
            </a:endParaRPr>
          </a:p>
          <a:p>
            <a:r>
              <a:rPr lang="en-US" sz="1600" dirty="0">
                <a:solidFill>
                  <a:schemeClr val="tx1"/>
                </a:solidFill>
              </a:rPr>
              <a:t>It is estimated that 43% of triplet and higher order gestations result from ART procedures and 38% from ovulation induction; spontaneous conception accounts for the remainder.</a:t>
            </a:r>
          </a:p>
          <a:p>
            <a:endParaRPr lang="en-US" sz="1600" dirty="0">
              <a:solidFill>
                <a:schemeClr val="tx1"/>
              </a:solidFill>
            </a:endParaRPr>
          </a:p>
          <a:p>
            <a:r>
              <a:rPr lang="en-US" sz="1600" dirty="0">
                <a:solidFill>
                  <a:schemeClr val="tx1"/>
                </a:solidFill>
              </a:rPr>
              <a:t>Since 1998, the triplet and higher-order birth rate has decreased by more than 40%, with an average annual decrease of approximately 4%. </a:t>
            </a:r>
          </a:p>
          <a:p>
            <a:endParaRPr lang="en-US" sz="1600" dirty="0">
              <a:solidFill>
                <a:schemeClr val="tx1"/>
              </a:solidFill>
            </a:endParaRPr>
          </a:p>
          <a:p>
            <a:r>
              <a:rPr lang="en-US" sz="1600" dirty="0">
                <a:solidFill>
                  <a:schemeClr val="tx1"/>
                </a:solidFill>
              </a:rPr>
              <a:t>This decline in triplet and higher-order births is linked to changes in ART procedures and guidelines .</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1066800" y="5867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rPr>
              <a:t>Need for daily caloric intake</a:t>
            </a:r>
            <a:endParaRPr lang="en-US" sz="3200" dirty="0"/>
          </a:p>
        </p:txBody>
      </p:sp>
      <p:sp>
        <p:nvSpPr>
          <p:cNvPr id="3" name="Content Placeholder 2"/>
          <p:cNvSpPr>
            <a:spLocks noGrp="1"/>
          </p:cNvSpPr>
          <p:nvPr>
            <p:ph idx="1"/>
          </p:nvPr>
        </p:nvSpPr>
        <p:spPr/>
        <p:txBody>
          <a:bodyPr>
            <a:normAutofit/>
          </a:bodyPr>
          <a:lstStyle/>
          <a:p>
            <a:r>
              <a:rPr lang="en-US" sz="1800" dirty="0"/>
              <a:t>Although there are no established nutritional guidelines for mothers carrying twins, the Society for Maternal- Fetal Medicine recommends increased daily caloric consumption based on </a:t>
            </a:r>
            <a:r>
              <a:rPr lang="en-US" sz="1800" b="1" dirty="0"/>
              <a:t>pre-pregnancy body mass index </a:t>
            </a:r>
            <a:r>
              <a:rPr lang="en-US" sz="1800" dirty="0"/>
              <a:t>(BMI):</a:t>
            </a:r>
          </a:p>
          <a:p>
            <a:endParaRPr lang="en-US" sz="1800" dirty="0"/>
          </a:p>
          <a:p>
            <a:r>
              <a:rPr lang="en-US" sz="1800" dirty="0"/>
              <a:t> 4000 kcal/day for underweight women (BMI &lt;19.8 kg/m2) </a:t>
            </a:r>
          </a:p>
          <a:p>
            <a:endParaRPr lang="en-US" sz="1800" dirty="0"/>
          </a:p>
          <a:p>
            <a:r>
              <a:rPr lang="en-US" sz="1800" dirty="0"/>
              <a:t>3000 to 3500 kcal/day for normal weight women (BMI 19.8 to 26 kg/m2)</a:t>
            </a:r>
          </a:p>
          <a:p>
            <a:endParaRPr lang="en-US" sz="1800" dirty="0"/>
          </a:p>
          <a:p>
            <a:r>
              <a:rPr lang="en-US" sz="1800" dirty="0"/>
              <a:t>3250 kcal/day for overweight women (BMI 26.1 to 29 kg/m2) </a:t>
            </a:r>
          </a:p>
          <a:p>
            <a:endParaRPr lang="en-US" sz="1800" dirty="0"/>
          </a:p>
          <a:p>
            <a:r>
              <a:rPr lang="en-US" sz="1800" dirty="0"/>
              <a:t> 2700 to 3000 kcal/day for obese women (BMI &gt;29 kg/m2) </a:t>
            </a:r>
          </a:p>
          <a:p>
            <a:endParaRPr lang="en-US" sz="1800" dirty="0"/>
          </a:p>
          <a:p>
            <a:r>
              <a:rPr lang="en-US" sz="1800" b="1" dirty="0"/>
              <a:t>The dietary intake should be derived from 20% protein, 40% from low-glycemic index carbohydrates, and 40% from fat.</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7010400" y="2590800"/>
            <a:ext cx="304800" cy="304800"/>
          </a:xfrm>
          <a:prstGeom prst="rect">
            <a:avLst/>
          </a:prstGeom>
        </p:spPr>
      </p:pic>
    </p:spTree>
    <p:extLst>
      <p:ext uri="{BB962C8B-B14F-4D97-AF65-F5344CB8AC3E}">
        <p14:creationId xmlns:p14="http://schemas.microsoft.com/office/powerpoint/2010/main" val="132522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219200"/>
            <a:ext cx="7162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p:cNvPr>
          <p:cNvPicPr>
            <a:picLocks noRot="1" noChangeAspect="1"/>
          </p:cNvPicPr>
          <p:nvPr>
            <a:wavAudioFile r:embed="rId1" name="Recorded Sound"/>
          </p:nvPr>
        </p:nvPicPr>
        <p:blipFill>
          <a:blip r:embed="rId4" cstate="print"/>
          <a:stretch>
            <a:fillRect/>
          </a:stretch>
        </p:blipFill>
        <p:spPr>
          <a:xfrm>
            <a:off x="1447800" y="5334000"/>
            <a:ext cx="609600" cy="609600"/>
          </a:xfrm>
          <a:prstGeom prst="rect">
            <a:avLst/>
          </a:prstGeom>
        </p:spPr>
      </p:pic>
    </p:spTree>
    <p:extLst>
      <p:ext uri="{BB962C8B-B14F-4D97-AF65-F5344CB8AC3E}">
        <p14:creationId xmlns:p14="http://schemas.microsoft.com/office/powerpoint/2010/main" val="348590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0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C00000"/>
                </a:solidFill>
              </a:rPr>
              <a:t>Preterm labor </a:t>
            </a:r>
            <a:r>
              <a:rPr lang="en-US" sz="3600" b="1" dirty="0"/>
              <a:t>and</a:t>
            </a:r>
            <a:r>
              <a:rPr lang="en-US" sz="3600" b="1" dirty="0">
                <a:solidFill>
                  <a:srgbClr val="C00000"/>
                </a:solidFill>
              </a:rPr>
              <a:t> delivery </a:t>
            </a:r>
          </a:p>
        </p:txBody>
      </p:sp>
      <p:sp>
        <p:nvSpPr>
          <p:cNvPr id="3" name="Content Placeholder 2"/>
          <p:cNvSpPr>
            <a:spLocks noGrp="1"/>
          </p:cNvSpPr>
          <p:nvPr>
            <p:ph idx="1"/>
          </p:nvPr>
        </p:nvSpPr>
        <p:spPr>
          <a:xfrm>
            <a:off x="457200" y="1905000"/>
            <a:ext cx="8229600" cy="4221163"/>
          </a:xfrm>
        </p:spPr>
        <p:txBody>
          <a:bodyPr>
            <a:normAutofit/>
          </a:bodyPr>
          <a:lstStyle/>
          <a:p>
            <a:r>
              <a:rPr lang="en-US" sz="2000" dirty="0"/>
              <a:t>Because of the increased risk of preterm labor in multiple gestations, </a:t>
            </a:r>
            <a:r>
              <a:rPr lang="en-US" sz="2000" b="1" dirty="0"/>
              <a:t>careful attention to detection of uterine </a:t>
            </a:r>
            <a:r>
              <a:rPr lang="en-US" sz="2000" b="1" dirty="0">
                <a:solidFill>
                  <a:srgbClr val="C00000"/>
                </a:solidFill>
              </a:rPr>
              <a:t>contractions</a:t>
            </a:r>
            <a:r>
              <a:rPr lang="en-US" sz="2000" b="1" dirty="0"/>
              <a:t> </a:t>
            </a:r>
            <a:r>
              <a:rPr lang="en-US" sz="2000" dirty="0"/>
              <a:t>is important, and the patient should be cautioned about </a:t>
            </a:r>
            <a:r>
              <a:rPr lang="en-US" sz="2000" b="1" dirty="0">
                <a:solidFill>
                  <a:srgbClr val="C00000"/>
                </a:solidFill>
              </a:rPr>
              <a:t>signs and symptoms of preterm labor, </a:t>
            </a:r>
            <a:r>
              <a:rPr lang="en-US" sz="2000" dirty="0"/>
              <a:t>such as abdominal pain, low back pain, a thin or increase in vaginal discharge, and vaginal bleeding.</a:t>
            </a:r>
          </a:p>
          <a:p>
            <a:endParaRPr lang="en-US" sz="2000" dirty="0"/>
          </a:p>
          <a:p>
            <a:r>
              <a:rPr lang="en-US" sz="2000" b="1" dirty="0"/>
              <a:t>If there are symptoms of preterm labor, cervical examination should be performed. </a:t>
            </a:r>
          </a:p>
          <a:p>
            <a:endParaRPr lang="en-US" sz="2000"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533400" cy="533400"/>
          </a:xfrm>
          <a:prstGeom prst="rect">
            <a:avLst/>
          </a:prstGeom>
        </p:spPr>
      </p:pic>
    </p:spTree>
    <p:extLst>
      <p:ext uri="{BB962C8B-B14F-4D97-AF65-F5344CB8AC3E}">
        <p14:creationId xmlns:p14="http://schemas.microsoft.com/office/powerpoint/2010/main" val="40814443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rPr>
              <a:t>Screening of Preterm labor and delivery </a:t>
            </a:r>
          </a:p>
        </p:txBody>
      </p:sp>
      <p:sp>
        <p:nvSpPr>
          <p:cNvPr id="3" name="Content Placeholder 2"/>
          <p:cNvSpPr>
            <a:spLocks noGrp="1"/>
          </p:cNvSpPr>
          <p:nvPr>
            <p:ph idx="1"/>
          </p:nvPr>
        </p:nvSpPr>
        <p:spPr/>
        <p:txBody>
          <a:bodyPr>
            <a:normAutofit/>
          </a:bodyPr>
          <a:lstStyle/>
          <a:p>
            <a:endParaRPr lang="en-US" sz="2000" dirty="0"/>
          </a:p>
          <a:p>
            <a:r>
              <a:rPr lang="en-US" sz="2000" b="1" dirty="0"/>
              <a:t>The use of transvaginal ultrasound assessment for cervical length screening </a:t>
            </a:r>
            <a:r>
              <a:rPr lang="en-US" sz="2000" dirty="0"/>
              <a:t>in multiple gestations is </a:t>
            </a:r>
            <a:r>
              <a:rPr lang="en-US" sz="2000" b="1" dirty="0">
                <a:solidFill>
                  <a:srgbClr val="C00000"/>
                </a:solidFill>
              </a:rPr>
              <a:t>controversial, </a:t>
            </a:r>
            <a:r>
              <a:rPr lang="en-US" sz="2000" dirty="0"/>
              <a:t>largely due to the </a:t>
            </a:r>
            <a:r>
              <a:rPr lang="en-US" sz="2000" b="1" dirty="0"/>
              <a:t>lack of proven interventions</a:t>
            </a:r>
            <a:r>
              <a:rPr lang="en-US" sz="2000" dirty="0"/>
              <a:t> to prevent preterm birth if a short cervix is found. </a:t>
            </a:r>
          </a:p>
          <a:p>
            <a:endParaRPr lang="en-US" sz="2000" dirty="0"/>
          </a:p>
          <a:p>
            <a:r>
              <a:rPr lang="en-US" sz="2000" b="1" dirty="0">
                <a:solidFill>
                  <a:srgbClr val="C00000"/>
                </a:solidFill>
              </a:rPr>
              <a:t>Cervical cerclage </a:t>
            </a:r>
            <a:r>
              <a:rPr lang="en-US" sz="2000" b="1" dirty="0"/>
              <a:t>for </a:t>
            </a:r>
            <a:r>
              <a:rPr lang="en-US" sz="2000" b="1" dirty="0">
                <a:solidFill>
                  <a:srgbClr val="C00000"/>
                </a:solidFill>
              </a:rPr>
              <a:t>short cervix </a:t>
            </a:r>
            <a:r>
              <a:rPr lang="en-US" sz="2000" dirty="0"/>
              <a:t>in twins has been associated with an increased risk for preterm birth and is </a:t>
            </a:r>
            <a:r>
              <a:rPr lang="en-US" sz="2000" b="1" dirty="0">
                <a:solidFill>
                  <a:srgbClr val="C00000"/>
                </a:solidFill>
              </a:rPr>
              <a:t>not recommended</a:t>
            </a:r>
            <a:r>
              <a:rPr lang="en-US" sz="2000" dirty="0"/>
              <a:t>. </a:t>
            </a:r>
          </a:p>
          <a:p>
            <a:endParaRPr lang="en-US" sz="2000" dirty="0"/>
          </a:p>
          <a:p>
            <a:r>
              <a:rPr lang="en-US" sz="2000" b="1" dirty="0">
                <a:solidFill>
                  <a:srgbClr val="C00000"/>
                </a:solidFill>
              </a:rPr>
              <a:t>Progesterone </a:t>
            </a:r>
            <a:r>
              <a:rPr lang="en-US" sz="2000" dirty="0"/>
              <a:t>treatment does </a:t>
            </a:r>
            <a:r>
              <a:rPr lang="en-US" sz="2000" b="1" dirty="0">
                <a:solidFill>
                  <a:srgbClr val="C00000"/>
                </a:solidFill>
              </a:rPr>
              <a:t>not appear to reduce </a:t>
            </a:r>
            <a:r>
              <a:rPr lang="en-US" sz="2000" dirty="0"/>
              <a:t>the risk for preterm birth in </a:t>
            </a:r>
            <a:r>
              <a:rPr lang="en-US" sz="2000" b="1" dirty="0">
                <a:solidFill>
                  <a:srgbClr val="C00000"/>
                </a:solidFill>
              </a:rPr>
              <a:t>unselected women </a:t>
            </a:r>
            <a:r>
              <a:rPr lang="en-US" sz="2000" dirty="0"/>
              <a:t>with twin or triplet gestations and is </a:t>
            </a:r>
            <a:r>
              <a:rPr lang="en-US" sz="2000" b="1" dirty="0">
                <a:solidFill>
                  <a:srgbClr val="C00000"/>
                </a:solidFill>
              </a:rPr>
              <a:t>not recommended.</a:t>
            </a:r>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3581400" y="1447800"/>
            <a:ext cx="457200" cy="457200"/>
          </a:xfrm>
          <a:prstGeom prst="rect">
            <a:avLst/>
          </a:prstGeom>
        </p:spPr>
      </p:pic>
    </p:spTree>
    <p:extLst>
      <p:ext uri="{BB962C8B-B14F-4D97-AF65-F5344CB8AC3E}">
        <p14:creationId xmlns:p14="http://schemas.microsoft.com/office/powerpoint/2010/main" val="2479248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0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rPr>
              <a:t>Screening of preterm labor and delivery </a:t>
            </a:r>
          </a:p>
        </p:txBody>
      </p:sp>
      <p:sp>
        <p:nvSpPr>
          <p:cNvPr id="3" name="Content Placeholder 2"/>
          <p:cNvSpPr>
            <a:spLocks noGrp="1"/>
          </p:cNvSpPr>
          <p:nvPr>
            <p:ph idx="1"/>
          </p:nvPr>
        </p:nvSpPr>
        <p:spPr/>
        <p:txBody>
          <a:bodyPr>
            <a:noAutofit/>
          </a:bodyPr>
          <a:lstStyle/>
          <a:p>
            <a:r>
              <a:rPr lang="en-US" sz="2000" b="1" dirty="0"/>
              <a:t>The finding of a </a:t>
            </a:r>
            <a:r>
              <a:rPr lang="en-US" sz="2000" b="1" dirty="0">
                <a:solidFill>
                  <a:srgbClr val="C00000"/>
                </a:solidFill>
              </a:rPr>
              <a:t>short cervix </a:t>
            </a:r>
            <a:r>
              <a:rPr lang="en-US" sz="2000" dirty="0"/>
              <a:t>may be an indication for </a:t>
            </a:r>
            <a:r>
              <a:rPr lang="en-US" sz="2000" b="1" dirty="0">
                <a:solidFill>
                  <a:srgbClr val="C00000"/>
                </a:solidFill>
              </a:rPr>
              <a:t>work or activity modification </a:t>
            </a:r>
            <a:r>
              <a:rPr lang="en-US" sz="2000" dirty="0"/>
              <a:t>(not complete bed rest).</a:t>
            </a:r>
          </a:p>
          <a:p>
            <a:endParaRPr lang="en-US" sz="2000" dirty="0"/>
          </a:p>
          <a:p>
            <a:r>
              <a:rPr lang="en-US" sz="2000" dirty="0"/>
              <a:t>There are </a:t>
            </a:r>
            <a:r>
              <a:rPr lang="en-US" sz="2000" b="1" dirty="0">
                <a:solidFill>
                  <a:srgbClr val="C00000"/>
                </a:solidFill>
              </a:rPr>
              <a:t>ongoing </a:t>
            </a:r>
            <a:r>
              <a:rPr lang="en-US" sz="2000" b="1" dirty="0"/>
              <a:t>studies of </a:t>
            </a:r>
            <a:r>
              <a:rPr lang="en-US" sz="2000" b="1" dirty="0">
                <a:solidFill>
                  <a:srgbClr val="C00000"/>
                </a:solidFill>
              </a:rPr>
              <a:t>pessary </a:t>
            </a:r>
            <a:r>
              <a:rPr lang="en-US" sz="2000" dirty="0"/>
              <a:t>placement to reduce the risk of preterm birth in women with twins and a </a:t>
            </a:r>
            <a:r>
              <a:rPr lang="en-US" sz="2000" b="1" dirty="0">
                <a:solidFill>
                  <a:srgbClr val="C00000"/>
                </a:solidFill>
              </a:rPr>
              <a:t>short cervix.</a:t>
            </a:r>
          </a:p>
          <a:p>
            <a:endParaRPr lang="en-US" sz="2000" dirty="0"/>
          </a:p>
          <a:p>
            <a:r>
              <a:rPr lang="en-US" sz="2000" dirty="0"/>
              <a:t> Based on available evidence, the use of </a:t>
            </a:r>
            <a:r>
              <a:rPr lang="en-US" sz="2000" b="1" dirty="0">
                <a:solidFill>
                  <a:srgbClr val="C00000"/>
                </a:solidFill>
              </a:rPr>
              <a:t>prophylactic cervical pessary </a:t>
            </a:r>
            <a:r>
              <a:rPr lang="en-US" sz="2000" dirty="0"/>
              <a:t>is </a:t>
            </a:r>
            <a:r>
              <a:rPr lang="en-US" sz="2000" b="1" dirty="0">
                <a:solidFill>
                  <a:srgbClr val="C00000"/>
                </a:solidFill>
              </a:rPr>
              <a:t>not recommended </a:t>
            </a:r>
            <a:r>
              <a:rPr lang="en-US" sz="2000" dirty="0"/>
              <a:t>in multifetal pregnancies.</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1524000" y="4495800"/>
            <a:ext cx="609600" cy="609600"/>
          </a:xfrm>
          <a:prstGeom prst="rect">
            <a:avLst/>
          </a:prstGeom>
        </p:spPr>
      </p:pic>
    </p:spTree>
    <p:extLst>
      <p:ext uri="{BB962C8B-B14F-4D97-AF65-F5344CB8AC3E}">
        <p14:creationId xmlns:p14="http://schemas.microsoft.com/office/powerpoint/2010/main" val="1784179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rPr>
              <a:t>Screening of preterm labor and delivery </a:t>
            </a:r>
          </a:p>
        </p:txBody>
      </p:sp>
      <p:sp>
        <p:nvSpPr>
          <p:cNvPr id="3" name="Content Placeholder 2"/>
          <p:cNvSpPr>
            <a:spLocks noGrp="1"/>
          </p:cNvSpPr>
          <p:nvPr>
            <p:ph idx="1"/>
          </p:nvPr>
        </p:nvSpPr>
        <p:spPr>
          <a:xfrm>
            <a:off x="304800" y="1905000"/>
            <a:ext cx="8458200" cy="4221163"/>
          </a:xfrm>
        </p:spPr>
        <p:txBody>
          <a:bodyPr>
            <a:noAutofit/>
          </a:bodyPr>
          <a:lstStyle/>
          <a:p>
            <a:r>
              <a:rPr lang="en-US" sz="1800" dirty="0"/>
              <a:t>There is </a:t>
            </a:r>
            <a:r>
              <a:rPr lang="en-US" sz="1800" b="1" dirty="0">
                <a:solidFill>
                  <a:srgbClr val="C00000"/>
                </a:solidFill>
              </a:rPr>
              <a:t>no role </a:t>
            </a:r>
            <a:r>
              <a:rPr lang="en-US" sz="1800" dirty="0"/>
              <a:t>for the prophylactic </a:t>
            </a:r>
            <a:r>
              <a:rPr lang="en-US" sz="1800" b="1" dirty="0">
                <a:solidFill>
                  <a:srgbClr val="C00000"/>
                </a:solidFill>
              </a:rPr>
              <a:t>administration of </a:t>
            </a:r>
            <a:r>
              <a:rPr lang="en-US" sz="1800" b="1" dirty="0" err="1">
                <a:solidFill>
                  <a:srgbClr val="C00000"/>
                </a:solidFill>
              </a:rPr>
              <a:t>tocolytics</a:t>
            </a:r>
            <a:r>
              <a:rPr lang="en-US" sz="1800" b="1" dirty="0">
                <a:solidFill>
                  <a:srgbClr val="C00000"/>
                </a:solidFill>
              </a:rPr>
              <a:t> </a:t>
            </a:r>
            <a:r>
              <a:rPr lang="en-US" sz="1800" dirty="0"/>
              <a:t>in women with multifetal gestations, including the prolonged use of </a:t>
            </a:r>
            <a:r>
              <a:rPr lang="en-US" sz="1800" b="1" dirty="0" err="1"/>
              <a:t>betamimetics</a:t>
            </a:r>
            <a:r>
              <a:rPr lang="en-US" sz="1800" dirty="0"/>
              <a:t> for this indication. </a:t>
            </a:r>
          </a:p>
          <a:p>
            <a:endParaRPr lang="en-US" sz="1800" dirty="0"/>
          </a:p>
          <a:p>
            <a:r>
              <a:rPr lang="en-US" sz="1800" dirty="0"/>
              <a:t>Likewise, in women with </a:t>
            </a:r>
            <a:r>
              <a:rPr lang="en-US" sz="1800" b="1" dirty="0"/>
              <a:t>uncomplicated multifetal pregnancies</a:t>
            </a:r>
            <a:r>
              <a:rPr lang="en-US" sz="1800" dirty="0"/>
              <a:t>, there is </a:t>
            </a:r>
            <a:r>
              <a:rPr lang="en-US" sz="1800" b="1" dirty="0">
                <a:solidFill>
                  <a:srgbClr val="C00000"/>
                </a:solidFill>
              </a:rPr>
              <a:t>no evidence of benefit </a:t>
            </a:r>
            <a:r>
              <a:rPr lang="en-US" sz="1800" dirty="0"/>
              <a:t>with routine </a:t>
            </a:r>
            <a:r>
              <a:rPr lang="en-US" sz="1800" b="1" dirty="0">
                <a:solidFill>
                  <a:srgbClr val="C00000"/>
                </a:solidFill>
              </a:rPr>
              <a:t>bed rest with </a:t>
            </a:r>
            <a:r>
              <a:rPr lang="en-US" sz="1800" b="1" dirty="0"/>
              <a:t>or </a:t>
            </a:r>
            <a:r>
              <a:rPr lang="en-US" sz="1800" b="1" dirty="0">
                <a:solidFill>
                  <a:srgbClr val="C00000"/>
                </a:solidFill>
              </a:rPr>
              <a:t>without hospitalization;</a:t>
            </a:r>
            <a:r>
              <a:rPr lang="en-US" sz="1800" dirty="0">
                <a:solidFill>
                  <a:srgbClr val="C00000"/>
                </a:solidFill>
              </a:rPr>
              <a:t> </a:t>
            </a:r>
            <a:r>
              <a:rPr lang="en-US" sz="1800" dirty="0"/>
              <a:t>this is not recommended and may be associated with harm including increased risk of thrombosis and deconditioning.</a:t>
            </a:r>
          </a:p>
          <a:p>
            <a:endParaRPr lang="en-US" sz="2000" dirty="0"/>
          </a:p>
          <a:p>
            <a:endParaRPr lang="en-US" sz="2000"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3124200" y="4191000"/>
            <a:ext cx="609600" cy="609600"/>
          </a:xfrm>
          <a:prstGeom prst="rect">
            <a:avLst/>
          </a:prstGeom>
        </p:spPr>
      </p:pic>
    </p:spTree>
    <p:extLst>
      <p:ext uri="{BB962C8B-B14F-4D97-AF65-F5344CB8AC3E}">
        <p14:creationId xmlns:p14="http://schemas.microsoft.com/office/powerpoint/2010/main" val="16552170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rPr>
              <a:t>Screening of preterm labor and delivery </a:t>
            </a:r>
            <a:endParaRPr lang="en-US" sz="3200" dirty="0"/>
          </a:p>
        </p:txBody>
      </p:sp>
      <p:sp>
        <p:nvSpPr>
          <p:cNvPr id="3" name="Content Placeholder 2"/>
          <p:cNvSpPr>
            <a:spLocks noGrp="1"/>
          </p:cNvSpPr>
          <p:nvPr>
            <p:ph idx="1"/>
          </p:nvPr>
        </p:nvSpPr>
        <p:spPr>
          <a:xfrm>
            <a:off x="457200" y="2133600"/>
            <a:ext cx="8229600" cy="3992563"/>
          </a:xfrm>
        </p:spPr>
        <p:txBody>
          <a:bodyPr/>
          <a:lstStyle/>
          <a:p>
            <a:r>
              <a:rPr lang="en-US" sz="2000" dirty="0"/>
              <a:t>Although assessment of </a:t>
            </a:r>
            <a:r>
              <a:rPr lang="en-US" sz="2000" b="1" dirty="0">
                <a:solidFill>
                  <a:srgbClr val="C00000"/>
                </a:solidFill>
              </a:rPr>
              <a:t>fetal </a:t>
            </a:r>
            <a:r>
              <a:rPr lang="en-US" sz="2000" b="1" dirty="0" err="1">
                <a:solidFill>
                  <a:srgbClr val="C00000"/>
                </a:solidFill>
              </a:rPr>
              <a:t>fibronectin</a:t>
            </a:r>
            <a:r>
              <a:rPr lang="en-US" sz="2000" b="1" dirty="0">
                <a:solidFill>
                  <a:srgbClr val="C00000"/>
                </a:solidFill>
              </a:rPr>
              <a:t> </a:t>
            </a:r>
            <a:r>
              <a:rPr lang="en-US" sz="2000" dirty="0"/>
              <a:t>may aid in </a:t>
            </a:r>
            <a:r>
              <a:rPr lang="en-US" sz="2000" b="1" dirty="0">
                <a:solidFill>
                  <a:srgbClr val="C00000"/>
                </a:solidFill>
              </a:rPr>
              <a:t>predicting </a:t>
            </a:r>
            <a:r>
              <a:rPr lang="en-US" sz="2000" dirty="0"/>
              <a:t>preterm delivery in women, it has limited predictive value and is </a:t>
            </a:r>
            <a:r>
              <a:rPr lang="en-US" sz="2000" b="1" dirty="0">
                <a:solidFill>
                  <a:srgbClr val="C00000"/>
                </a:solidFill>
              </a:rPr>
              <a:t>not recommended </a:t>
            </a:r>
            <a:r>
              <a:rPr lang="en-US" sz="2000" dirty="0"/>
              <a:t>in </a:t>
            </a:r>
            <a:r>
              <a:rPr lang="en-US" sz="2000" dirty="0" err="1"/>
              <a:t>multifetal</a:t>
            </a:r>
            <a:r>
              <a:rPr lang="en-US" sz="2000" dirty="0"/>
              <a:t> gestations. </a:t>
            </a: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rPr>
              <a:t>ANTENATAL MANAGEMENT</a:t>
            </a:r>
          </a:p>
        </p:txBody>
      </p:sp>
      <p:sp>
        <p:nvSpPr>
          <p:cNvPr id="3" name="Content Placeholder 2"/>
          <p:cNvSpPr>
            <a:spLocks noGrp="1"/>
          </p:cNvSpPr>
          <p:nvPr>
            <p:ph idx="1"/>
          </p:nvPr>
        </p:nvSpPr>
        <p:spPr>
          <a:xfrm>
            <a:off x="457200" y="2133600"/>
            <a:ext cx="8229600" cy="3992563"/>
          </a:xfrm>
        </p:spPr>
        <p:txBody>
          <a:bodyPr>
            <a:normAutofit/>
          </a:bodyPr>
          <a:lstStyle/>
          <a:p>
            <a:r>
              <a:rPr lang="en-US" sz="2000" b="1" dirty="0">
                <a:solidFill>
                  <a:srgbClr val="C00000"/>
                </a:solidFill>
              </a:rPr>
              <a:t>At each visit, </a:t>
            </a:r>
            <a:r>
              <a:rPr lang="en-US" sz="2000" b="1" dirty="0"/>
              <a:t>blood pressure </a:t>
            </a:r>
            <a:r>
              <a:rPr lang="en-US" sz="2000" dirty="0"/>
              <a:t>should be evaluated, and, if elevated, urine protein should be assessed. </a:t>
            </a:r>
          </a:p>
          <a:p>
            <a:endParaRPr lang="en-US" sz="2000" dirty="0"/>
          </a:p>
          <a:p>
            <a:r>
              <a:rPr lang="en-US" sz="2000" b="1" dirty="0"/>
              <a:t>Beginning at 30 to 32 weeks</a:t>
            </a:r>
            <a:r>
              <a:rPr lang="en-US" sz="2000" dirty="0"/>
              <a:t>, daily fetal kick counts are usually begun to help assess fetal wellbeing.</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2819400" y="4267200"/>
            <a:ext cx="609600" cy="609600"/>
          </a:xfrm>
          <a:prstGeom prst="rect">
            <a:avLst/>
          </a:prstGeom>
        </p:spPr>
      </p:pic>
    </p:spTree>
    <p:extLst>
      <p:ext uri="{BB962C8B-B14F-4D97-AF65-F5344CB8AC3E}">
        <p14:creationId xmlns:p14="http://schemas.microsoft.com/office/powerpoint/2010/main" val="3052697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rgbClr val="C00000"/>
                </a:solidFill>
              </a:rPr>
              <a:t>ULTRASONOGRAPHY</a:t>
            </a:r>
          </a:p>
        </p:txBody>
      </p:sp>
      <p:sp>
        <p:nvSpPr>
          <p:cNvPr id="3" name="Content Placeholder 2"/>
          <p:cNvSpPr>
            <a:spLocks noGrp="1"/>
          </p:cNvSpPr>
          <p:nvPr>
            <p:ph idx="1"/>
          </p:nvPr>
        </p:nvSpPr>
        <p:spPr>
          <a:xfrm>
            <a:off x="457200" y="1828800"/>
            <a:ext cx="8229600" cy="4297363"/>
          </a:xfrm>
        </p:spPr>
        <p:txBody>
          <a:bodyPr>
            <a:normAutofit/>
          </a:bodyPr>
          <a:lstStyle/>
          <a:p>
            <a:r>
              <a:rPr lang="en-US" sz="2000" b="1" dirty="0"/>
              <a:t>At the initial evaluation</a:t>
            </a:r>
            <a:r>
              <a:rPr lang="en-US" sz="2000" dirty="0"/>
              <a:t>, special attention is given to identification of </a:t>
            </a:r>
            <a:r>
              <a:rPr lang="en-US" sz="2000" b="1" dirty="0">
                <a:solidFill>
                  <a:srgbClr val="C00000"/>
                </a:solidFill>
              </a:rPr>
              <a:t>fetal anomalies</a:t>
            </a:r>
            <a:r>
              <a:rPr lang="en-US" sz="2000" dirty="0"/>
              <a:t>, and this is especially so in </a:t>
            </a:r>
            <a:r>
              <a:rPr lang="en-US" sz="2000" b="1" dirty="0" err="1"/>
              <a:t>monochorionic</a:t>
            </a:r>
            <a:r>
              <a:rPr lang="en-US" sz="2000" b="1" dirty="0"/>
              <a:t> </a:t>
            </a:r>
            <a:r>
              <a:rPr lang="en-US" sz="2000" dirty="0"/>
              <a:t>gestations, among which such abnormalities are more frequently seen. </a:t>
            </a:r>
          </a:p>
          <a:p>
            <a:endParaRPr lang="en-US" sz="2000" dirty="0"/>
          </a:p>
          <a:p>
            <a:r>
              <a:rPr lang="en-US" sz="2000" dirty="0"/>
              <a:t>A careful ultrasound examination to identify fetal </a:t>
            </a:r>
            <a:r>
              <a:rPr lang="en-US" sz="2000" b="1" dirty="0"/>
              <a:t>anomalies </a:t>
            </a:r>
            <a:r>
              <a:rPr lang="en-US" sz="2000" dirty="0"/>
              <a:t>is performed </a:t>
            </a:r>
            <a:r>
              <a:rPr lang="en-US" sz="2000" b="1" dirty="0">
                <a:solidFill>
                  <a:srgbClr val="C00000"/>
                </a:solidFill>
              </a:rPr>
              <a:t>at 16 to 20 weeks</a:t>
            </a:r>
            <a:r>
              <a:rPr lang="en-US" sz="2000" dirty="0"/>
              <a:t>, at which time fetal size permits such diagnoses. </a:t>
            </a:r>
          </a:p>
          <a:p>
            <a:endParaRPr lang="en-US" sz="2000" dirty="0"/>
          </a:p>
          <a:p>
            <a:r>
              <a:rPr lang="en-US" sz="2000" dirty="0"/>
              <a:t>At each subsequent examination, </a:t>
            </a:r>
            <a:r>
              <a:rPr lang="en-US" sz="2000" b="1" dirty="0">
                <a:solidFill>
                  <a:srgbClr val="C00000"/>
                </a:solidFill>
              </a:rPr>
              <a:t>growth </a:t>
            </a:r>
            <a:r>
              <a:rPr lang="en-US" sz="2000" dirty="0"/>
              <a:t>of each fetus is assessed, and an estimate of </a:t>
            </a:r>
            <a:r>
              <a:rPr lang="en-US" sz="2000" b="1" dirty="0">
                <a:solidFill>
                  <a:srgbClr val="C00000"/>
                </a:solidFill>
              </a:rPr>
              <a:t>amniotic fluid </a:t>
            </a:r>
            <a:r>
              <a:rPr lang="en-US" sz="2000" dirty="0"/>
              <a:t>volume is made.</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6781800" y="2514600"/>
            <a:ext cx="533400" cy="533400"/>
          </a:xfrm>
          <a:prstGeom prst="rect">
            <a:avLst/>
          </a:prstGeom>
        </p:spPr>
      </p:pic>
    </p:spTree>
    <p:extLst>
      <p:ext uri="{BB962C8B-B14F-4D97-AF65-F5344CB8AC3E}">
        <p14:creationId xmlns:p14="http://schemas.microsoft.com/office/powerpoint/2010/main" val="3044007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C00000"/>
                </a:solidFill>
              </a:rPr>
              <a:t>ULTRASONOGRAPHY</a:t>
            </a:r>
            <a:endParaRPr lang="en-US" sz="4000" b="1" dirty="0">
              <a:solidFill>
                <a:srgbClr val="C00000"/>
              </a:solidFill>
            </a:endParaRPr>
          </a:p>
        </p:txBody>
      </p:sp>
      <p:sp>
        <p:nvSpPr>
          <p:cNvPr id="3" name="Content Placeholder 2"/>
          <p:cNvSpPr>
            <a:spLocks noGrp="1"/>
          </p:cNvSpPr>
          <p:nvPr>
            <p:ph idx="1"/>
          </p:nvPr>
        </p:nvSpPr>
        <p:spPr>
          <a:xfrm>
            <a:off x="457200" y="1905000"/>
            <a:ext cx="8229600" cy="4221163"/>
          </a:xfrm>
        </p:spPr>
        <p:txBody>
          <a:bodyPr>
            <a:normAutofit/>
          </a:bodyPr>
          <a:lstStyle/>
          <a:p>
            <a:r>
              <a:rPr lang="en-US" sz="2000" dirty="0"/>
              <a:t>With </a:t>
            </a:r>
            <a:r>
              <a:rPr lang="en-US" sz="2000" b="1" dirty="0" err="1">
                <a:solidFill>
                  <a:srgbClr val="C00000"/>
                </a:solidFill>
              </a:rPr>
              <a:t>dichorionic</a:t>
            </a:r>
            <a:r>
              <a:rPr lang="en-US" sz="2000" b="1" dirty="0">
                <a:solidFill>
                  <a:srgbClr val="C00000"/>
                </a:solidFill>
              </a:rPr>
              <a:t> twin </a:t>
            </a:r>
            <a:r>
              <a:rPr lang="en-US" sz="2000" dirty="0"/>
              <a:t>gestations, there are no evidence-based recommendations regarding the frequency of fetal growth scans after 20 weeks of gestation. </a:t>
            </a:r>
          </a:p>
          <a:p>
            <a:endParaRPr lang="en-US" sz="2000" dirty="0"/>
          </a:p>
          <a:p>
            <a:r>
              <a:rPr lang="en-US" sz="2000" dirty="0"/>
              <a:t>However, it is reasonable to perform periodic </a:t>
            </a:r>
            <a:r>
              <a:rPr lang="en-US" sz="2000" dirty="0" err="1"/>
              <a:t>ultrasonographic</a:t>
            </a:r>
            <a:r>
              <a:rPr lang="en-US" sz="2000" dirty="0"/>
              <a:t> examination every </a:t>
            </a:r>
            <a:r>
              <a:rPr lang="en-US" sz="2000" b="1" dirty="0">
                <a:solidFill>
                  <a:srgbClr val="C00000"/>
                </a:solidFill>
              </a:rPr>
              <a:t>4 to 6 weeks </a:t>
            </a:r>
            <a:r>
              <a:rPr lang="en-US" sz="2000" b="1" dirty="0"/>
              <a:t>after </a:t>
            </a:r>
            <a:r>
              <a:rPr lang="en-US" sz="2000" b="1" dirty="0">
                <a:solidFill>
                  <a:srgbClr val="C00000"/>
                </a:solidFill>
              </a:rPr>
              <a:t>20 weeks. </a:t>
            </a:r>
          </a:p>
          <a:p>
            <a:endParaRPr lang="en-US" sz="2000" dirty="0"/>
          </a:p>
          <a:p>
            <a:r>
              <a:rPr lang="en-US" sz="2000" dirty="0"/>
              <a:t>If there is </a:t>
            </a:r>
            <a:r>
              <a:rPr lang="en-US" sz="2000" b="1" dirty="0"/>
              <a:t>evidence of fetal growth restriction </a:t>
            </a:r>
            <a:r>
              <a:rPr lang="en-US" sz="2000" dirty="0"/>
              <a:t>or other pregnancy complications, the </a:t>
            </a:r>
            <a:r>
              <a:rPr lang="en-US" sz="2000" b="1" dirty="0"/>
              <a:t>frequency </a:t>
            </a:r>
            <a:r>
              <a:rPr lang="en-US" sz="2000" dirty="0"/>
              <a:t>should be </a:t>
            </a:r>
            <a:r>
              <a:rPr lang="en-US" sz="2000" b="1" dirty="0"/>
              <a:t>increased</a:t>
            </a:r>
            <a:r>
              <a:rPr lang="en-US" sz="2000" dirty="0"/>
              <a:t> appropriately. </a:t>
            </a:r>
          </a:p>
          <a:p>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648200" y="2590800"/>
            <a:ext cx="533400" cy="533400"/>
          </a:xfrm>
          <a:prstGeom prst="rect">
            <a:avLst/>
          </a:prstGeom>
        </p:spPr>
      </p:pic>
    </p:spTree>
    <p:extLst>
      <p:ext uri="{BB962C8B-B14F-4D97-AF65-F5344CB8AC3E}">
        <p14:creationId xmlns:p14="http://schemas.microsoft.com/office/powerpoint/2010/main" val="3554021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fontScale="90000"/>
          </a:bodyPr>
          <a:lstStyle/>
          <a:p>
            <a:br>
              <a:rPr lang="en-US" b="1" dirty="0">
                <a:solidFill>
                  <a:srgbClr val="C00000"/>
                </a:solidFill>
              </a:rPr>
            </a:br>
            <a:r>
              <a:rPr lang="en-US" b="1" dirty="0">
                <a:solidFill>
                  <a:srgbClr val="C00000"/>
                </a:solidFill>
              </a:rPr>
              <a:t>Twin pregnancy</a:t>
            </a:r>
          </a:p>
        </p:txBody>
      </p:sp>
      <p:sp>
        <p:nvSpPr>
          <p:cNvPr id="3" name="Content Placeholder 2"/>
          <p:cNvSpPr>
            <a:spLocks noGrp="1"/>
          </p:cNvSpPr>
          <p:nvPr>
            <p:ph idx="1"/>
          </p:nvPr>
        </p:nvSpPr>
        <p:spPr>
          <a:xfrm>
            <a:off x="457200" y="2362200"/>
            <a:ext cx="8229600" cy="3763963"/>
          </a:xfrm>
        </p:spPr>
        <p:txBody>
          <a:bodyPr>
            <a:noAutofit/>
          </a:bodyPr>
          <a:lstStyle/>
          <a:p>
            <a:r>
              <a:rPr lang="en-US" sz="2000" b="1" dirty="0" err="1"/>
              <a:t>Zygosity</a:t>
            </a:r>
            <a:r>
              <a:rPr lang="en-US" sz="2000" b="1" dirty="0"/>
              <a:t> refers to the genetic make-up of the pregnancy .</a:t>
            </a:r>
          </a:p>
          <a:p>
            <a:endParaRPr lang="en-US" sz="2000" b="1" dirty="0"/>
          </a:p>
          <a:p>
            <a:r>
              <a:rPr lang="en-US" sz="2000" dirty="0"/>
              <a:t>Twin gestations can be characterized as ;</a:t>
            </a:r>
          </a:p>
          <a:p>
            <a:endParaRPr lang="en-US" sz="2000" dirty="0"/>
          </a:p>
          <a:p>
            <a:pPr>
              <a:buFont typeface="Wingdings" pitchFamily="2" charset="2"/>
              <a:buChar char="Ø"/>
            </a:pPr>
            <a:r>
              <a:rPr lang="en-US" sz="2000" dirty="0" err="1"/>
              <a:t>Dizygotic</a:t>
            </a:r>
            <a:r>
              <a:rPr lang="en-US" sz="2000" dirty="0"/>
              <a:t> (fraternal) </a:t>
            </a:r>
          </a:p>
          <a:p>
            <a:pPr>
              <a:buFont typeface="Wingdings" pitchFamily="2" charset="2"/>
              <a:buChar char="Ø"/>
            </a:pPr>
            <a:endParaRPr lang="en-US" sz="2000" dirty="0"/>
          </a:p>
          <a:p>
            <a:pPr>
              <a:buFont typeface="Wingdings" pitchFamily="2" charset="2"/>
              <a:buChar char="Ø"/>
            </a:pPr>
            <a:r>
              <a:rPr lang="en-US" sz="2000" dirty="0"/>
              <a:t>Monozygotic (identical)</a:t>
            </a:r>
          </a:p>
          <a:p>
            <a:pPr>
              <a:buFont typeface="Wingdings" pitchFamily="2" charset="2"/>
              <a:buChar char="Ø"/>
            </a:pPr>
            <a:endParaRPr lang="en-US" sz="2000" dirty="0"/>
          </a:p>
          <a:p>
            <a:pPr>
              <a:buFont typeface="Wingdings" pitchFamily="2" charset="2"/>
              <a:buChar char="Ø"/>
            </a:pPr>
            <a:endParaRPr lang="en-US" sz="2000" dirty="0"/>
          </a:p>
          <a:p>
            <a:pPr>
              <a:buNone/>
            </a:pPr>
            <a:endParaRPr lang="en-US" sz="2000"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914400" y="5638800"/>
            <a:ext cx="304800" cy="304800"/>
          </a:xfrm>
          <a:prstGeom prst="rect">
            <a:avLst/>
          </a:prstGeom>
        </p:spPr>
      </p:pic>
    </p:spTree>
    <p:extLst>
      <p:ext uri="{BB962C8B-B14F-4D97-AF65-F5344CB8AC3E}">
        <p14:creationId xmlns:p14="http://schemas.microsoft.com/office/powerpoint/2010/main" val="33461816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C00000"/>
                </a:solidFill>
              </a:rPr>
              <a:t>ULTRASONOGRAPHY</a:t>
            </a:r>
          </a:p>
        </p:txBody>
      </p:sp>
      <p:sp>
        <p:nvSpPr>
          <p:cNvPr id="3" name="Content Placeholder 2"/>
          <p:cNvSpPr>
            <a:spLocks noGrp="1"/>
          </p:cNvSpPr>
          <p:nvPr>
            <p:ph idx="1"/>
          </p:nvPr>
        </p:nvSpPr>
        <p:spPr>
          <a:xfrm>
            <a:off x="457200" y="2057400"/>
            <a:ext cx="8229600" cy="4068763"/>
          </a:xfrm>
        </p:spPr>
        <p:txBody>
          <a:bodyPr>
            <a:normAutofit/>
          </a:bodyPr>
          <a:lstStyle/>
          <a:p>
            <a:r>
              <a:rPr lang="en-US" sz="2000" dirty="0"/>
              <a:t>Due to the increased risk for the complication of TTTS, </a:t>
            </a:r>
            <a:r>
              <a:rPr lang="en-US" sz="2000" b="1" dirty="0" err="1">
                <a:solidFill>
                  <a:srgbClr val="C00000"/>
                </a:solidFill>
              </a:rPr>
              <a:t>monochorionic</a:t>
            </a:r>
            <a:r>
              <a:rPr lang="en-US" sz="2000" dirty="0"/>
              <a:t> pregnancies should be monitored earlier and more frequently (</a:t>
            </a:r>
            <a:r>
              <a:rPr lang="en-US" sz="2000" b="1" dirty="0">
                <a:solidFill>
                  <a:srgbClr val="C00000"/>
                </a:solidFill>
              </a:rPr>
              <a:t>every 2 weeks from 16 to 28 weeks</a:t>
            </a:r>
            <a:r>
              <a:rPr lang="en-US" sz="2000" dirty="0">
                <a:solidFill>
                  <a:srgbClr val="C00000"/>
                </a:solidFill>
              </a:rPr>
              <a:t>, </a:t>
            </a:r>
            <a:r>
              <a:rPr lang="en-US" sz="2000" dirty="0"/>
              <a:t>if normal growth and no evidence TTTS, </a:t>
            </a:r>
            <a:r>
              <a:rPr lang="en-US" sz="2000" b="1" dirty="0">
                <a:solidFill>
                  <a:srgbClr val="C00000"/>
                </a:solidFill>
              </a:rPr>
              <a:t>every 3 to 4 weeks thereafter</a:t>
            </a:r>
            <a:r>
              <a:rPr lang="en-US" sz="2000" dirty="0"/>
              <a:t>).</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609600" cy="609600"/>
          </a:xfrm>
          <a:prstGeom prst="rect">
            <a:avLst/>
          </a:prstGeom>
        </p:spPr>
      </p:pic>
    </p:spTree>
    <p:extLst>
      <p:ext uri="{BB962C8B-B14F-4D97-AF65-F5344CB8AC3E}">
        <p14:creationId xmlns:p14="http://schemas.microsoft.com/office/powerpoint/2010/main" val="4032857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Evaluation of </a:t>
            </a:r>
            <a:r>
              <a:rPr lang="en-US" sz="2800" b="1" dirty="0">
                <a:solidFill>
                  <a:srgbClr val="C00000"/>
                </a:solidFill>
              </a:rPr>
              <a:t>fetal growth </a:t>
            </a:r>
            <a:r>
              <a:rPr lang="en-US" sz="2800" b="1" dirty="0"/>
              <a:t>and </a:t>
            </a:r>
            <a:r>
              <a:rPr lang="en-US" sz="2800" b="1" dirty="0">
                <a:solidFill>
                  <a:srgbClr val="C00000"/>
                </a:solidFill>
              </a:rPr>
              <a:t>growth discordance</a:t>
            </a:r>
          </a:p>
        </p:txBody>
      </p:sp>
      <p:sp>
        <p:nvSpPr>
          <p:cNvPr id="3" name="Content Placeholder 2"/>
          <p:cNvSpPr>
            <a:spLocks noGrp="1"/>
          </p:cNvSpPr>
          <p:nvPr>
            <p:ph idx="1"/>
          </p:nvPr>
        </p:nvSpPr>
        <p:spPr>
          <a:xfrm>
            <a:off x="457200" y="1828800"/>
            <a:ext cx="8229600" cy="4297363"/>
          </a:xfrm>
        </p:spPr>
        <p:txBody>
          <a:bodyPr>
            <a:normAutofit/>
          </a:bodyPr>
          <a:lstStyle/>
          <a:p>
            <a:r>
              <a:rPr lang="en-US" sz="2000" b="1" dirty="0">
                <a:solidFill>
                  <a:srgbClr val="C00000"/>
                </a:solidFill>
              </a:rPr>
              <a:t>Discordant growth </a:t>
            </a:r>
            <a:r>
              <a:rPr lang="en-US" sz="2000" dirty="0"/>
              <a:t>is defined as a </a:t>
            </a:r>
            <a:r>
              <a:rPr lang="en-US" sz="2000" b="1" dirty="0">
                <a:solidFill>
                  <a:srgbClr val="C00000"/>
                </a:solidFill>
              </a:rPr>
              <a:t>20% or greater </a:t>
            </a:r>
            <a:r>
              <a:rPr lang="en-US" sz="2000" dirty="0"/>
              <a:t>difference in the estimated fetal weight between the larger and smaller fetus (</a:t>
            </a:r>
            <a:r>
              <a:rPr lang="en-US" sz="2000" b="1" dirty="0">
                <a:solidFill>
                  <a:srgbClr val="C00000"/>
                </a:solidFill>
              </a:rPr>
              <a:t>ratio </a:t>
            </a:r>
            <a:r>
              <a:rPr lang="en-US" sz="2000" dirty="0"/>
              <a:t>calculated by determining the difference in the estimated fetal weight between the two fetuses, divided by the weight of the larger fetus). </a:t>
            </a:r>
          </a:p>
          <a:p>
            <a:endParaRPr lang="en-US" sz="2000" dirty="0"/>
          </a:p>
          <a:p>
            <a:r>
              <a:rPr lang="en-US" sz="2000" b="1" dirty="0"/>
              <a:t>Additional antenatal surveillance, </a:t>
            </a:r>
            <a:r>
              <a:rPr lang="en-US" sz="2000" dirty="0"/>
              <a:t>such as the </a:t>
            </a:r>
            <a:r>
              <a:rPr lang="en-US" sz="2000" dirty="0" err="1"/>
              <a:t>nonstress</a:t>
            </a:r>
            <a:r>
              <a:rPr lang="en-US" sz="2000" dirty="0"/>
              <a:t> test or biophysical profile, is often used when there is </a:t>
            </a:r>
            <a:r>
              <a:rPr lang="en-US" sz="2000" b="1" dirty="0"/>
              <a:t>growth restriction </a:t>
            </a:r>
            <a:r>
              <a:rPr lang="en-US" sz="2000" dirty="0"/>
              <a:t>of one or more fetuses, </a:t>
            </a:r>
            <a:r>
              <a:rPr lang="en-US" sz="2000" b="1" dirty="0"/>
              <a:t>discordant growth</a:t>
            </a:r>
            <a:r>
              <a:rPr lang="en-US" sz="2000" dirty="0"/>
              <a:t>, or another high-risk situation such as </a:t>
            </a:r>
            <a:r>
              <a:rPr lang="en-US" sz="2000" b="1" dirty="0"/>
              <a:t>maternal medical comorbidity</a:t>
            </a:r>
            <a:r>
              <a:rPr lang="en-US" sz="2000" dirty="0"/>
              <a:t>.</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876800" y="4495800"/>
            <a:ext cx="533400" cy="533400"/>
          </a:xfrm>
          <a:prstGeom prst="rect">
            <a:avLst/>
          </a:prstGeom>
        </p:spPr>
      </p:pic>
    </p:spTree>
    <p:extLst>
      <p:ext uri="{BB962C8B-B14F-4D97-AF65-F5344CB8AC3E}">
        <p14:creationId xmlns:p14="http://schemas.microsoft.com/office/powerpoint/2010/main" val="960491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C00000"/>
                </a:solidFill>
              </a:rPr>
              <a:t>TIMING OF DELIVERY</a:t>
            </a:r>
          </a:p>
        </p:txBody>
      </p:sp>
      <p:sp>
        <p:nvSpPr>
          <p:cNvPr id="3" name="Content Placeholder 2"/>
          <p:cNvSpPr>
            <a:spLocks noGrp="1"/>
          </p:cNvSpPr>
          <p:nvPr>
            <p:ph idx="1"/>
          </p:nvPr>
        </p:nvSpPr>
        <p:spPr/>
        <p:txBody>
          <a:bodyPr>
            <a:normAutofit/>
          </a:bodyPr>
          <a:lstStyle/>
          <a:p>
            <a:r>
              <a:rPr lang="en-US" sz="2000" b="1" dirty="0"/>
              <a:t>Uncomplicated twin pregnancies </a:t>
            </a:r>
            <a:r>
              <a:rPr lang="en-US" sz="2000" dirty="0"/>
              <a:t>— The optimum time to deliver uncomplicated twin pregnancies depends on </a:t>
            </a:r>
            <a:r>
              <a:rPr lang="en-US" sz="2000" dirty="0" err="1"/>
              <a:t>chorionicity</a:t>
            </a:r>
            <a:r>
              <a:rPr lang="en-US" sz="2000" dirty="0"/>
              <a:t> and </a:t>
            </a:r>
            <a:r>
              <a:rPr lang="en-US" sz="2000" dirty="0" err="1"/>
              <a:t>amnionicity</a:t>
            </a:r>
            <a:r>
              <a:rPr lang="en-US" sz="2000" dirty="0"/>
              <a:t>. </a:t>
            </a:r>
          </a:p>
          <a:p>
            <a:pPr marL="0" indent="0">
              <a:buNone/>
            </a:pPr>
            <a:endParaRPr lang="en-US" sz="2000" dirty="0"/>
          </a:p>
          <a:p>
            <a:r>
              <a:rPr lang="en-US" sz="2000" b="1" dirty="0" err="1">
                <a:solidFill>
                  <a:srgbClr val="C00000"/>
                </a:solidFill>
              </a:rPr>
              <a:t>Dichorionic</a:t>
            </a:r>
            <a:r>
              <a:rPr lang="en-US" sz="2000" b="1" dirty="0">
                <a:solidFill>
                  <a:srgbClr val="C00000"/>
                </a:solidFill>
              </a:rPr>
              <a:t>/diamniotic</a:t>
            </a:r>
            <a:r>
              <a:rPr lang="en-US" sz="2000" dirty="0"/>
              <a:t> — For uncomplicated </a:t>
            </a:r>
            <a:r>
              <a:rPr lang="en-US" sz="2000" dirty="0" err="1"/>
              <a:t>dichorionic</a:t>
            </a:r>
            <a:r>
              <a:rPr lang="en-US" sz="2000" dirty="0"/>
              <a:t>/diamniotic twin pregnancies, we suggest planned delivery at </a:t>
            </a:r>
            <a:r>
              <a:rPr lang="en-US" sz="2000" b="1" dirty="0">
                <a:solidFill>
                  <a:srgbClr val="C00000"/>
                </a:solidFill>
              </a:rPr>
              <a:t>38+0 to 38+6 </a:t>
            </a:r>
            <a:r>
              <a:rPr lang="en-US" sz="2000" dirty="0"/>
              <a:t>weeks of gestation. </a:t>
            </a:r>
          </a:p>
          <a:p>
            <a:endParaRPr lang="en-US" sz="2000" dirty="0"/>
          </a:p>
          <a:p>
            <a:r>
              <a:rPr lang="en-US" sz="2000" dirty="0"/>
              <a:t>Induction of labor or cesarean delivery is usually scheduled because the risk of </a:t>
            </a:r>
            <a:r>
              <a:rPr lang="en-US" sz="2000" b="1" dirty="0"/>
              <a:t>perinatal mortality increases at 39 weeks and beyond.</a:t>
            </a:r>
          </a:p>
          <a:p>
            <a:endParaRPr lang="en-US" sz="2000" dirty="0"/>
          </a:p>
          <a:p>
            <a:endParaRPr lang="en-US" sz="2000"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95800" y="3352800"/>
            <a:ext cx="533400" cy="457200"/>
          </a:xfrm>
          <a:prstGeom prst="rect">
            <a:avLst/>
          </a:prstGeom>
        </p:spPr>
      </p:pic>
    </p:spTree>
    <p:extLst>
      <p:ext uri="{BB962C8B-B14F-4D97-AF65-F5344CB8AC3E}">
        <p14:creationId xmlns:p14="http://schemas.microsoft.com/office/powerpoint/2010/main" val="36847459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C00000"/>
                </a:solidFill>
              </a:rPr>
              <a:t>TIMING OF DELIVERY</a:t>
            </a:r>
          </a:p>
        </p:txBody>
      </p:sp>
      <p:sp>
        <p:nvSpPr>
          <p:cNvPr id="3" name="Content Placeholder 2"/>
          <p:cNvSpPr>
            <a:spLocks noGrp="1"/>
          </p:cNvSpPr>
          <p:nvPr>
            <p:ph idx="1"/>
          </p:nvPr>
        </p:nvSpPr>
        <p:spPr>
          <a:xfrm>
            <a:off x="457200" y="1905000"/>
            <a:ext cx="8229600" cy="4221163"/>
          </a:xfrm>
        </p:spPr>
        <p:txBody>
          <a:bodyPr/>
          <a:lstStyle/>
          <a:p>
            <a:r>
              <a:rPr lang="en-US" sz="2000" b="1" dirty="0"/>
              <a:t>Women with </a:t>
            </a:r>
            <a:r>
              <a:rPr lang="en-US" sz="2000" b="1" dirty="0">
                <a:solidFill>
                  <a:srgbClr val="C00000"/>
                </a:solidFill>
              </a:rPr>
              <a:t>uncomplicated </a:t>
            </a:r>
            <a:r>
              <a:rPr lang="en-US" sz="2000" b="1" dirty="0" err="1">
                <a:solidFill>
                  <a:srgbClr val="C00000"/>
                </a:solidFill>
              </a:rPr>
              <a:t>monochorionic-diamniotic</a:t>
            </a:r>
            <a:r>
              <a:rPr lang="en-US" sz="2000" b="1" dirty="0">
                <a:solidFill>
                  <a:srgbClr val="C00000"/>
                </a:solidFill>
              </a:rPr>
              <a:t> twins </a:t>
            </a:r>
            <a:r>
              <a:rPr lang="en-US" sz="2000" dirty="0"/>
              <a:t>are typically delivered between </a:t>
            </a:r>
            <a:r>
              <a:rPr lang="en-US" sz="2000" b="1" dirty="0">
                <a:solidFill>
                  <a:srgbClr val="C00000"/>
                </a:solidFill>
              </a:rPr>
              <a:t>34.0 weeks  </a:t>
            </a:r>
            <a:r>
              <a:rPr lang="en-US" sz="2000" b="1" dirty="0"/>
              <a:t>and</a:t>
            </a:r>
            <a:r>
              <a:rPr lang="en-US" sz="2000" b="1" dirty="0">
                <a:solidFill>
                  <a:srgbClr val="C00000"/>
                </a:solidFill>
              </a:rPr>
              <a:t>  37.6 weeks.</a:t>
            </a:r>
          </a:p>
          <a:p>
            <a:endParaRPr lang="en-US" sz="2000" dirty="0"/>
          </a:p>
          <a:p>
            <a:r>
              <a:rPr lang="en-US" sz="2000" dirty="0"/>
              <a:t>Women with uncomplicated </a:t>
            </a:r>
            <a:r>
              <a:rPr lang="en-US" sz="2000" b="1" dirty="0" err="1">
                <a:solidFill>
                  <a:srgbClr val="C00000"/>
                </a:solidFill>
              </a:rPr>
              <a:t>monochorionic-monoamniotic</a:t>
            </a:r>
            <a:r>
              <a:rPr lang="en-US" sz="2000" dirty="0"/>
              <a:t> twins are typically delivered between  </a:t>
            </a:r>
            <a:r>
              <a:rPr lang="en-US" sz="2000" b="1" dirty="0">
                <a:solidFill>
                  <a:srgbClr val="C00000"/>
                </a:solidFill>
              </a:rPr>
              <a:t>32– 34 weeks</a:t>
            </a:r>
            <a:r>
              <a:rPr lang="en-US" sz="2000" dirty="0"/>
              <a:t>.</a:t>
            </a:r>
          </a:p>
          <a:p>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5791200" y="3657600"/>
            <a:ext cx="457200" cy="457200"/>
          </a:xfrm>
          <a:prstGeom prst="rect">
            <a:avLst/>
          </a:prstGeom>
        </p:spPr>
      </p:pic>
    </p:spTree>
    <p:extLst>
      <p:ext uri="{BB962C8B-B14F-4D97-AF65-F5344CB8AC3E}">
        <p14:creationId xmlns:p14="http://schemas.microsoft.com/office/powerpoint/2010/main" val="894608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42900" lvl="0" indent="-342900">
              <a:spcBef>
                <a:spcPct val="20000"/>
              </a:spcBef>
            </a:pPr>
            <a:r>
              <a:rPr lang="en-US" sz="3000" b="1" dirty="0">
                <a:solidFill>
                  <a:srgbClr val="C00000"/>
                </a:solidFill>
                <a:ea typeface="+mn-ea"/>
                <a:cs typeface="+mn-cs"/>
              </a:rPr>
              <a:t>CHOOSING THE </a:t>
            </a:r>
            <a:r>
              <a:rPr lang="en-US" sz="3000" b="1" dirty="0">
                <a:ea typeface="+mn-ea"/>
                <a:cs typeface="+mn-cs"/>
              </a:rPr>
              <a:t>ROUTE</a:t>
            </a:r>
            <a:r>
              <a:rPr lang="en-US" sz="3000" b="1" dirty="0">
                <a:solidFill>
                  <a:srgbClr val="C00000"/>
                </a:solidFill>
                <a:ea typeface="+mn-ea"/>
                <a:cs typeface="+mn-cs"/>
              </a:rPr>
              <a:t> OF DELIVERY</a:t>
            </a:r>
          </a:p>
        </p:txBody>
      </p:sp>
      <p:sp>
        <p:nvSpPr>
          <p:cNvPr id="3" name="Content Placeholder 2"/>
          <p:cNvSpPr>
            <a:spLocks noGrp="1"/>
          </p:cNvSpPr>
          <p:nvPr>
            <p:ph idx="1"/>
          </p:nvPr>
        </p:nvSpPr>
        <p:spPr>
          <a:xfrm>
            <a:off x="457200" y="1905000"/>
            <a:ext cx="8229600" cy="4221163"/>
          </a:xfrm>
        </p:spPr>
        <p:txBody>
          <a:bodyPr>
            <a:normAutofit/>
          </a:bodyPr>
          <a:lstStyle/>
          <a:p>
            <a:r>
              <a:rPr lang="en-US" sz="2000" b="1" dirty="0"/>
              <a:t>Approaches to the delivery of twins vary, depending on </a:t>
            </a:r>
            <a:r>
              <a:rPr lang="en-US" sz="2000" b="1" dirty="0" err="1">
                <a:solidFill>
                  <a:srgbClr val="C00000"/>
                </a:solidFill>
              </a:rPr>
              <a:t>amnionicity</a:t>
            </a:r>
            <a:r>
              <a:rPr lang="en-US" sz="2000" b="1" dirty="0"/>
              <a:t> , </a:t>
            </a:r>
            <a:r>
              <a:rPr lang="en-US" sz="2000" b="1" dirty="0">
                <a:solidFill>
                  <a:srgbClr val="C00000"/>
                </a:solidFill>
              </a:rPr>
              <a:t>gestational age </a:t>
            </a:r>
            <a:r>
              <a:rPr lang="en-US" sz="2000" b="1" dirty="0"/>
              <a:t>or </a:t>
            </a:r>
            <a:r>
              <a:rPr lang="en-US" sz="2000" b="1" dirty="0">
                <a:solidFill>
                  <a:srgbClr val="C00000"/>
                </a:solidFill>
              </a:rPr>
              <a:t>estimated fetal weight</a:t>
            </a:r>
            <a:r>
              <a:rPr lang="en-US" sz="2000" b="1" dirty="0"/>
              <a:t>, </a:t>
            </a:r>
            <a:r>
              <a:rPr lang="en-US" sz="2000" b="1" dirty="0">
                <a:solidFill>
                  <a:srgbClr val="C00000"/>
                </a:solidFill>
              </a:rPr>
              <a:t>presentation</a:t>
            </a:r>
            <a:r>
              <a:rPr lang="en-US" sz="2000" b="1" dirty="0"/>
              <a:t> of the twins, and the </a:t>
            </a:r>
            <a:r>
              <a:rPr lang="en-US" sz="2000" b="1" dirty="0">
                <a:solidFill>
                  <a:srgbClr val="C00000"/>
                </a:solidFill>
              </a:rPr>
              <a:t>experience</a:t>
            </a:r>
            <a:r>
              <a:rPr lang="en-US" sz="2000" b="1" dirty="0"/>
              <a:t> of the attending physician. </a:t>
            </a:r>
          </a:p>
          <a:p>
            <a:endParaRPr lang="en-US" sz="2000" b="1" dirty="0"/>
          </a:p>
          <a:p>
            <a:endParaRPr lang="en-US" sz="2000" b="1" dirty="0"/>
          </a:p>
          <a:p>
            <a:r>
              <a:rPr lang="en-US" sz="2000" b="1" dirty="0"/>
              <a:t>At the onset of labor, approximately 80 percent of first twins are cephalic (40percent cephalic/cephalic, 40 percent cephalic/</a:t>
            </a:r>
            <a:r>
              <a:rPr lang="en-US" sz="2000" b="1" dirty="0" err="1"/>
              <a:t>noncephalic</a:t>
            </a:r>
            <a:r>
              <a:rPr lang="en-US" sz="2000" b="1" dirty="0"/>
              <a:t>), and 20 percent are </a:t>
            </a:r>
            <a:r>
              <a:rPr lang="en-US" sz="2000" b="1" dirty="0" err="1"/>
              <a:t>noncephalic</a:t>
            </a:r>
            <a:r>
              <a:rPr lang="en-US" sz="2000" b="1" dirty="0"/>
              <a:t> (7 percent </a:t>
            </a:r>
            <a:r>
              <a:rPr lang="en-US" sz="2000" b="1" dirty="0" err="1"/>
              <a:t>noncephalic</a:t>
            </a:r>
            <a:r>
              <a:rPr lang="en-US" sz="2000" b="1" dirty="0"/>
              <a:t>/cephalic, 13 percent </a:t>
            </a:r>
            <a:r>
              <a:rPr lang="en-US" sz="2000" b="1" dirty="0" err="1"/>
              <a:t>noncephalic</a:t>
            </a:r>
            <a:r>
              <a:rPr lang="en-US" sz="2000" b="1" dirty="0"/>
              <a:t>/</a:t>
            </a:r>
            <a:r>
              <a:rPr lang="en-US" sz="2000" b="1" dirty="0" err="1"/>
              <a:t>noncephalic</a:t>
            </a:r>
            <a:r>
              <a:rPr lang="en-US" sz="2000" b="1" dirty="0"/>
              <a:t>) . </a:t>
            </a:r>
          </a:p>
          <a:p>
            <a:endParaRPr lang="en-US" sz="2000" b="1" dirty="0"/>
          </a:p>
          <a:p>
            <a:pPr marL="0" indent="0">
              <a:buNone/>
            </a:pPr>
            <a:endParaRPr lang="en-US" sz="2000" dirty="0"/>
          </a:p>
          <a:p>
            <a:endParaRPr lang="en-US" sz="2000"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5715000" y="2743200"/>
            <a:ext cx="533400" cy="533400"/>
          </a:xfrm>
          <a:prstGeom prst="rect">
            <a:avLst/>
          </a:prstGeom>
        </p:spPr>
      </p:pic>
    </p:spTree>
    <p:extLst>
      <p:ext uri="{BB962C8B-B14F-4D97-AF65-F5344CB8AC3E}">
        <p14:creationId xmlns:p14="http://schemas.microsoft.com/office/powerpoint/2010/main" val="3306352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sz="3200" b="1" dirty="0">
                <a:solidFill>
                  <a:srgbClr val="C00000"/>
                </a:solidFill>
              </a:rPr>
            </a:br>
            <a:r>
              <a:rPr lang="en-US" sz="2800" b="1" dirty="0">
                <a:solidFill>
                  <a:srgbClr val="C00000"/>
                </a:solidFill>
              </a:rPr>
              <a:t>CHOOSING THE ROUTE OF DELIVERY</a:t>
            </a:r>
            <a:endParaRPr lang="en-US" sz="3200" b="1" dirty="0">
              <a:solidFill>
                <a:srgbClr val="C00000"/>
              </a:solidFill>
            </a:endParaRPr>
          </a:p>
        </p:txBody>
      </p:sp>
      <p:sp>
        <p:nvSpPr>
          <p:cNvPr id="3" name="Content Placeholder 2"/>
          <p:cNvSpPr>
            <a:spLocks noGrp="1"/>
          </p:cNvSpPr>
          <p:nvPr>
            <p:ph idx="1"/>
          </p:nvPr>
        </p:nvSpPr>
        <p:spPr>
          <a:xfrm>
            <a:off x="457200" y="1905000"/>
            <a:ext cx="8229600" cy="4221163"/>
          </a:xfrm>
        </p:spPr>
        <p:txBody>
          <a:bodyPr/>
          <a:lstStyle/>
          <a:p>
            <a:r>
              <a:rPr lang="en-US" sz="2000" dirty="0" err="1"/>
              <a:t>Monochorionic-</a:t>
            </a:r>
            <a:r>
              <a:rPr lang="en-US" sz="2000" b="1" dirty="0" err="1">
                <a:solidFill>
                  <a:srgbClr val="C00000"/>
                </a:solidFill>
              </a:rPr>
              <a:t>monoamniotic</a:t>
            </a:r>
            <a:r>
              <a:rPr lang="en-US" sz="2000" dirty="0"/>
              <a:t> twins should be delivered by </a:t>
            </a:r>
            <a:r>
              <a:rPr lang="en-US" sz="2000" b="1" dirty="0">
                <a:solidFill>
                  <a:srgbClr val="C00000"/>
                </a:solidFill>
              </a:rPr>
              <a:t>cesarean</a:t>
            </a:r>
            <a:r>
              <a:rPr lang="en-US" sz="2000" dirty="0"/>
              <a:t> due to the risk for umbilical cord complications.</a:t>
            </a:r>
          </a:p>
          <a:p>
            <a:endParaRPr lang="en-US" sz="2000" dirty="0"/>
          </a:p>
          <a:p>
            <a:endParaRPr lang="en-US" sz="2000" dirty="0"/>
          </a:p>
          <a:p>
            <a:r>
              <a:rPr lang="en-US" sz="2000" dirty="0"/>
              <a:t>When the </a:t>
            </a:r>
            <a:r>
              <a:rPr lang="en-US" sz="2000" b="1" dirty="0">
                <a:solidFill>
                  <a:srgbClr val="C00000"/>
                </a:solidFill>
              </a:rPr>
              <a:t>first twin</a:t>
            </a:r>
            <a:r>
              <a:rPr lang="en-US" sz="2000" b="1" dirty="0"/>
              <a:t> is </a:t>
            </a:r>
            <a:r>
              <a:rPr lang="en-US" sz="2000" b="1" dirty="0">
                <a:solidFill>
                  <a:srgbClr val="C00000"/>
                </a:solidFill>
              </a:rPr>
              <a:t>not in cephalic </a:t>
            </a:r>
            <a:r>
              <a:rPr lang="en-US" sz="2000" dirty="0"/>
              <a:t>presentation, we suggest </a:t>
            </a:r>
            <a:r>
              <a:rPr lang="en-US" sz="2000" b="1" dirty="0">
                <a:solidFill>
                  <a:srgbClr val="C00000"/>
                </a:solidFill>
              </a:rPr>
              <a:t>cesarea</a:t>
            </a:r>
            <a:r>
              <a:rPr lang="en-US" sz="2000" dirty="0"/>
              <a:t>n delivery .</a:t>
            </a:r>
          </a:p>
          <a:p>
            <a:endParaRPr lang="en-US" sz="2000" dirty="0"/>
          </a:p>
          <a:p>
            <a:r>
              <a:rPr lang="en-US" sz="2000" dirty="0"/>
              <a:t>For patients with </a:t>
            </a:r>
            <a:r>
              <a:rPr lang="en-US" sz="2000" b="1" dirty="0">
                <a:solidFill>
                  <a:srgbClr val="C00000"/>
                </a:solidFill>
              </a:rPr>
              <a:t>three or more fetuses</a:t>
            </a:r>
            <a:r>
              <a:rPr lang="en-US" sz="2000" dirty="0"/>
              <a:t>, because of the potential for presentation of different fetal parts, delivery is accomplished by planned </a:t>
            </a:r>
            <a:r>
              <a:rPr lang="en-US" sz="2000" b="1" dirty="0">
                <a:solidFill>
                  <a:srgbClr val="C00000"/>
                </a:solidFill>
              </a:rPr>
              <a:t>cesarean </a:t>
            </a:r>
            <a:r>
              <a:rPr lang="en-US" sz="2000" dirty="0"/>
              <a:t>delivery in most cases.</a:t>
            </a:r>
          </a:p>
          <a:p>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5715000" y="2514600"/>
            <a:ext cx="533400" cy="533400"/>
          </a:xfrm>
          <a:prstGeom prst="rect">
            <a:avLst/>
          </a:prstGeom>
        </p:spPr>
      </p:pic>
    </p:spTree>
    <p:extLst>
      <p:ext uri="{BB962C8B-B14F-4D97-AF65-F5344CB8AC3E}">
        <p14:creationId xmlns:p14="http://schemas.microsoft.com/office/powerpoint/2010/main" val="1698090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rPr>
              <a:t>CHOOSING THE ROUTE OF DELIVERY</a:t>
            </a:r>
          </a:p>
        </p:txBody>
      </p:sp>
      <p:sp>
        <p:nvSpPr>
          <p:cNvPr id="3" name="Content Placeholder 2"/>
          <p:cNvSpPr>
            <a:spLocks noGrp="1"/>
          </p:cNvSpPr>
          <p:nvPr>
            <p:ph idx="1"/>
          </p:nvPr>
        </p:nvSpPr>
        <p:spPr/>
        <p:txBody>
          <a:bodyPr>
            <a:normAutofit/>
          </a:bodyPr>
          <a:lstStyle/>
          <a:p>
            <a:pPr marL="0" indent="0">
              <a:buNone/>
            </a:pPr>
            <a:endParaRPr lang="en-US" dirty="0"/>
          </a:p>
          <a:p>
            <a:r>
              <a:rPr lang="en-US" sz="2000" b="1" dirty="0"/>
              <a:t>For cephalic/cephalic diamniotic twins</a:t>
            </a:r>
            <a:r>
              <a:rPr lang="en-US" sz="2000" dirty="0"/>
              <a:t>, we suggest vaginal delivery in the absence of standard indications for cesarean delivery .</a:t>
            </a:r>
          </a:p>
          <a:p>
            <a:endParaRPr lang="en-US" sz="2000" dirty="0"/>
          </a:p>
          <a:p>
            <a:r>
              <a:rPr lang="en-US" sz="2000" b="1" dirty="0"/>
              <a:t>For cephalic/non cephalic diamniotic twins </a:t>
            </a:r>
            <a:r>
              <a:rPr lang="en-US" sz="2000" dirty="0"/>
              <a:t>, (40% of all twin deliveries), we suggest a </a:t>
            </a:r>
            <a:r>
              <a:rPr lang="en-US" sz="2000" b="1" dirty="0">
                <a:solidFill>
                  <a:srgbClr val="C00000"/>
                </a:solidFill>
              </a:rPr>
              <a:t>trial of </a:t>
            </a:r>
            <a:r>
              <a:rPr lang="en-US" sz="2000" b="1" dirty="0" err="1">
                <a:solidFill>
                  <a:srgbClr val="C00000"/>
                </a:solidFill>
              </a:rPr>
              <a:t>labore</a:t>
            </a:r>
            <a:r>
              <a:rPr lang="en-US" sz="2000" b="1" dirty="0">
                <a:solidFill>
                  <a:srgbClr val="C00000"/>
                </a:solidFill>
              </a:rPr>
              <a:t> </a:t>
            </a:r>
            <a:r>
              <a:rPr lang="en-US" sz="2000" dirty="0"/>
              <a:t>of the </a:t>
            </a:r>
            <a:r>
              <a:rPr lang="en-US" sz="2000" b="1" dirty="0"/>
              <a:t>second twin </a:t>
            </a:r>
            <a:r>
              <a:rPr lang="en-US" sz="2000" b="1" dirty="0">
                <a:solidFill>
                  <a:srgbClr val="C00000"/>
                </a:solidFill>
              </a:rPr>
              <a:t>only </a:t>
            </a:r>
            <a:r>
              <a:rPr lang="en-US" sz="2000" dirty="0"/>
              <a:t>if the obstetrician has the requisite </a:t>
            </a:r>
            <a:r>
              <a:rPr lang="en-US" sz="2000" b="1" dirty="0">
                <a:solidFill>
                  <a:srgbClr val="C00000"/>
                </a:solidFill>
              </a:rPr>
              <a:t>experience </a:t>
            </a:r>
            <a:r>
              <a:rPr lang="en-US" sz="2000" dirty="0"/>
              <a:t>and if the patient provides </a:t>
            </a:r>
            <a:r>
              <a:rPr lang="en-US" sz="2000" b="1" dirty="0">
                <a:solidFill>
                  <a:srgbClr val="C00000"/>
                </a:solidFill>
              </a:rPr>
              <a:t>informed consent</a:t>
            </a:r>
            <a:r>
              <a:rPr lang="en-US" sz="2000" dirty="0"/>
              <a:t>.</a:t>
            </a:r>
          </a:p>
          <a:p>
            <a:pPr marL="0" indent="0">
              <a:buNone/>
            </a:pPr>
            <a:r>
              <a:rPr lang="en-US" sz="2000" dirty="0"/>
              <a:t> </a:t>
            </a:r>
          </a:p>
          <a:p>
            <a:pPr marL="0" indent="0">
              <a:buNone/>
            </a:pPr>
            <a:endParaRPr lang="en-US" sz="2000"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114800" y="4267200"/>
            <a:ext cx="533400" cy="533400"/>
          </a:xfrm>
          <a:prstGeom prst="rect">
            <a:avLst/>
          </a:prstGeom>
        </p:spPr>
      </p:pic>
    </p:spTree>
    <p:extLst>
      <p:ext uri="{BB962C8B-B14F-4D97-AF65-F5344CB8AC3E}">
        <p14:creationId xmlns:p14="http://schemas.microsoft.com/office/powerpoint/2010/main" val="3748814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rPr>
              <a:t>CHOOSING THE ROUTE OF DELIVERY</a:t>
            </a:r>
            <a:endParaRPr lang="en-US" sz="3200" dirty="0"/>
          </a:p>
        </p:txBody>
      </p:sp>
      <p:sp>
        <p:nvSpPr>
          <p:cNvPr id="3" name="Content Placeholder 2"/>
          <p:cNvSpPr>
            <a:spLocks noGrp="1"/>
          </p:cNvSpPr>
          <p:nvPr>
            <p:ph idx="1"/>
          </p:nvPr>
        </p:nvSpPr>
        <p:spPr>
          <a:xfrm>
            <a:off x="457200" y="1981200"/>
            <a:ext cx="8229600" cy="4144963"/>
          </a:xfrm>
        </p:spPr>
        <p:txBody>
          <a:bodyPr>
            <a:noAutofit/>
          </a:bodyPr>
          <a:lstStyle/>
          <a:p>
            <a:r>
              <a:rPr lang="en-US" sz="2000" dirty="0"/>
              <a:t>About 40% of all twin pairs enter labor with both in the cephalic presentation. </a:t>
            </a:r>
          </a:p>
          <a:p>
            <a:endParaRPr lang="en-US" sz="2000" dirty="0"/>
          </a:p>
          <a:p>
            <a:r>
              <a:rPr lang="en-US" sz="2000" dirty="0"/>
              <a:t>After delivery of the first twin, if the second fetus remains cephalic, vaginal delivery of the second twin generally proceeds smoothly.</a:t>
            </a:r>
          </a:p>
          <a:p>
            <a:endParaRPr lang="en-US" sz="2000" dirty="0"/>
          </a:p>
          <a:p>
            <a:r>
              <a:rPr lang="en-US" sz="2000" b="1" dirty="0"/>
              <a:t>With proper monitoring of the second twin, there is no urgency in accomplishing the second delivery.</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953000" y="2362200"/>
            <a:ext cx="533400" cy="533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3200" b="1" dirty="0">
                <a:solidFill>
                  <a:srgbClr val="C00000"/>
                </a:solidFill>
              </a:rPr>
            </a:br>
            <a:r>
              <a:rPr lang="en-US" sz="3200" b="1" dirty="0">
                <a:solidFill>
                  <a:srgbClr val="C00000"/>
                </a:solidFill>
              </a:rPr>
              <a:t>Delivery Maneuvers</a:t>
            </a:r>
            <a:br>
              <a:rPr lang="en-US" sz="3200" b="1" dirty="0">
                <a:solidFill>
                  <a:srgbClr val="C00000"/>
                </a:solidFill>
              </a:rPr>
            </a:br>
            <a:endParaRPr lang="en-US" sz="3200" b="1" dirty="0">
              <a:solidFill>
                <a:srgbClr val="C00000"/>
              </a:solidFill>
            </a:endParaRPr>
          </a:p>
        </p:txBody>
      </p:sp>
      <p:sp>
        <p:nvSpPr>
          <p:cNvPr id="3" name="Content Placeholder 2"/>
          <p:cNvSpPr>
            <a:spLocks noGrp="1"/>
          </p:cNvSpPr>
          <p:nvPr>
            <p:ph sz="half" idx="1"/>
          </p:nvPr>
        </p:nvSpPr>
        <p:spPr>
          <a:xfrm>
            <a:off x="457200" y="1905000"/>
            <a:ext cx="5181600" cy="4221163"/>
          </a:xfrm>
        </p:spPr>
        <p:txBody>
          <a:bodyPr>
            <a:normAutofit/>
          </a:bodyPr>
          <a:lstStyle/>
          <a:p>
            <a:r>
              <a:rPr lang="en-US" sz="2000" b="1" dirty="0">
                <a:solidFill>
                  <a:srgbClr val="C00000"/>
                </a:solidFill>
              </a:rPr>
              <a:t>If the second twin is presenting in any way other than cephalic</a:t>
            </a:r>
            <a:r>
              <a:rPr lang="en-US" sz="2000" dirty="0"/>
              <a:t>, </a:t>
            </a:r>
            <a:r>
              <a:rPr lang="en-US" sz="2000" b="1" dirty="0"/>
              <a:t>there are two primary manipulations that may affect  vaginal delivery.</a:t>
            </a:r>
          </a:p>
          <a:p>
            <a:endParaRPr lang="en-US" sz="2000" dirty="0"/>
          </a:p>
          <a:p>
            <a:r>
              <a:rPr lang="en-US" sz="2000" dirty="0"/>
              <a:t>The first is </a:t>
            </a:r>
            <a:r>
              <a:rPr lang="en-US" sz="2000" b="1" dirty="0">
                <a:solidFill>
                  <a:srgbClr val="C00000"/>
                </a:solidFill>
              </a:rPr>
              <a:t>external cephalic version</a:t>
            </a:r>
            <a:r>
              <a:rPr lang="en-US" sz="2000" dirty="0"/>
              <a:t> ,Using </a:t>
            </a:r>
            <a:r>
              <a:rPr lang="en-US" sz="2000" dirty="0" err="1"/>
              <a:t>ultrasonographic</a:t>
            </a:r>
            <a:r>
              <a:rPr lang="en-US" sz="2000" dirty="0"/>
              <a:t> visualization, the fetus is gently guided into the cephalic presentation </a:t>
            </a:r>
            <a:r>
              <a:rPr lang="en-US" sz="2000" b="1" dirty="0"/>
              <a:t>by abdominal massage </a:t>
            </a:r>
            <a:r>
              <a:rPr lang="en-US" sz="2000" dirty="0"/>
              <a:t>and </a:t>
            </a:r>
            <a:r>
              <a:rPr lang="en-US" sz="2000" b="1" dirty="0"/>
              <a:t>pressure </a:t>
            </a:r>
            <a:r>
              <a:rPr lang="en-US" sz="2000" dirty="0"/>
              <a:t>. </a:t>
            </a:r>
          </a:p>
          <a:p>
            <a:endParaRPr lang="en-US" dirty="0"/>
          </a:p>
        </p:txBody>
      </p:sp>
      <p:pic>
        <p:nvPicPr>
          <p:cNvPr id="17410"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905000"/>
            <a:ext cx="3276600" cy="3733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4495800" y="2971800"/>
            <a:ext cx="457200" cy="457200"/>
          </a:xfrm>
          <a:prstGeom prst="rect">
            <a:avLst/>
          </a:prstGeom>
        </p:spPr>
      </p:pic>
    </p:spTree>
    <p:extLst>
      <p:ext uri="{BB962C8B-B14F-4D97-AF65-F5344CB8AC3E}">
        <p14:creationId xmlns:p14="http://schemas.microsoft.com/office/powerpoint/2010/main" val="4294317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0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000" b="1" dirty="0">
                <a:solidFill>
                  <a:srgbClr val="C00000"/>
                </a:solidFill>
              </a:rPr>
            </a:br>
            <a:r>
              <a:rPr lang="en-US" sz="4000" b="1" dirty="0">
                <a:solidFill>
                  <a:srgbClr val="C00000"/>
                </a:solidFill>
              </a:rPr>
              <a:t>Delivery Maneuvers</a:t>
            </a:r>
            <a:br>
              <a:rPr lang="en-US" dirty="0">
                <a:solidFill>
                  <a:srgbClr val="C00000"/>
                </a:solidFill>
              </a:rPr>
            </a:br>
            <a:endParaRPr lang="en-US" dirty="0">
              <a:solidFill>
                <a:srgbClr val="C00000"/>
              </a:solidFill>
            </a:endParaRPr>
          </a:p>
        </p:txBody>
      </p:sp>
      <p:sp>
        <p:nvSpPr>
          <p:cNvPr id="3" name="Content Placeholder 2"/>
          <p:cNvSpPr>
            <a:spLocks noGrp="1"/>
          </p:cNvSpPr>
          <p:nvPr>
            <p:ph sz="half" idx="1"/>
          </p:nvPr>
        </p:nvSpPr>
        <p:spPr>
          <a:xfrm>
            <a:off x="457200" y="1981200"/>
            <a:ext cx="5181600" cy="4144963"/>
          </a:xfrm>
        </p:spPr>
        <p:txBody>
          <a:bodyPr/>
          <a:lstStyle/>
          <a:p>
            <a:r>
              <a:rPr lang="en-US" sz="2000" dirty="0"/>
              <a:t>The second maneuver is </a:t>
            </a:r>
            <a:r>
              <a:rPr lang="en-US" sz="2000" b="1" dirty="0">
                <a:solidFill>
                  <a:srgbClr val="C00000"/>
                </a:solidFill>
              </a:rPr>
              <a:t>breech extraction, </a:t>
            </a:r>
            <a:r>
              <a:rPr lang="en-US" sz="2000" dirty="0"/>
              <a:t>in which the physician reaches a hand into the uterine cavity, grasps the lower extremities of the fetus, and gently delivers the infant via breech delivery.</a:t>
            </a:r>
            <a:endParaRPr lang="en-US" dirty="0"/>
          </a:p>
        </p:txBody>
      </p:sp>
      <p:pic>
        <p:nvPicPr>
          <p:cNvPr id="18434"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600200"/>
            <a:ext cx="2667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733800"/>
            <a:ext cx="457200" cy="457200"/>
          </a:xfrm>
          <a:prstGeom prst="rect">
            <a:avLst/>
          </a:prstGeom>
        </p:spPr>
      </p:pic>
    </p:spTree>
    <p:extLst>
      <p:ext uri="{BB962C8B-B14F-4D97-AF65-F5344CB8AC3E}">
        <p14:creationId xmlns:p14="http://schemas.microsoft.com/office/powerpoint/2010/main" val="1325284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Twin pregnancy</a:t>
            </a:r>
            <a:endParaRPr lang="en-US" dirty="0"/>
          </a:p>
        </p:txBody>
      </p:sp>
      <p:sp>
        <p:nvSpPr>
          <p:cNvPr id="3" name="Content Placeholder 2"/>
          <p:cNvSpPr>
            <a:spLocks noGrp="1"/>
          </p:cNvSpPr>
          <p:nvPr>
            <p:ph idx="1"/>
          </p:nvPr>
        </p:nvSpPr>
        <p:spPr>
          <a:xfrm>
            <a:off x="457200" y="1981200"/>
            <a:ext cx="8229600" cy="4144963"/>
          </a:xfrm>
        </p:spPr>
        <p:txBody>
          <a:bodyPr>
            <a:normAutofit/>
          </a:bodyPr>
          <a:lstStyle/>
          <a:p>
            <a:r>
              <a:rPr lang="en-US" sz="2000" b="1" dirty="0" err="1">
                <a:solidFill>
                  <a:srgbClr val="C00000"/>
                </a:solidFill>
              </a:rPr>
              <a:t>Dizygotic</a:t>
            </a:r>
            <a:r>
              <a:rPr lang="en-US" sz="2000" b="1" dirty="0">
                <a:solidFill>
                  <a:srgbClr val="C00000"/>
                </a:solidFill>
              </a:rPr>
              <a:t>  or "fraternal" twins </a:t>
            </a:r>
            <a:r>
              <a:rPr lang="en-US" sz="2000" dirty="0"/>
              <a:t>occur from ovulation and fertilization of two </a:t>
            </a:r>
            <a:r>
              <a:rPr lang="en-US" sz="2000" dirty="0" err="1"/>
              <a:t>oocytes</a:t>
            </a:r>
            <a:r>
              <a:rPr lang="en-US" sz="2000" dirty="0"/>
              <a:t>, which results in </a:t>
            </a:r>
            <a:r>
              <a:rPr lang="en-US" sz="2000" dirty="0" err="1"/>
              <a:t>dichorionic</a:t>
            </a:r>
            <a:r>
              <a:rPr lang="en-US" sz="2000" dirty="0"/>
              <a:t>/</a:t>
            </a:r>
            <a:r>
              <a:rPr lang="en-US" sz="2000" dirty="0" err="1"/>
              <a:t>diamniotic</a:t>
            </a:r>
            <a:r>
              <a:rPr lang="en-US" sz="2000" dirty="0"/>
              <a:t> </a:t>
            </a:r>
            <a:r>
              <a:rPr lang="en-US" sz="2000" dirty="0" err="1"/>
              <a:t>placentation</a:t>
            </a:r>
            <a:r>
              <a:rPr lang="en-US" sz="2000" dirty="0"/>
              <a:t> and two separate placentas. </a:t>
            </a:r>
          </a:p>
          <a:p>
            <a:endParaRPr lang="en-US" sz="2000" dirty="0"/>
          </a:p>
          <a:p>
            <a:r>
              <a:rPr lang="en-US" sz="2000" b="1" dirty="0">
                <a:solidFill>
                  <a:srgbClr val="C00000"/>
                </a:solidFill>
              </a:rPr>
              <a:t>Monozygotic or "identical" twins </a:t>
            </a:r>
            <a:r>
              <a:rPr lang="en-US" sz="2000" dirty="0"/>
              <a:t>result from ovulation and fertilization of a single </a:t>
            </a:r>
            <a:r>
              <a:rPr lang="en-US" sz="2000" dirty="0" err="1"/>
              <a:t>oocyte</a:t>
            </a:r>
            <a:r>
              <a:rPr lang="en-US" sz="2000" dirty="0"/>
              <a:t>, with subsequent division of the </a:t>
            </a:r>
            <a:r>
              <a:rPr lang="en-US" sz="2000" dirty="0" err="1"/>
              <a:t>zygote.Timing</a:t>
            </a:r>
            <a:r>
              <a:rPr lang="en-US" sz="2000" dirty="0"/>
              <a:t> of egg division generally determines </a:t>
            </a:r>
            <a:r>
              <a:rPr lang="en-US" sz="2000" dirty="0" err="1"/>
              <a:t>placentation</a:t>
            </a:r>
            <a:r>
              <a:rPr lang="en-US" sz="2000" dirty="0"/>
              <a: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rPr>
              <a:t>CHOOSING THE ROUTE OF DELIVERY</a:t>
            </a:r>
            <a:endParaRPr lang="en-US" sz="3200" dirty="0"/>
          </a:p>
        </p:txBody>
      </p:sp>
      <p:sp>
        <p:nvSpPr>
          <p:cNvPr id="3" name="Content Placeholder 2"/>
          <p:cNvSpPr>
            <a:spLocks noGrp="1"/>
          </p:cNvSpPr>
          <p:nvPr>
            <p:ph idx="1"/>
          </p:nvPr>
        </p:nvSpPr>
        <p:spPr>
          <a:xfrm>
            <a:off x="457200" y="1981200"/>
            <a:ext cx="8229600" cy="4144963"/>
          </a:xfrm>
        </p:spPr>
        <p:txBody>
          <a:bodyPr>
            <a:normAutofit/>
          </a:bodyPr>
          <a:lstStyle/>
          <a:p>
            <a:r>
              <a:rPr lang="en-US" sz="2000" dirty="0"/>
              <a:t>Delivering the </a:t>
            </a:r>
            <a:r>
              <a:rPr lang="en-US" sz="2000" b="1" dirty="0">
                <a:solidFill>
                  <a:srgbClr val="C00000"/>
                </a:solidFill>
              </a:rPr>
              <a:t>second twin via cesarean delivery </a:t>
            </a:r>
            <a:r>
              <a:rPr lang="en-US" sz="2000" dirty="0"/>
              <a:t>is another management option but is usually reserved for cases in which there is an inability to safely deliver the second twin vaginally (including an obstetrician </a:t>
            </a:r>
            <a:r>
              <a:rPr lang="en-US" sz="2000" b="1" dirty="0">
                <a:solidFill>
                  <a:srgbClr val="C00000"/>
                </a:solidFill>
              </a:rPr>
              <a:t>without experience </a:t>
            </a:r>
            <a:r>
              <a:rPr lang="en-US" sz="2000" dirty="0"/>
              <a:t>in vaginal breech extraction).</a:t>
            </a:r>
          </a:p>
          <a:p>
            <a:pPr>
              <a:buNone/>
            </a:pPr>
            <a:endParaRPr lang="en-US" sz="2400"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5791200" y="3048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C00000"/>
                </a:solidFill>
              </a:rPr>
              <a:t>CHOOSING THE ROUTE OF DELIVERY</a:t>
            </a:r>
          </a:p>
        </p:txBody>
      </p:sp>
      <p:pic>
        <p:nvPicPr>
          <p:cNvPr id="143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653190"/>
            <a:ext cx="8229599" cy="4900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18156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solidFill>
                  <a:srgbClr val="C00000"/>
                </a:solidFill>
              </a:rPr>
            </a:br>
            <a:r>
              <a:rPr lang="en-US" b="1" dirty="0">
                <a:solidFill>
                  <a:srgbClr val="C00000"/>
                </a:solidFill>
              </a:rPr>
              <a:t>Complications</a:t>
            </a:r>
            <a:br>
              <a:rPr lang="en-US" b="1" dirty="0">
                <a:solidFill>
                  <a:srgbClr val="C00000"/>
                </a:solidFill>
              </a:rPr>
            </a:br>
            <a:endParaRPr lang="en-US" b="1" dirty="0">
              <a:solidFill>
                <a:srgbClr val="C00000"/>
              </a:solidFill>
            </a:endParaRPr>
          </a:p>
        </p:txBody>
      </p:sp>
      <p:sp>
        <p:nvSpPr>
          <p:cNvPr id="3" name="Content Placeholder 2"/>
          <p:cNvSpPr>
            <a:spLocks noGrp="1"/>
          </p:cNvSpPr>
          <p:nvPr>
            <p:ph idx="1"/>
          </p:nvPr>
        </p:nvSpPr>
        <p:spPr>
          <a:xfrm>
            <a:off x="457200" y="1828800"/>
            <a:ext cx="8229600" cy="4297363"/>
          </a:xfrm>
        </p:spPr>
        <p:txBody>
          <a:bodyPr>
            <a:normAutofit/>
          </a:bodyPr>
          <a:lstStyle/>
          <a:p>
            <a:r>
              <a:rPr lang="en-US" sz="2400" dirty="0"/>
              <a:t>The possibility of a </a:t>
            </a:r>
            <a:r>
              <a:rPr lang="en-US" sz="2400" b="1" dirty="0">
                <a:solidFill>
                  <a:srgbClr val="C00000"/>
                </a:solidFill>
              </a:rPr>
              <a:t>prolapsed umbilical </a:t>
            </a:r>
            <a:r>
              <a:rPr lang="en-US" sz="2400" dirty="0"/>
              <a:t>cord must always be borne in mind when delivery of twins is to be accomplished. </a:t>
            </a:r>
          </a:p>
          <a:p>
            <a:endParaRPr lang="en-US" sz="2400" dirty="0"/>
          </a:p>
          <a:p>
            <a:r>
              <a:rPr lang="en-US" sz="2400" dirty="0"/>
              <a:t>Postpartum, the </a:t>
            </a:r>
            <a:r>
              <a:rPr lang="en-US" sz="2400" b="1" dirty="0" err="1">
                <a:solidFill>
                  <a:srgbClr val="C00000"/>
                </a:solidFill>
              </a:rPr>
              <a:t>overdistended</a:t>
            </a:r>
            <a:r>
              <a:rPr lang="en-US" sz="2400" b="1" dirty="0">
                <a:solidFill>
                  <a:srgbClr val="C00000"/>
                </a:solidFill>
              </a:rPr>
              <a:t> uterus </a:t>
            </a:r>
            <a:r>
              <a:rPr lang="en-US" sz="2400" dirty="0"/>
              <a:t>may not contract normally, leading to uterine atony and </a:t>
            </a:r>
            <a:r>
              <a:rPr lang="en-US" sz="2400" b="1" dirty="0">
                <a:solidFill>
                  <a:srgbClr val="C00000"/>
                </a:solidFill>
              </a:rPr>
              <a:t>postpartum hemorrhage.</a:t>
            </a:r>
          </a:p>
          <a:p>
            <a:endParaRPr lang="en-US" sz="2400" dirty="0"/>
          </a:p>
          <a:p>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267200" y="4114800"/>
            <a:ext cx="609600" cy="609600"/>
          </a:xfrm>
          <a:prstGeom prst="rect">
            <a:avLst/>
          </a:prstGeom>
        </p:spPr>
      </p:pic>
    </p:spTree>
    <p:extLst>
      <p:ext uri="{BB962C8B-B14F-4D97-AF65-F5344CB8AC3E}">
        <p14:creationId xmlns:p14="http://schemas.microsoft.com/office/powerpoint/2010/main" val="1099255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457200"/>
            <a:ext cx="7924800" cy="586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762000" y="3200400"/>
            <a:ext cx="2895600" cy="2362200"/>
          </a:xfrm>
          <a:prstGeom prst="cloudCallout">
            <a:avLst/>
          </a:prstGeom>
          <a:solidFill>
            <a:srgbClr val="FFC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800" b="1" dirty="0">
                <a:solidFill>
                  <a:schemeClr val="tx1"/>
                </a:solidFill>
              </a:rPr>
              <a:t>THANK   YOU</a:t>
            </a:r>
          </a:p>
        </p:txBody>
      </p:sp>
    </p:spTree>
    <p:extLst>
      <p:ext uri="{BB962C8B-B14F-4D97-AF65-F5344CB8AC3E}">
        <p14:creationId xmlns:p14="http://schemas.microsoft.com/office/powerpoint/2010/main" val="1972390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sz="2800" b="1" dirty="0">
                <a:solidFill>
                  <a:srgbClr val="C00000"/>
                </a:solidFill>
              </a:rPr>
            </a:br>
            <a:r>
              <a:rPr lang="en-US" sz="2800" b="1" dirty="0">
                <a:solidFill>
                  <a:srgbClr val="C00000"/>
                </a:solidFill>
              </a:rPr>
              <a:t>PREVALENCE AND EPIDEMIOLOGY</a:t>
            </a:r>
          </a:p>
        </p:txBody>
      </p:sp>
      <p:sp>
        <p:nvSpPr>
          <p:cNvPr id="3" name="Content Placeholder 2"/>
          <p:cNvSpPr>
            <a:spLocks noGrp="1"/>
          </p:cNvSpPr>
          <p:nvPr>
            <p:ph idx="1"/>
          </p:nvPr>
        </p:nvSpPr>
        <p:spPr>
          <a:xfrm>
            <a:off x="457200" y="1905000"/>
            <a:ext cx="8229600" cy="4221163"/>
          </a:xfrm>
        </p:spPr>
        <p:txBody>
          <a:bodyPr>
            <a:normAutofit/>
          </a:bodyPr>
          <a:lstStyle/>
          <a:p>
            <a:r>
              <a:rPr lang="en-US" sz="2000" b="1" dirty="0" err="1">
                <a:solidFill>
                  <a:srgbClr val="C00000"/>
                </a:solidFill>
              </a:rPr>
              <a:t>Dizygotic</a:t>
            </a:r>
            <a:r>
              <a:rPr lang="en-US" sz="2000" b="1" dirty="0">
                <a:solidFill>
                  <a:srgbClr val="C00000"/>
                </a:solidFill>
              </a:rPr>
              <a:t> </a:t>
            </a:r>
            <a:r>
              <a:rPr lang="en-US" sz="2000" dirty="0"/>
              <a:t>twins are </a:t>
            </a:r>
            <a:r>
              <a:rPr lang="en-US" sz="2000" b="1" dirty="0">
                <a:solidFill>
                  <a:srgbClr val="C00000"/>
                </a:solidFill>
              </a:rPr>
              <a:t>more common </a:t>
            </a:r>
            <a:r>
              <a:rPr lang="en-US" sz="2000" dirty="0"/>
              <a:t>than monozygotic twins, approximately </a:t>
            </a:r>
            <a:r>
              <a:rPr lang="en-US" sz="2000" b="1" dirty="0">
                <a:solidFill>
                  <a:srgbClr val="C00000"/>
                </a:solidFill>
              </a:rPr>
              <a:t>70 and 30 percent of twins</a:t>
            </a:r>
            <a:r>
              <a:rPr lang="en-US" sz="2000" dirty="0"/>
              <a:t>, respectively (in the absence of use of assisted reproductive technology [ART]) . </a:t>
            </a:r>
          </a:p>
          <a:p>
            <a:endParaRPr lang="en-US" sz="2000" dirty="0"/>
          </a:p>
          <a:p>
            <a:r>
              <a:rPr lang="en-US" sz="2000" dirty="0"/>
              <a:t>There is a marked </a:t>
            </a:r>
            <a:r>
              <a:rPr lang="en-US" sz="2000" b="1" dirty="0"/>
              <a:t>difference in the incidence of twinning </a:t>
            </a:r>
            <a:r>
              <a:rPr lang="en-US" sz="2000" dirty="0"/>
              <a:t>in </a:t>
            </a:r>
            <a:r>
              <a:rPr lang="en-US" sz="2000" b="1" dirty="0"/>
              <a:t>various populations</a:t>
            </a:r>
            <a:r>
              <a:rPr lang="en-US" sz="2000" dirty="0"/>
              <a:t>, almost exclusively the result of the incidence of </a:t>
            </a:r>
            <a:r>
              <a:rPr lang="en-US" sz="2000" b="1" dirty="0">
                <a:solidFill>
                  <a:srgbClr val="C00000"/>
                </a:solidFill>
              </a:rPr>
              <a:t>dizygotic</a:t>
            </a:r>
            <a:r>
              <a:rPr lang="en-US" sz="2000" b="1" dirty="0"/>
              <a:t> </a:t>
            </a:r>
            <a:r>
              <a:rPr lang="en-US" sz="2000" dirty="0"/>
              <a:t>twinning.</a:t>
            </a:r>
          </a:p>
          <a:p>
            <a:endParaRPr lang="en-US" sz="2000" dirty="0"/>
          </a:p>
          <a:p>
            <a:r>
              <a:rPr lang="en-US" sz="2000" b="1" dirty="0"/>
              <a:t>The incidence of monozygotic </a:t>
            </a:r>
            <a:r>
              <a:rPr lang="en-US" sz="2000" dirty="0"/>
              <a:t>twinning is fairly </a:t>
            </a:r>
            <a:r>
              <a:rPr lang="en-US" sz="2000" b="1" dirty="0">
                <a:solidFill>
                  <a:srgbClr val="C00000"/>
                </a:solidFill>
              </a:rPr>
              <a:t>constant </a:t>
            </a:r>
            <a:r>
              <a:rPr lang="en-US" sz="2000" dirty="0"/>
              <a:t>around the world, at approximately </a:t>
            </a:r>
            <a:r>
              <a:rPr lang="en-US" sz="2000" b="1" dirty="0"/>
              <a:t>1 in 250 </a:t>
            </a:r>
            <a:r>
              <a:rPr lang="en-US" sz="2000" dirty="0"/>
              <a:t>pregnancies. </a:t>
            </a:r>
          </a:p>
          <a:p>
            <a:endParaRPr lang="en-US" sz="2000" dirty="0"/>
          </a:p>
          <a:p>
            <a:endParaRPr lang="en-US" sz="2000" dirty="0"/>
          </a:p>
          <a:p>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990600" y="5791200"/>
            <a:ext cx="304800" cy="304800"/>
          </a:xfrm>
          <a:prstGeom prst="rect">
            <a:avLst/>
          </a:prstGeom>
        </p:spPr>
      </p:pic>
    </p:spTree>
    <p:extLst>
      <p:ext uri="{BB962C8B-B14F-4D97-AF65-F5344CB8AC3E}">
        <p14:creationId xmlns:p14="http://schemas.microsoft.com/office/powerpoint/2010/main" val="3036321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219200"/>
          </a:xfrm>
        </p:spPr>
        <p:txBody>
          <a:bodyPr>
            <a:noAutofit/>
          </a:bodyPr>
          <a:lstStyle/>
          <a:p>
            <a:pPr algn="l"/>
            <a:r>
              <a:rPr lang="en-US" sz="2800" b="1" dirty="0">
                <a:solidFill>
                  <a:srgbClr val="C00000"/>
                </a:solidFill>
              </a:rPr>
              <a:t>The major factors influencing the prevalence of dizygotic twins are:</a:t>
            </a:r>
            <a:br>
              <a:rPr lang="en-US" sz="2800" b="1" dirty="0">
                <a:solidFill>
                  <a:srgbClr val="FF0000"/>
                </a:solidFill>
              </a:rPr>
            </a:br>
            <a:endParaRPr lang="en-US" sz="2800" b="1" dirty="0">
              <a:solidFill>
                <a:srgbClr val="FF0000"/>
              </a:solidFill>
            </a:endParaRPr>
          </a:p>
        </p:txBody>
      </p:sp>
      <p:sp>
        <p:nvSpPr>
          <p:cNvPr id="3" name="Content Placeholder 2"/>
          <p:cNvSpPr>
            <a:spLocks noGrp="1"/>
          </p:cNvSpPr>
          <p:nvPr>
            <p:ph idx="1"/>
          </p:nvPr>
        </p:nvSpPr>
        <p:spPr>
          <a:xfrm>
            <a:off x="457200" y="1828800"/>
            <a:ext cx="8229600" cy="4495800"/>
          </a:xfrm>
        </p:spPr>
        <p:txBody>
          <a:bodyPr>
            <a:normAutofit fontScale="85000" lnSpcReduction="20000"/>
          </a:bodyPr>
          <a:lstStyle/>
          <a:p>
            <a:r>
              <a:rPr lang="en-US" sz="2000" dirty="0"/>
              <a:t>Maternal age </a:t>
            </a:r>
          </a:p>
          <a:p>
            <a:endParaRPr lang="en-US" sz="2000" dirty="0"/>
          </a:p>
          <a:p>
            <a:r>
              <a:rPr lang="en-US" sz="2000" dirty="0"/>
              <a:t>Parity </a:t>
            </a:r>
          </a:p>
          <a:p>
            <a:endParaRPr lang="en-US" sz="2000" dirty="0"/>
          </a:p>
          <a:p>
            <a:r>
              <a:rPr lang="en-US" sz="2000" dirty="0"/>
              <a:t>Race/geographic area</a:t>
            </a:r>
          </a:p>
          <a:p>
            <a:endParaRPr lang="en-US" sz="2000" dirty="0"/>
          </a:p>
          <a:p>
            <a:r>
              <a:rPr lang="en-US" sz="2000" dirty="0"/>
              <a:t>Family history</a:t>
            </a:r>
          </a:p>
          <a:p>
            <a:endParaRPr lang="en-US" sz="2000" dirty="0"/>
          </a:p>
          <a:p>
            <a:r>
              <a:rPr lang="en-US" sz="2000" dirty="0"/>
              <a:t>Maternal weight and height</a:t>
            </a:r>
          </a:p>
          <a:p>
            <a:endParaRPr lang="en-US" sz="2000" dirty="0"/>
          </a:p>
          <a:p>
            <a:r>
              <a:rPr lang="en-US" sz="2000" dirty="0"/>
              <a:t>Diet </a:t>
            </a:r>
          </a:p>
          <a:p>
            <a:endParaRPr lang="en-US" sz="2000" dirty="0"/>
          </a:p>
          <a:p>
            <a:r>
              <a:rPr lang="en-US" sz="2000" dirty="0"/>
              <a:t>Use of fertility stimulating drugs  and ART </a:t>
            </a:r>
          </a:p>
          <a:p>
            <a:endParaRPr lang="en-US" sz="2000" dirty="0"/>
          </a:p>
          <a:p>
            <a:r>
              <a:rPr lang="en-US" sz="2000" b="1" dirty="0"/>
              <a:t>Although the exact mechanism is not known, monozygotic twinning is also higher in pregnancies conceived using </a:t>
            </a:r>
            <a:r>
              <a:rPr lang="en-US" sz="2000" b="1" dirty="0">
                <a:solidFill>
                  <a:srgbClr val="C00000"/>
                </a:solidFill>
              </a:rPr>
              <a:t>ART.</a:t>
            </a:r>
            <a:endParaRPr lang="en-US" sz="2000" b="1" dirty="0"/>
          </a:p>
          <a:p>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6477000" y="2438400"/>
            <a:ext cx="304800" cy="304800"/>
          </a:xfrm>
          <a:prstGeom prst="rect">
            <a:avLst/>
          </a:prstGeom>
        </p:spPr>
      </p:pic>
    </p:spTree>
    <p:extLst>
      <p:ext uri="{BB962C8B-B14F-4D97-AF65-F5344CB8AC3E}">
        <p14:creationId xmlns:p14="http://schemas.microsoft.com/office/powerpoint/2010/main" val="18478802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C00000"/>
                </a:solidFill>
              </a:rPr>
              <a:t>Chorionicity</a:t>
            </a:r>
            <a:endParaRPr lang="en-US" b="1" dirty="0">
              <a:solidFill>
                <a:srgbClr val="C00000"/>
              </a:solidFill>
            </a:endParaRPr>
          </a:p>
        </p:txBody>
      </p:sp>
      <p:sp>
        <p:nvSpPr>
          <p:cNvPr id="3" name="Content Placeholder 2"/>
          <p:cNvSpPr>
            <a:spLocks noGrp="1"/>
          </p:cNvSpPr>
          <p:nvPr>
            <p:ph sz="half" idx="1"/>
          </p:nvPr>
        </p:nvSpPr>
        <p:spPr>
          <a:xfrm>
            <a:off x="457200" y="2209800"/>
            <a:ext cx="4419600" cy="3916363"/>
          </a:xfrm>
        </p:spPr>
        <p:txBody>
          <a:bodyPr>
            <a:normAutofit/>
          </a:bodyPr>
          <a:lstStyle/>
          <a:p>
            <a:endParaRPr lang="en-US" sz="2000" dirty="0"/>
          </a:p>
          <a:p>
            <a:r>
              <a:rPr lang="en-US" sz="2000" dirty="0" err="1"/>
              <a:t>Chorionicity</a:t>
            </a:r>
            <a:r>
              <a:rPr lang="en-US" sz="2000" dirty="0"/>
              <a:t> refers to the placental make-up of the pregnancy.</a:t>
            </a:r>
          </a:p>
          <a:p>
            <a:endParaRPr lang="en-US" sz="2000" dirty="0"/>
          </a:p>
          <a:p>
            <a:r>
              <a:rPr lang="en-US" sz="2000" dirty="0"/>
              <a:t>Since </a:t>
            </a:r>
            <a:r>
              <a:rPr lang="en-US" sz="2000" dirty="0" err="1"/>
              <a:t>dizygotic</a:t>
            </a:r>
            <a:r>
              <a:rPr lang="en-US" sz="2000" dirty="0"/>
              <a:t> twins are formed from two separate ova and two separate sperms, they always have two separate placentas (although they can appear “fused” on late-trimester ultrasound if close to each other).</a:t>
            </a:r>
          </a:p>
        </p:txBody>
      </p:sp>
      <p:pic>
        <p:nvPicPr>
          <p:cNvPr id="1026" name="Picture 2"/>
          <p:cNvPicPr>
            <a:picLocks noGrp="1" noChangeAspect="1" noChangeArrowheads="1"/>
          </p:cNvPicPr>
          <p:nvPr>
            <p:ph sz="half" idx="2"/>
          </p:nvPr>
        </p:nvPicPr>
        <p:blipFill>
          <a:blip r:embed="rId3" cstate="print"/>
          <a:srcRect/>
          <a:stretch>
            <a:fillRect/>
          </a:stretch>
        </p:blipFill>
        <p:spPr bwMode="auto">
          <a:xfrm>
            <a:off x="5181600" y="2514600"/>
            <a:ext cx="3505200" cy="3505200"/>
          </a:xfrm>
          <a:prstGeom prst="rect">
            <a:avLst/>
          </a:prstGeom>
          <a:noFill/>
          <a:ln w="9525">
            <a:noFill/>
            <a:miter lim="800000"/>
            <a:headEnd/>
            <a:tailEnd/>
          </a:ln>
        </p:spPr>
      </p:pic>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5486400" y="1828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9.xml.rels><?xml version="1.0" encoding="UTF-8" standalone="yes"?>
<Relationships xmlns="http://schemas.openxmlformats.org/package/2006/relationships"><Relationship Id="rId1" Type="http://schemas.openxmlformats.org/officeDocument/2006/relationships/image" Target="../media/image1.jpeg"/></Relationships>
</file>

<file path=ppt/theme/_rels/theme40.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0.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1_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0</TotalTime>
  <Words>3595</Words>
  <Application>Microsoft Office PowerPoint</Application>
  <PresentationFormat>On-screen Show (4:3)</PresentationFormat>
  <Paragraphs>314</Paragraphs>
  <Slides>63</Slides>
  <Notes>0</Notes>
  <HiddenSlides>0</HiddenSlides>
  <MMClips>53</MMClips>
  <ScaleCrop>false</ScaleCrop>
  <HeadingPairs>
    <vt:vector size="6" baseType="variant">
      <vt:variant>
        <vt:lpstr>Fonts Used</vt:lpstr>
      </vt:variant>
      <vt:variant>
        <vt:i4>10</vt:i4>
      </vt:variant>
      <vt:variant>
        <vt:lpstr>Theme</vt:lpstr>
      </vt:variant>
      <vt:variant>
        <vt:i4>40</vt:i4>
      </vt:variant>
      <vt:variant>
        <vt:lpstr>Slide Titles</vt:lpstr>
      </vt:variant>
      <vt:variant>
        <vt:i4>63</vt:i4>
      </vt:variant>
    </vt:vector>
  </HeadingPairs>
  <TitlesOfParts>
    <vt:vector size="113" baseType="lpstr">
      <vt:lpstr>Arial</vt:lpstr>
      <vt:lpstr>Bookman Old Style</vt:lpstr>
      <vt:lpstr>Calibri</vt:lpstr>
      <vt:lpstr>Century Gothic</vt:lpstr>
      <vt:lpstr>Courier New</vt:lpstr>
      <vt:lpstr>Gill Sans MT</vt:lpstr>
      <vt:lpstr>LiberationSerif</vt:lpstr>
      <vt:lpstr>Palatino Linotype</vt:lpstr>
      <vt:lpstr>Wingdings</vt:lpstr>
      <vt:lpstr>Wingdings 3</vt:lpstr>
      <vt:lpstr>Office Theme</vt:lpstr>
      <vt:lpstr>3_Office Theme</vt:lpstr>
      <vt:lpstr>Executive</vt:lpstr>
      <vt:lpstr>4_Office Theme</vt:lpstr>
      <vt:lpstr>5_Office Theme</vt:lpstr>
      <vt:lpstr>6_Office Theme</vt:lpstr>
      <vt:lpstr>7_Office Theme</vt:lpstr>
      <vt:lpstr>2_Office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32_Office Theme</vt:lpstr>
      <vt:lpstr>34_Office Theme</vt:lpstr>
      <vt:lpstr>36_Office Theme</vt:lpstr>
      <vt:lpstr>35_Office Theme</vt:lpstr>
      <vt:lpstr>37_Office Theme</vt:lpstr>
      <vt:lpstr>39_Office Theme</vt:lpstr>
      <vt:lpstr>38_Office Theme</vt:lpstr>
      <vt:lpstr>1_Executive</vt:lpstr>
      <vt:lpstr>Origin</vt:lpstr>
      <vt:lpstr>PowerPoint Presentation</vt:lpstr>
      <vt:lpstr>Multifetal Gestation Dr .Mirzamoradi</vt:lpstr>
      <vt:lpstr>Multifetal Gestation</vt:lpstr>
      <vt:lpstr>Multifetal Gestation</vt:lpstr>
      <vt:lpstr> Twin pregnancy</vt:lpstr>
      <vt:lpstr>Twin pregnancy</vt:lpstr>
      <vt:lpstr> PREVALENCE AND EPIDEMIOLOGY</vt:lpstr>
      <vt:lpstr>The major factors influencing the prevalence of dizygotic twins are: </vt:lpstr>
      <vt:lpstr>Chorionicity</vt:lpstr>
      <vt:lpstr>Monozygotic or "identical" twins </vt:lpstr>
      <vt:lpstr>Monozygotic or "identical" twins </vt:lpstr>
      <vt:lpstr>Chorionicity</vt:lpstr>
      <vt:lpstr>Assessment of chorionicity and amnionicity  in twin pregnancies  </vt:lpstr>
      <vt:lpstr>Assessment of chorionicity and amnionicity  in twin pregnancy</vt:lpstr>
      <vt:lpstr>Assessment of chorionicity and amnionicity  in twin pregnancy</vt:lpstr>
      <vt:lpstr>Monochorionic diamniotic pregnancy :   T sign</vt:lpstr>
      <vt:lpstr>Screening and diagnosis </vt:lpstr>
      <vt:lpstr>Diagnosis </vt:lpstr>
      <vt:lpstr>Screening and diagnosis </vt:lpstr>
      <vt:lpstr>RISKS OF MULTIFETAL GESTATION</vt:lpstr>
      <vt:lpstr>RISKS OF MULTIFETAL GESTATION</vt:lpstr>
      <vt:lpstr>RISKS OF MULTIFETAL GESTATION</vt:lpstr>
      <vt:lpstr>  Other associated maternal and fetal/neonatal morbidities include;  </vt:lpstr>
      <vt:lpstr>RISKS OF MULTIFETAL GESTATION</vt:lpstr>
      <vt:lpstr> Twin-Twin Transfusion Syndrome </vt:lpstr>
      <vt:lpstr>Twin-Twin Transfusion Syndrome</vt:lpstr>
      <vt:lpstr>Twin-Twin Transfusion Syndrome</vt:lpstr>
      <vt:lpstr>Diagnosis of TTTS</vt:lpstr>
      <vt:lpstr>Twin-Twin Transfusion Syndrome</vt:lpstr>
      <vt:lpstr>PowerPoint Presentation</vt:lpstr>
      <vt:lpstr>Monoamniotic Twins</vt:lpstr>
      <vt:lpstr>Monoamniotic Twins</vt:lpstr>
      <vt:lpstr>Death of One Fetus</vt:lpstr>
      <vt:lpstr>Death of One Fetus</vt:lpstr>
      <vt:lpstr>Death of One Fetus</vt:lpstr>
      <vt:lpstr>Death of One Fetus</vt:lpstr>
      <vt:lpstr>Death of One Fetus</vt:lpstr>
      <vt:lpstr> ANTENATAL MANAGEMENT </vt:lpstr>
      <vt:lpstr>ANTENATAL MANAGEMENT</vt:lpstr>
      <vt:lpstr>Need for daily caloric intake</vt:lpstr>
      <vt:lpstr>PowerPoint Presentation</vt:lpstr>
      <vt:lpstr>Preterm labor and delivery </vt:lpstr>
      <vt:lpstr>Screening of Preterm labor and delivery </vt:lpstr>
      <vt:lpstr>Screening of preterm labor and delivery </vt:lpstr>
      <vt:lpstr>Screening of preterm labor and delivery </vt:lpstr>
      <vt:lpstr>Screening of preterm labor and delivery </vt:lpstr>
      <vt:lpstr>ANTENATAL MANAGEMENT</vt:lpstr>
      <vt:lpstr>ULTRASONOGRAPHY</vt:lpstr>
      <vt:lpstr>ULTRASONOGRAPHY</vt:lpstr>
      <vt:lpstr>ULTRASONOGRAPHY</vt:lpstr>
      <vt:lpstr>Evaluation of fetal growth and growth discordance</vt:lpstr>
      <vt:lpstr>TIMING OF DELIVERY</vt:lpstr>
      <vt:lpstr>TIMING OF DELIVERY</vt:lpstr>
      <vt:lpstr>CHOOSING THE ROUTE OF DELIVERY</vt:lpstr>
      <vt:lpstr> CHOOSING THE ROUTE OF DELIVERY</vt:lpstr>
      <vt:lpstr>CHOOSING THE ROUTE OF DELIVERY</vt:lpstr>
      <vt:lpstr>CHOOSING THE ROUTE OF DELIVERY</vt:lpstr>
      <vt:lpstr> Delivery Maneuvers </vt:lpstr>
      <vt:lpstr> Delivery Maneuvers </vt:lpstr>
      <vt:lpstr>CHOOSING THE ROUTE OF DELIVERY</vt:lpstr>
      <vt:lpstr>CHOOSING THE ROUTE OF DELIVERY</vt:lpstr>
      <vt:lpstr> Complications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Twin pregnancy</dc:title>
  <dc:creator>پاویون پزشکان</dc:creator>
  <cp:lastModifiedBy>Maryam</cp:lastModifiedBy>
  <cp:revision>49</cp:revision>
  <dcterms:created xsi:type="dcterms:W3CDTF">2020-03-21T15:49:00Z</dcterms:created>
  <dcterms:modified xsi:type="dcterms:W3CDTF">2020-04-11T06:48:17Z</dcterms:modified>
</cp:coreProperties>
</file>