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7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5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0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5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3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F8E0-86CF-4730-B5C5-6F55BFD71A1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7C62-A5AB-4B4F-A207-568B71B0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URINARY TRACT DISORDERS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S. Hosseini</a:t>
            </a:r>
          </a:p>
          <a:p>
            <a:r>
              <a:rPr lang="en-US" dirty="0" smtClean="0"/>
              <a:t>Assisstant professor</a:t>
            </a:r>
          </a:p>
          <a:p>
            <a:r>
              <a:rPr lang="en-US" dirty="0" smtClean="0"/>
              <a:t>SBMU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92" y="73153"/>
            <a:ext cx="10515600" cy="1709928"/>
          </a:xfrm>
        </p:spPr>
        <p:txBody>
          <a:bodyPr/>
          <a:lstStyle/>
          <a:p>
            <a:r>
              <a:rPr lang="en-US" dirty="0" smtClean="0"/>
              <a:t>          </a:t>
            </a:r>
            <a:r>
              <a:rPr lang="en-US" b="1" dirty="0" smtClean="0">
                <a:solidFill>
                  <a:srgbClr val="0070C0"/>
                </a:solidFill>
              </a:rPr>
              <a:t>Nephrolithiasis and Urinary Calculi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9696"/>
            <a:ext cx="105156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1 in 1,500 patients during pregnancy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pregnancy per se does not promote stone development</a:t>
            </a:r>
            <a:endParaRPr lang="en-US" dirty="0"/>
          </a:p>
          <a:p>
            <a:r>
              <a:rPr lang="en-US" dirty="0" smtClean="0"/>
              <a:t>Symptoms similar to those of pyelonephritis but without fever suggest urinary calculi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Renal colic (pain) is seen less frequently in pregnant women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  <a:r>
              <a:rPr lang="en-US" b="1" dirty="0" smtClean="0">
                <a:solidFill>
                  <a:srgbClr val="0070C0"/>
                </a:solidFill>
              </a:rPr>
              <a:t>Nephrolithiasis and Urinary Calculi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hydration and expectant </a:t>
            </a:r>
            <a:r>
              <a:rPr lang="en-US" dirty="0" err="1" smtClean="0"/>
              <a:t>management,straining</a:t>
            </a:r>
            <a:r>
              <a:rPr lang="en-US" dirty="0" smtClean="0"/>
              <a:t> of urine in search of stones</a:t>
            </a:r>
          </a:p>
          <a:p>
            <a:endParaRPr lang="en-US" dirty="0" smtClean="0"/>
          </a:p>
          <a:p>
            <a:r>
              <a:rPr lang="en-US" dirty="0" smtClean="0"/>
              <a:t>infection or complete obstruction, which may require urology consultation and drainage by either ureteral stent or percutaneous nephrostomy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5669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</a:t>
            </a:r>
            <a:r>
              <a:rPr lang="en-US" b="1" dirty="0" smtClean="0">
                <a:solidFill>
                  <a:srgbClr val="0070C0"/>
                </a:solidFill>
              </a:rPr>
              <a:t>Preexisting Renal Disease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3624"/>
            <a:ext cx="10515600" cy="46773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chronic renal failure or transplant</a:t>
            </a:r>
          </a:p>
          <a:p>
            <a:endParaRPr lang="en-US" dirty="0"/>
          </a:p>
          <a:p>
            <a:r>
              <a:rPr lang="en-US" dirty="0" smtClean="0"/>
              <a:t>serum creatinine elevation and the presence of hypertension</a:t>
            </a:r>
          </a:p>
          <a:p>
            <a:endParaRPr lang="en-US" dirty="0"/>
          </a:p>
          <a:p>
            <a:r>
              <a:rPr lang="en-US" dirty="0" smtClean="0"/>
              <a:t>mild renal impairment(serum creatinine &lt;1.5 mg/</a:t>
            </a:r>
            <a:r>
              <a:rPr lang="en-US" dirty="0" err="1" smtClean="0"/>
              <a:t>dL</a:t>
            </a:r>
            <a:r>
              <a:rPr lang="en-US" dirty="0" smtClean="0"/>
              <a:t>)</a:t>
            </a:r>
            <a:r>
              <a:rPr lang="en-US" dirty="0" smtClean="0">
                <a:sym typeface="Wingdings" panose="05000000000000000000" pitchFamily="2" charset="2"/>
              </a:rPr>
              <a:t> relatively uneventful pregnancies, provided other complications are absent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/>
              <a:t>Patients with moderate renal impairment (serum creatinine 1.5–3.0 mg/</a:t>
            </a:r>
            <a:r>
              <a:rPr lang="en-US" dirty="0" err="1" smtClean="0"/>
              <a:t>dL</a:t>
            </a:r>
            <a:r>
              <a:rPr lang="en-US" dirty="0" smtClean="0"/>
              <a:t>) </a:t>
            </a:r>
            <a:r>
              <a:rPr lang="en-US" dirty="0" smtClean="0">
                <a:sym typeface="Wingdings" panose="05000000000000000000" pitchFamily="2" charset="2"/>
              </a:rPr>
              <a:t>  more guarded prognosis with an increased incidence of deterioration of renal function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Patients with severe renal impairment </a:t>
            </a:r>
            <a:r>
              <a:rPr lang="en-US" dirty="0" smtClean="0">
                <a:sym typeface="Wingdings" panose="05000000000000000000" pitchFamily="2" charset="2"/>
              </a:rPr>
              <a:t> worst outcome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/>
              <a:t> 50% of patients with renal disease, proteinuria is noted</a:t>
            </a:r>
          </a:p>
          <a:p>
            <a:endParaRPr lang="en-US" dirty="0"/>
          </a:p>
          <a:p>
            <a:r>
              <a:rPr lang="en-US" dirty="0" smtClean="0"/>
              <a:t>Many patients with renal disease also have preexisting or concurrent hypertension. These women are at increased risk for hypertensive complications of pregnancy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incidence of intrauterine growth restriction in patients with chronic renal disease</a:t>
            </a:r>
          </a:p>
          <a:p>
            <a:endParaRPr lang="en-US" dirty="0"/>
          </a:p>
          <a:p>
            <a:r>
              <a:rPr lang="en-US" dirty="0" smtClean="0"/>
              <a:t>Serial assessments of fetal well-being and growth are frequently performed</a:t>
            </a:r>
          </a:p>
          <a:p>
            <a:endParaRPr lang="en-US" dirty="0"/>
          </a:p>
          <a:p>
            <a:r>
              <a:rPr lang="en-US" dirty="0" smtClean="0"/>
              <a:t>Pregnancy following renal transplantation is generally associated with a good prognosis if at least 2 years have elapsed</a:t>
            </a:r>
          </a:p>
          <a:p>
            <a:r>
              <a:rPr lang="en-US" smtClean="0"/>
              <a:t> Drug therapy should be minimal.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Asymptomatic Bacteriuria and Uncomplicated Urinary Tract Infection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asymptomatic bacteriuria in pregnancy is more likely to lead to</a:t>
            </a:r>
          </a:p>
          <a:p>
            <a:pPr marL="0" indent="0">
              <a:buNone/>
            </a:pPr>
            <a:r>
              <a:rPr lang="en-US" dirty="0" smtClean="0"/>
              <a:t>   cystitis and pyelonephritis(Compared with nonpregnant women)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pregnancy associated urinary stasis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glycosuria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the pH of urine is increased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</a:t>
            </a:r>
            <a:r>
              <a:rPr lang="en-US" b="1" dirty="0" smtClean="0">
                <a:solidFill>
                  <a:srgbClr val="0070C0"/>
                </a:solidFill>
              </a:rPr>
              <a:t>Why stasis: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progesterone-induced decreased ureteral tone and</a:t>
            </a:r>
            <a:r>
              <a:rPr lang="en-US" dirty="0"/>
              <a:t> </a:t>
            </a:r>
            <a:r>
              <a:rPr lang="en-US" dirty="0" smtClean="0"/>
              <a:t>motility</a:t>
            </a:r>
          </a:p>
          <a:p>
            <a:endParaRPr lang="en-US" dirty="0"/>
          </a:p>
          <a:p>
            <a:r>
              <a:rPr lang="en-US" dirty="0" smtClean="0"/>
              <a:t>mechanical compression of the ureters at the pelvic brim</a:t>
            </a:r>
          </a:p>
          <a:p>
            <a:endParaRPr lang="en-US" dirty="0"/>
          </a:p>
          <a:p>
            <a:r>
              <a:rPr lang="en-US" dirty="0" smtClean="0"/>
              <a:t>compression of the bladder and ureteral orifices</a:t>
            </a:r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312"/>
            <a:ext cx="10515600" cy="48236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urine culture is obtained at the onset of prenatal care, and patients</a:t>
            </a:r>
          </a:p>
          <a:p>
            <a:pPr marL="0" indent="0">
              <a:buNone/>
            </a:pPr>
            <a:r>
              <a:rPr lang="en-US" dirty="0" smtClean="0"/>
              <a:t>   with asymptomatic bacteriuria must be treated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Empiric treatment with a 3-day course or standard 7- to 10-day course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ampicillin, cephalexin or nitrofurantoin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25% to 30%</a:t>
            </a:r>
            <a:r>
              <a:rPr lang="en-US" dirty="0" smtClean="0">
                <a:sym typeface="Wingdings" panose="05000000000000000000" pitchFamily="2" charset="2"/>
              </a:rPr>
              <a:t> not treated  symptomatic UTI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/>
              <a:t>recurrence rates  </a:t>
            </a:r>
            <a:r>
              <a:rPr lang="en-US" dirty="0" smtClean="0">
                <a:sym typeface="Wingdings" panose="05000000000000000000" pitchFamily="2" charset="2"/>
              </a:rPr>
              <a:t> 30%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496" y="18073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Indication of suppressive antimicrobial therapy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postpartum radiographic evaluation of these patients to identify :</a:t>
            </a:r>
          </a:p>
          <a:p>
            <a:pPr marL="0" indent="0">
              <a:buNone/>
            </a:pPr>
            <a:r>
              <a:rPr lang="en-US" dirty="0" smtClean="0"/>
              <a:t>    Renal parenchymal </a:t>
            </a:r>
          </a:p>
          <a:p>
            <a:pPr marL="0" indent="0">
              <a:buNone/>
            </a:pPr>
            <a:r>
              <a:rPr lang="en-US" dirty="0" smtClean="0"/>
              <a:t>    urinary-collecting duct abnormalities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0744" y="2724912"/>
            <a:ext cx="3931920" cy="950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repetitive UTIs during pregnancy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1424" y="2724912"/>
            <a:ext cx="3977640" cy="950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following</a:t>
            </a:r>
          </a:p>
          <a:p>
            <a:pPr algn="ctr"/>
            <a:r>
              <a:rPr lang="en-US" dirty="0" smtClean="0"/>
              <a:t>pyelonephritis during pregnancy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</a:t>
            </a:r>
            <a:r>
              <a:rPr lang="en-US" dirty="0" smtClean="0">
                <a:solidFill>
                  <a:srgbClr val="0070C0"/>
                </a:solidFill>
              </a:rPr>
              <a:t>Pyelonephritis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2% of all pregnant patients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and symptoms:  acutely ill, fever; costovertebral tenderness; general malaise; </a:t>
            </a:r>
            <a:r>
              <a:rPr lang="en-US" dirty="0" smtClean="0"/>
              <a:t>and </a:t>
            </a:r>
            <a:r>
              <a:rPr lang="en-US" dirty="0" smtClean="0"/>
              <a:t>dehydration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20% of these ill patients demonstrate increased uterine activity and preterm labor</a:t>
            </a:r>
          </a:p>
          <a:p>
            <a:endParaRPr lang="en-US" dirty="0"/>
          </a:p>
          <a:p>
            <a:r>
              <a:rPr lang="en-US" dirty="0" smtClean="0"/>
              <a:t> 10% have positive blood cultures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4008"/>
            <a:ext cx="10515600" cy="987552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sz="3200" b="1" dirty="0" smtClean="0">
                <a:solidFill>
                  <a:srgbClr val="0070C0"/>
                </a:solidFill>
              </a:rPr>
              <a:t>Treatment of pyelonephritis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7552"/>
            <a:ext cx="10515600" cy="5189411"/>
          </a:xfrm>
        </p:spPr>
        <p:txBody>
          <a:bodyPr>
            <a:normAutofit/>
          </a:bodyPr>
          <a:lstStyle/>
          <a:p>
            <a:r>
              <a:rPr lang="en-US" dirty="0" smtClean="0"/>
              <a:t>First urinalysis and urine culture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hydration and antibiotics (cephalosporin or ampicillin and gentamicin)</a:t>
            </a:r>
          </a:p>
          <a:p>
            <a:endParaRPr lang="en-US" dirty="0" smtClean="0"/>
          </a:p>
          <a:p>
            <a:r>
              <a:rPr lang="en-US" dirty="0" smtClean="0"/>
              <a:t> antipyretics  </a:t>
            </a:r>
            <a:r>
              <a:rPr lang="en-US" dirty="0" smtClean="0">
                <a:sym typeface="Wingdings" panose="05000000000000000000" pitchFamily="2" charset="2"/>
              </a:rPr>
              <a:t>  </a:t>
            </a:r>
            <a:r>
              <a:rPr lang="en-US" dirty="0" smtClean="0"/>
              <a:t>temperature &gt;100.4°F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Uterine contractions :  specific </a:t>
            </a:r>
            <a:r>
              <a:rPr lang="en-US" dirty="0" err="1" smtClean="0"/>
              <a:t>tocolytic</a:t>
            </a:r>
            <a:r>
              <a:rPr lang="en-US" dirty="0" smtClean="0"/>
              <a:t> therapy may be considered </a:t>
            </a:r>
          </a:p>
          <a:p>
            <a:endParaRPr lang="en-US" dirty="0" smtClean="0"/>
          </a:p>
          <a:p>
            <a:r>
              <a:rPr lang="en-US" dirty="0" smtClean="0"/>
              <a:t>sepsis  in 2% to 3% of patients with pyelonephritis, and adult respiratory distress syndrome can occur</a:t>
            </a:r>
          </a:p>
          <a:p>
            <a:endParaRPr lang="en-US" dirty="0" smtClean="0"/>
          </a:p>
          <a:p>
            <a:r>
              <a:rPr lang="en-US" dirty="0" smtClean="0"/>
              <a:t>The  most commonly organisms: E. coli and other gram-negative aerobes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improvement does not occur within 48 to 72 hours:</a:t>
            </a:r>
          </a:p>
          <a:p>
            <a:endParaRPr lang="en-US" dirty="0"/>
          </a:p>
          <a:p>
            <a:r>
              <a:rPr lang="en-US" dirty="0" smtClean="0"/>
              <a:t>urinary tract obstruction</a:t>
            </a:r>
            <a:endParaRPr lang="en-US" dirty="0"/>
          </a:p>
          <a:p>
            <a:r>
              <a:rPr lang="en-US" dirty="0" smtClean="0"/>
              <a:t>urinary calculus</a:t>
            </a:r>
          </a:p>
          <a:p>
            <a:r>
              <a:rPr lang="en-US" dirty="0" smtClean="0"/>
              <a:t>renal abscess </a:t>
            </a:r>
          </a:p>
          <a:p>
            <a:r>
              <a:rPr lang="en-US" dirty="0" smtClean="0"/>
              <a:t> reevaluation of antibiotic coverage</a:t>
            </a:r>
          </a:p>
          <a:p>
            <a:r>
              <a:rPr lang="en-US" dirty="0" smtClean="0"/>
              <a:t>Ultrasonography or other imaging study such as computed tomography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4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531</Words>
  <Application>Microsoft Office PowerPoint</Application>
  <PresentationFormat>Widescreen</PresentationFormat>
  <Paragraphs>97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URINARY TRACT DISORDERS</vt:lpstr>
      <vt:lpstr>Asymptomatic Bacteriuria and Uncomplicated Urinary Tract Infection</vt:lpstr>
      <vt:lpstr>                              Why stasis: </vt:lpstr>
      <vt:lpstr>PowerPoint Presentation</vt:lpstr>
      <vt:lpstr>PowerPoint Presentation</vt:lpstr>
      <vt:lpstr>                            Pyelonephritis</vt:lpstr>
      <vt:lpstr>                       Treatment of pyelonephritis</vt:lpstr>
      <vt:lpstr>PowerPoint Presentation</vt:lpstr>
      <vt:lpstr>PowerPoint Presentation</vt:lpstr>
      <vt:lpstr>          Nephrolithiasis and Urinary Calculi</vt:lpstr>
      <vt:lpstr>            Nephrolithiasis and Urinary Calculi</vt:lpstr>
      <vt:lpstr>                   Preexisting Renal Disease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TRACT DISORDERS</dc:title>
  <dc:creator>asus</dc:creator>
  <cp:lastModifiedBy>asus</cp:lastModifiedBy>
  <cp:revision>30</cp:revision>
  <dcterms:created xsi:type="dcterms:W3CDTF">2020-04-02T06:15:43Z</dcterms:created>
  <dcterms:modified xsi:type="dcterms:W3CDTF">2020-04-28T07:26:07Z</dcterms:modified>
</cp:coreProperties>
</file>