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4" r:id="rId2"/>
    <p:sldId id="377" r:id="rId3"/>
    <p:sldId id="257" r:id="rId4"/>
    <p:sldId id="261" r:id="rId5"/>
    <p:sldId id="258" r:id="rId6"/>
    <p:sldId id="259" r:id="rId7"/>
    <p:sldId id="281" r:id="rId8"/>
    <p:sldId id="262" r:id="rId9"/>
    <p:sldId id="260" r:id="rId10"/>
    <p:sldId id="282" r:id="rId11"/>
    <p:sldId id="283" r:id="rId12"/>
    <p:sldId id="264" r:id="rId13"/>
    <p:sldId id="265" r:id="rId14"/>
    <p:sldId id="266" r:id="rId15"/>
    <p:sldId id="267" r:id="rId16"/>
    <p:sldId id="285" r:id="rId17"/>
    <p:sldId id="268" r:id="rId18"/>
    <p:sldId id="269" r:id="rId19"/>
    <p:sldId id="270" r:id="rId20"/>
    <p:sldId id="271" r:id="rId21"/>
    <p:sldId id="272" r:id="rId22"/>
    <p:sldId id="273" r:id="rId23"/>
    <p:sldId id="375" r:id="rId24"/>
    <p:sldId id="275" r:id="rId25"/>
    <p:sldId id="286" r:id="rId26"/>
    <p:sldId id="287" r:id="rId27"/>
    <p:sldId id="276" r:id="rId28"/>
    <p:sldId id="277" r:id="rId29"/>
    <p:sldId id="288" r:id="rId30"/>
    <p:sldId id="289" r:id="rId31"/>
    <p:sldId id="278" r:id="rId32"/>
    <p:sldId id="291" r:id="rId33"/>
    <p:sldId id="290" r:id="rId34"/>
    <p:sldId id="292" r:id="rId35"/>
    <p:sldId id="284" r:id="rId36"/>
    <p:sldId id="279" r:id="rId37"/>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p:scale>
          <a:sx n="89" d="100"/>
          <a:sy n="89" d="100"/>
        </p:scale>
        <p:origin x="68"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99CF-A5F6-48D1-8874-73A2B2F9D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61394043-D8AC-42A3-AA33-A4344AA88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C3600EE0-6111-4043-8E8C-1D17DC1AF23A}"/>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5" name="Footer Placeholder 4">
            <a:extLst>
              <a:ext uri="{FF2B5EF4-FFF2-40B4-BE49-F238E27FC236}">
                <a16:creationId xmlns:a16="http://schemas.microsoft.com/office/drawing/2014/main" id="{F8D9766C-951D-48E6-8D2B-36A2E97DF704}"/>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80A8168B-1A1B-44CB-A3A9-468168332865}"/>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14873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5242-82C1-44E8-AD49-229C67C8DE65}"/>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8785BD42-022E-4450-812B-3F32DAE5F8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53F89FD-F8B4-4F12-9724-B80B83EF9EAA}"/>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5" name="Footer Placeholder 4">
            <a:extLst>
              <a:ext uri="{FF2B5EF4-FFF2-40B4-BE49-F238E27FC236}">
                <a16:creationId xmlns:a16="http://schemas.microsoft.com/office/drawing/2014/main" id="{FEE66326-F145-4286-810A-AAAC97975FE1}"/>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A7CFF05A-C9FE-4277-8134-9201F1941426}"/>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2177313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9A9C90-B953-49B4-9B54-36314A3764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0F5337F2-ADCA-4217-B0E3-49036B41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37E9783B-F541-428A-B945-C559B7650524}"/>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5" name="Footer Placeholder 4">
            <a:extLst>
              <a:ext uri="{FF2B5EF4-FFF2-40B4-BE49-F238E27FC236}">
                <a16:creationId xmlns:a16="http://schemas.microsoft.com/office/drawing/2014/main" id="{5F19B366-0516-4F0A-924E-C5EC96FF32D3}"/>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B33157D4-93A7-470B-8AF7-72D0EF92FE9B}"/>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336427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FF61-9B78-445A-847B-913A7DDBA25B}"/>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EFBDC2CB-B3BC-46CB-A8CE-C545B28176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91DBB7AA-BACE-468B-9B51-3CCD09843408}"/>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5" name="Footer Placeholder 4">
            <a:extLst>
              <a:ext uri="{FF2B5EF4-FFF2-40B4-BE49-F238E27FC236}">
                <a16:creationId xmlns:a16="http://schemas.microsoft.com/office/drawing/2014/main" id="{1A28C49B-F122-4D4E-A874-500A802347BC}"/>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456BB847-AC3A-474E-9F03-A2A5FA3BD95D}"/>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317943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869DF-F9FF-4BCE-AEA2-47CA941660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8637BF90-CCDD-435B-9AD6-E78075C9FC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7211E-7EE9-4F7B-BACE-D22E19096F04}"/>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5" name="Footer Placeholder 4">
            <a:extLst>
              <a:ext uri="{FF2B5EF4-FFF2-40B4-BE49-F238E27FC236}">
                <a16:creationId xmlns:a16="http://schemas.microsoft.com/office/drawing/2014/main" id="{336EB32B-5BF6-43E1-A042-BB469E060215}"/>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C0DAEB1E-9ECB-48D8-898D-0568616B455F}"/>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1477700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3E41C-8D5F-4122-9A60-66D1C30C08FD}"/>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7B539035-1F35-406B-B3A9-17536299F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F998FA0A-BA46-424F-AA23-8E5A518798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CF4621F9-3266-44EE-8DD8-53192A1AF400}"/>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6" name="Footer Placeholder 5">
            <a:extLst>
              <a:ext uri="{FF2B5EF4-FFF2-40B4-BE49-F238E27FC236}">
                <a16:creationId xmlns:a16="http://schemas.microsoft.com/office/drawing/2014/main" id="{55AF3440-3B4B-450E-A1E0-693C871A53EA}"/>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854B43F2-7682-46BB-BBC1-3DAB9492300C}"/>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52616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11E3-84AD-4030-A7FC-E0B113D43702}"/>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E1F898E6-97A0-4CB2-9EA2-D26DC6BF3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01350-59F7-47D0-8EE5-6C8E3CD952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EC2A8E82-E618-4046-BFAC-D8BE53E61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92C51-0EAB-4C3C-B9C1-0DFABD658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9CF979B6-4C3E-4EB5-B8F5-D9E80870EE95}"/>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8" name="Footer Placeholder 7">
            <a:extLst>
              <a:ext uri="{FF2B5EF4-FFF2-40B4-BE49-F238E27FC236}">
                <a16:creationId xmlns:a16="http://schemas.microsoft.com/office/drawing/2014/main" id="{33CCF61B-2067-4E79-B648-A30F9BDB84D6}"/>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D2CD160A-C8DC-489C-827B-0FD46C62C23E}"/>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3975241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0F69-AA43-4B80-8450-CB95C6038539}"/>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17F08EB7-9267-4066-B828-015AC356D539}"/>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4" name="Footer Placeholder 3">
            <a:extLst>
              <a:ext uri="{FF2B5EF4-FFF2-40B4-BE49-F238E27FC236}">
                <a16:creationId xmlns:a16="http://schemas.microsoft.com/office/drawing/2014/main" id="{E39AD315-1723-41BB-89D5-241B8A8A2D07}"/>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C11A6A96-37B0-46A7-B138-3CF39F45AD36}"/>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361608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501932-73EA-42C4-B5D8-5EA49E9ECBF2}"/>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3" name="Footer Placeholder 2">
            <a:extLst>
              <a:ext uri="{FF2B5EF4-FFF2-40B4-BE49-F238E27FC236}">
                <a16:creationId xmlns:a16="http://schemas.microsoft.com/office/drawing/2014/main" id="{ECE8C87A-F2CC-4E1C-B4CE-3932C6B01CC7}"/>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CC5B54D4-D73F-4DB7-A931-E3543A7169DE}"/>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359655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8D50-8E5A-4576-99BB-639089E6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3DA0BE9A-7116-4349-81A4-0BEE810BB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38E5657A-02AC-42C7-A747-1CFFA65CC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AC470-7058-4177-B8A6-3F453EF50922}"/>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6" name="Footer Placeholder 5">
            <a:extLst>
              <a:ext uri="{FF2B5EF4-FFF2-40B4-BE49-F238E27FC236}">
                <a16:creationId xmlns:a16="http://schemas.microsoft.com/office/drawing/2014/main" id="{9ECF9427-9E51-476E-B332-3DBC4EF19FEE}"/>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53497985-BC08-47D1-8F66-89651AEEBFA8}"/>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207100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5D6E5-3250-441F-A4B2-E044BCF03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62D3FBED-BCEE-4A16-B902-E47B20AD66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77653DAE-23FB-486D-895E-C5EB4D791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F4B9E1-CDB1-4258-A49F-EA17CCA6D75E}"/>
              </a:ext>
            </a:extLst>
          </p:cNvPr>
          <p:cNvSpPr>
            <a:spLocks noGrp="1"/>
          </p:cNvSpPr>
          <p:nvPr>
            <p:ph type="dt" sz="half" idx="10"/>
          </p:nvPr>
        </p:nvSpPr>
        <p:spPr/>
        <p:txBody>
          <a:bodyPr/>
          <a:lstStyle/>
          <a:p>
            <a:fld id="{12F056DA-DBA5-44A3-8921-349D7D8BDD7F}" type="datetimeFigureOut">
              <a:rPr lang="fa-IR" smtClean="0"/>
              <a:t>23/09/1441</a:t>
            </a:fld>
            <a:endParaRPr lang="fa-IR"/>
          </a:p>
        </p:txBody>
      </p:sp>
      <p:sp>
        <p:nvSpPr>
          <p:cNvPr id="6" name="Footer Placeholder 5">
            <a:extLst>
              <a:ext uri="{FF2B5EF4-FFF2-40B4-BE49-F238E27FC236}">
                <a16:creationId xmlns:a16="http://schemas.microsoft.com/office/drawing/2014/main" id="{C5C2899D-A149-4E77-A670-506901A7F8FD}"/>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B39853FF-E662-4B54-B500-207D2D53684B}"/>
              </a:ext>
            </a:extLst>
          </p:cNvPr>
          <p:cNvSpPr>
            <a:spLocks noGrp="1"/>
          </p:cNvSpPr>
          <p:nvPr>
            <p:ph type="sldNum" sz="quarter" idx="12"/>
          </p:nvPr>
        </p:nvSpPr>
        <p:spPr/>
        <p:txBody>
          <a:bodyPr/>
          <a:lstStyle/>
          <a:p>
            <a:fld id="{D1CE0B78-0DF7-440B-93D3-9049B6E54D5E}" type="slidenum">
              <a:rPr lang="fa-IR" smtClean="0"/>
              <a:t>‹#›</a:t>
            </a:fld>
            <a:endParaRPr lang="fa-IR"/>
          </a:p>
        </p:txBody>
      </p:sp>
    </p:spTree>
    <p:extLst>
      <p:ext uri="{BB962C8B-B14F-4D97-AF65-F5344CB8AC3E}">
        <p14:creationId xmlns:p14="http://schemas.microsoft.com/office/powerpoint/2010/main" val="133067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CA43E2-C7B7-44F8-BD1E-A5A3574499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A8BF9BB7-E288-488C-8C30-DE892C615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073C155D-E935-4A5E-876C-344CC352E8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056DA-DBA5-44A3-8921-349D7D8BDD7F}" type="datetimeFigureOut">
              <a:rPr lang="fa-IR" smtClean="0"/>
              <a:t>23/09/1441</a:t>
            </a:fld>
            <a:endParaRPr lang="fa-IR"/>
          </a:p>
        </p:txBody>
      </p:sp>
      <p:sp>
        <p:nvSpPr>
          <p:cNvPr id="5" name="Footer Placeholder 4">
            <a:extLst>
              <a:ext uri="{FF2B5EF4-FFF2-40B4-BE49-F238E27FC236}">
                <a16:creationId xmlns:a16="http://schemas.microsoft.com/office/drawing/2014/main" id="{4A9C3CBB-3853-4C99-8D38-5A95085D9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a:extLst>
              <a:ext uri="{FF2B5EF4-FFF2-40B4-BE49-F238E27FC236}">
                <a16:creationId xmlns:a16="http://schemas.microsoft.com/office/drawing/2014/main" id="{A67DE5DF-52CE-43C4-9256-121A1A9E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E0B78-0DF7-440B-93D3-9049B6E54D5E}" type="slidenum">
              <a:rPr lang="fa-IR" smtClean="0"/>
              <a:t>‹#›</a:t>
            </a:fld>
            <a:endParaRPr lang="fa-IR"/>
          </a:p>
        </p:txBody>
      </p:sp>
    </p:spTree>
    <p:extLst>
      <p:ext uri="{BB962C8B-B14F-4D97-AF65-F5344CB8AC3E}">
        <p14:creationId xmlns:p14="http://schemas.microsoft.com/office/powerpoint/2010/main" val="621203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F0E4-30B0-402A-B2B7-76AA8587AE33}"/>
              </a:ext>
            </a:extLst>
          </p:cNvPr>
          <p:cNvSpPr>
            <a:spLocks noGrp="1"/>
          </p:cNvSpPr>
          <p:nvPr>
            <p:ph type="ctrTitle"/>
          </p:nvPr>
        </p:nvSpPr>
        <p:spPr>
          <a:xfrm>
            <a:off x="800100" y="1053737"/>
            <a:ext cx="9867900" cy="1875201"/>
          </a:xfrm>
        </p:spPr>
        <p:txBody>
          <a:bodyPr>
            <a:normAutofit/>
          </a:bodyPr>
          <a:lstStyle/>
          <a:p>
            <a:r>
              <a:rPr lang="en-US" sz="5400" dirty="0">
                <a:latin typeface="Andalus" panose="02020603050405020304" pitchFamily="18" charset="-78"/>
                <a:cs typeface="Andalus" panose="02020603050405020304" pitchFamily="18" charset="-78"/>
              </a:rPr>
              <a:t>Uterine Leiomyoma and Neoplasia</a:t>
            </a:r>
            <a:br>
              <a:rPr lang="en-US" sz="4800" b="1" dirty="0">
                <a:latin typeface="+mn-lt"/>
              </a:rPr>
            </a:br>
            <a:endParaRPr lang="fa-IR" sz="4800" b="1" dirty="0">
              <a:latin typeface="+mn-lt"/>
            </a:endParaRPr>
          </a:p>
        </p:txBody>
      </p:sp>
      <p:sp>
        <p:nvSpPr>
          <p:cNvPr id="3" name="Subtitle 2">
            <a:extLst>
              <a:ext uri="{FF2B5EF4-FFF2-40B4-BE49-F238E27FC236}">
                <a16:creationId xmlns:a16="http://schemas.microsoft.com/office/drawing/2014/main" id="{C6D3F9E8-51EA-45D9-8921-B4C866BED79C}"/>
              </a:ext>
            </a:extLst>
          </p:cNvPr>
          <p:cNvSpPr>
            <a:spLocks noGrp="1"/>
          </p:cNvSpPr>
          <p:nvPr>
            <p:ph type="subTitle" idx="1"/>
          </p:nvPr>
        </p:nvSpPr>
        <p:spPr>
          <a:xfrm>
            <a:off x="1196884" y="2736057"/>
            <a:ext cx="9074331" cy="1771649"/>
          </a:xfrm>
        </p:spPr>
        <p:txBody>
          <a:bodyPr>
            <a:normAutofit/>
          </a:bodyPr>
          <a:lstStyle/>
          <a:p>
            <a:pPr lvl="0" defTabSz="914377" rtl="1"/>
            <a:r>
              <a:rPr lang="en-US" sz="2800" dirty="0">
                <a:solidFill>
                  <a:srgbClr val="800000"/>
                </a:solidFill>
                <a:ea typeface="Calibri" panose="020F0502020204030204" pitchFamily="34" charset="0"/>
                <a:cs typeface="Aharoni" panose="02010803020104030203" pitchFamily="2" charset="-79"/>
              </a:rPr>
              <a:t>M. S. Hosseini  Obstetrics and Gynecologist</a:t>
            </a:r>
          </a:p>
          <a:p>
            <a:pPr lvl="0" defTabSz="914377" rtl="1"/>
            <a:endParaRPr lang="en-US" sz="1800" dirty="0">
              <a:solidFill>
                <a:srgbClr val="44546A"/>
              </a:solidFill>
              <a:ea typeface="Calibri" panose="020F0502020204030204" pitchFamily="34" charset="0"/>
              <a:cs typeface="Aharoni" panose="02010803020104030203" pitchFamily="2" charset="-79"/>
            </a:endParaRPr>
          </a:p>
          <a:p>
            <a:pPr marL="228578" lvl="0" indent="-228578" algn="l" defTabSz="914377" rtl="1">
              <a:lnSpc>
                <a:spcPct val="80000"/>
              </a:lnSpc>
              <a:spcBef>
                <a:spcPts val="0"/>
              </a:spcBef>
            </a:pPr>
            <a:r>
              <a:rPr lang="en-US" sz="1800" cap="all" dirty="0">
                <a:solidFill>
                  <a:srgbClr val="7030A0"/>
                </a:solidFill>
                <a:ea typeface="Times New Roman" panose="02020603050405020304" pitchFamily="18" charset="0"/>
                <a:cs typeface="Aharoni" panose="02010803020104030203" pitchFamily="2" charset="-79"/>
              </a:rPr>
              <a:t>                                    </a:t>
            </a:r>
            <a:r>
              <a:rPr lang="en-US" sz="1800" cap="all" dirty="0">
                <a:solidFill>
                  <a:srgbClr val="C00000"/>
                </a:solidFill>
                <a:ea typeface="Times New Roman" panose="02020603050405020304" pitchFamily="18" charset="0"/>
                <a:cs typeface="Aharoni" panose="02010803020104030203" pitchFamily="2" charset="-79"/>
              </a:rPr>
              <a:t>ShahID Beheshti University of Medical Sciences</a:t>
            </a:r>
            <a:endParaRPr lang="en-US" sz="1800" dirty="0">
              <a:solidFill>
                <a:srgbClr val="C00000"/>
              </a:solidFill>
              <a:ea typeface="Times New Roman" panose="02020603050405020304" pitchFamily="18" charset="0"/>
              <a:cs typeface="Aharoni" panose="02010803020104030203" pitchFamily="2" charset="-79"/>
            </a:endParaRPr>
          </a:p>
          <a:p>
            <a:pPr marL="228578" lvl="0" indent="-228578" algn="l" defTabSz="914377" rtl="1">
              <a:lnSpc>
                <a:spcPct val="80000"/>
              </a:lnSpc>
              <a:spcBef>
                <a:spcPts val="0"/>
              </a:spcBef>
            </a:pPr>
            <a:r>
              <a:rPr lang="en-US" sz="1800" cap="all" dirty="0">
                <a:solidFill>
                  <a:srgbClr val="C00000"/>
                </a:solidFill>
                <a:ea typeface="Times New Roman" panose="02020603050405020304" pitchFamily="18" charset="0"/>
                <a:cs typeface="Aharoni" panose="02010803020104030203" pitchFamily="2" charset="-79"/>
              </a:rPr>
              <a:t> </a:t>
            </a:r>
            <a:endParaRPr lang="en-US" sz="1800" dirty="0">
              <a:solidFill>
                <a:srgbClr val="C00000"/>
              </a:solidFill>
              <a:ea typeface="Times New Roman" panose="02020603050405020304" pitchFamily="18" charset="0"/>
              <a:cs typeface="Aharoni" panose="02010803020104030203" pitchFamily="2" charset="-79"/>
            </a:endParaRPr>
          </a:p>
          <a:p>
            <a:pPr marL="228578" lvl="0" indent="-228578" algn="l" defTabSz="914377" rtl="1">
              <a:lnSpc>
                <a:spcPct val="80000"/>
              </a:lnSpc>
              <a:spcBef>
                <a:spcPts val="0"/>
              </a:spcBef>
            </a:pPr>
            <a:r>
              <a:rPr lang="en-US" sz="1800" cap="all" dirty="0">
                <a:solidFill>
                  <a:srgbClr val="C00000"/>
                </a:solidFill>
                <a:ea typeface="Times New Roman" panose="02020603050405020304" pitchFamily="18" charset="0"/>
                <a:cs typeface="Aharoni" panose="02010803020104030203" pitchFamily="2" charset="-79"/>
              </a:rPr>
              <a:t>                                                              Imam Hossein Hospital </a:t>
            </a:r>
            <a:endParaRPr lang="en-US" sz="1800" dirty="0">
              <a:solidFill>
                <a:srgbClr val="C00000"/>
              </a:solidFill>
              <a:cs typeface="Aharoni" panose="02010803020104030203" pitchFamily="2" charset="-79"/>
            </a:endParaRPr>
          </a:p>
          <a:p>
            <a:endParaRPr lang="fa-IR" dirty="0"/>
          </a:p>
        </p:txBody>
      </p:sp>
      <p:sp>
        <p:nvSpPr>
          <p:cNvPr id="6" name="Rectangle 5">
            <a:extLst>
              <a:ext uri="{FF2B5EF4-FFF2-40B4-BE49-F238E27FC236}">
                <a16:creationId xmlns:a16="http://schemas.microsoft.com/office/drawing/2014/main" id="{186CC461-C8DD-4E16-BFA2-8E824A90C092}"/>
              </a:ext>
            </a:extLst>
          </p:cNvPr>
          <p:cNvSpPr/>
          <p:nvPr/>
        </p:nvSpPr>
        <p:spPr>
          <a:xfrm>
            <a:off x="3036094" y="3244334"/>
            <a:ext cx="5257800" cy="369332"/>
          </a:xfrm>
          <a:prstGeom prst="rect">
            <a:avLst/>
          </a:prstGeom>
        </p:spPr>
        <p:txBody>
          <a:bodyPr wrap="square">
            <a:spAutoFit/>
          </a:bodyPr>
          <a:lstStyle/>
          <a:p>
            <a:endParaRPr lang="fa-IR" dirty="0"/>
          </a:p>
        </p:txBody>
      </p:sp>
      <p:pic>
        <p:nvPicPr>
          <p:cNvPr id="1025" name="Picture 1">
            <a:extLst>
              <a:ext uri="{FF2B5EF4-FFF2-40B4-BE49-F238E27FC236}">
                <a16:creationId xmlns:a16="http://schemas.microsoft.com/office/drawing/2014/main" id="{A73371EE-1D27-42EF-B9B9-4B2E95C29A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309716"/>
            <a:ext cx="6667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9" name="Recorded Sound">
            <a:hlinkClick r:id="" action="ppaction://media"/>
            <a:extLst>
              <a:ext uri="{FF2B5EF4-FFF2-40B4-BE49-F238E27FC236}">
                <a16:creationId xmlns:a16="http://schemas.microsoft.com/office/drawing/2014/main" id="{DDB6F1C0-204D-440C-BC83-03CDE59D19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3131" y="647337"/>
            <a:ext cx="406400" cy="406400"/>
          </a:xfrm>
          <a:prstGeom prst="rect">
            <a:avLst/>
          </a:prstGeom>
        </p:spPr>
      </p:pic>
    </p:spTree>
    <p:extLst>
      <p:ext uri="{BB962C8B-B14F-4D97-AF65-F5344CB8AC3E}">
        <p14:creationId xmlns:p14="http://schemas.microsoft.com/office/powerpoint/2010/main" val="201324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53C5-2BF3-4782-9912-B1B910FF6D60}"/>
              </a:ext>
            </a:extLst>
          </p:cNvPr>
          <p:cNvSpPr>
            <a:spLocks noGrp="1"/>
          </p:cNvSpPr>
          <p:nvPr>
            <p:ph type="title"/>
          </p:nvPr>
        </p:nvSpPr>
        <p:spPr/>
        <p:txBody>
          <a:bodyPr/>
          <a:lstStyle/>
          <a:p>
            <a:endParaRPr lang="fa-IR"/>
          </a:p>
        </p:txBody>
      </p:sp>
      <p:pic>
        <p:nvPicPr>
          <p:cNvPr id="4" name="Content Placeholder 3">
            <a:extLst>
              <a:ext uri="{FF2B5EF4-FFF2-40B4-BE49-F238E27FC236}">
                <a16:creationId xmlns:a16="http://schemas.microsoft.com/office/drawing/2014/main" id="{464FCA6D-3BD3-4C53-9A0F-FD80C594831A}"/>
              </a:ext>
            </a:extLst>
          </p:cNvPr>
          <p:cNvPicPr>
            <a:picLocks noGrp="1" noChangeAspect="1"/>
          </p:cNvPicPr>
          <p:nvPr>
            <p:ph idx="1"/>
          </p:nvPr>
        </p:nvPicPr>
        <p:blipFill rotWithShape="1">
          <a:blip r:embed="rId4"/>
          <a:srcRect l="11797" t="16280" r="10824" b="18214"/>
          <a:stretch/>
        </p:blipFill>
        <p:spPr>
          <a:xfrm>
            <a:off x="198834" y="310753"/>
            <a:ext cx="11794331" cy="6236494"/>
          </a:xfrm>
          <a:prstGeom prst="rect">
            <a:avLst/>
          </a:prstGeom>
        </p:spPr>
      </p:pic>
      <p:pic>
        <p:nvPicPr>
          <p:cNvPr id="3" name="Recorded Sound">
            <a:hlinkClick r:id="" action="ppaction://media"/>
            <a:extLst>
              <a:ext uri="{FF2B5EF4-FFF2-40B4-BE49-F238E27FC236}">
                <a16:creationId xmlns:a16="http://schemas.microsoft.com/office/drawing/2014/main" id="{EA4DDDB6-11E3-4010-971C-D5BD324535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7506" y="310753"/>
            <a:ext cx="406400" cy="406400"/>
          </a:xfrm>
          <a:prstGeom prst="rect">
            <a:avLst/>
          </a:prstGeom>
        </p:spPr>
      </p:pic>
    </p:spTree>
    <p:extLst>
      <p:ext uri="{BB962C8B-B14F-4D97-AF65-F5344CB8AC3E}">
        <p14:creationId xmlns:p14="http://schemas.microsoft.com/office/powerpoint/2010/main" val="16441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2955-8F6D-4E88-9FDD-CCB26613344B}"/>
              </a:ext>
            </a:extLst>
          </p:cNvPr>
          <p:cNvSpPr>
            <a:spLocks noGrp="1"/>
          </p:cNvSpPr>
          <p:nvPr>
            <p:ph type="title"/>
          </p:nvPr>
        </p:nvSpPr>
        <p:spPr>
          <a:xfrm>
            <a:off x="4743450" y="6086476"/>
            <a:ext cx="5014913" cy="900112"/>
          </a:xfrm>
        </p:spPr>
        <p:txBody>
          <a:bodyPr>
            <a:normAutofit/>
          </a:bodyPr>
          <a:lstStyle/>
          <a:p>
            <a:r>
              <a:rPr lang="en-US" sz="1800" b="1" dirty="0" err="1">
                <a:solidFill>
                  <a:srgbClr val="C00000"/>
                </a:solidFill>
              </a:rPr>
              <a:t>Berek</a:t>
            </a:r>
            <a:r>
              <a:rPr lang="en-US" sz="1800" b="1" dirty="0">
                <a:solidFill>
                  <a:srgbClr val="C00000"/>
                </a:solidFill>
              </a:rPr>
              <a:t> &amp; Novak’s Gynecology</a:t>
            </a:r>
            <a:endParaRPr lang="fa-IR" sz="1800" b="1" dirty="0">
              <a:solidFill>
                <a:srgbClr val="C00000"/>
              </a:solidFill>
            </a:endParaRPr>
          </a:p>
        </p:txBody>
      </p:sp>
      <p:pic>
        <p:nvPicPr>
          <p:cNvPr id="4" name="Content Placeholder 3">
            <a:extLst>
              <a:ext uri="{FF2B5EF4-FFF2-40B4-BE49-F238E27FC236}">
                <a16:creationId xmlns:a16="http://schemas.microsoft.com/office/drawing/2014/main" id="{3D9DC1B2-6279-4023-8D0E-8F566BEBD3C5}"/>
              </a:ext>
            </a:extLst>
          </p:cNvPr>
          <p:cNvPicPr>
            <a:picLocks noGrp="1" noChangeAspect="1"/>
          </p:cNvPicPr>
          <p:nvPr>
            <p:ph idx="1"/>
          </p:nvPr>
        </p:nvPicPr>
        <p:blipFill rotWithShape="1">
          <a:blip r:embed="rId4"/>
          <a:srcRect l="12203" t="26811" r="11838" b="12259"/>
          <a:stretch/>
        </p:blipFill>
        <p:spPr>
          <a:xfrm>
            <a:off x="127203" y="277906"/>
            <a:ext cx="11813785" cy="5997388"/>
          </a:xfrm>
          <a:prstGeom prst="rect">
            <a:avLst/>
          </a:prstGeom>
        </p:spPr>
      </p:pic>
      <p:pic>
        <p:nvPicPr>
          <p:cNvPr id="3" name="Recorded Sound">
            <a:hlinkClick r:id="" action="ppaction://media"/>
            <a:extLst>
              <a:ext uri="{FF2B5EF4-FFF2-40B4-BE49-F238E27FC236}">
                <a16:creationId xmlns:a16="http://schemas.microsoft.com/office/drawing/2014/main" id="{E1EE5602-44E9-41FA-9894-DC6E0C8E94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993" y="489744"/>
            <a:ext cx="406400" cy="406400"/>
          </a:xfrm>
          <a:prstGeom prst="rect">
            <a:avLst/>
          </a:prstGeom>
        </p:spPr>
      </p:pic>
    </p:spTree>
    <p:extLst>
      <p:ext uri="{BB962C8B-B14F-4D97-AF65-F5344CB8AC3E}">
        <p14:creationId xmlns:p14="http://schemas.microsoft.com/office/powerpoint/2010/main" val="25979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A21B-28E7-463B-A8D3-F58AD2932927}"/>
              </a:ext>
            </a:extLst>
          </p:cNvPr>
          <p:cNvSpPr>
            <a:spLocks noGrp="1"/>
          </p:cNvSpPr>
          <p:nvPr>
            <p:ph type="title"/>
          </p:nvPr>
        </p:nvSpPr>
        <p:spPr>
          <a:xfrm>
            <a:off x="500063" y="1"/>
            <a:ext cx="10853737" cy="1690688"/>
          </a:xfrm>
        </p:spPr>
        <p:txBody>
          <a:bodyPr>
            <a:normAutofit/>
          </a:bodyPr>
          <a:lstStyle/>
          <a:p>
            <a:r>
              <a:rPr lang="en-US" sz="6000" dirty="0">
                <a:latin typeface="Aldhabi" panose="01000000000000000000" pitchFamily="2" charset="-78"/>
                <a:cs typeface="Aldhabi" panose="01000000000000000000" pitchFamily="2" charset="-78"/>
              </a:rPr>
              <a:t>SYMPTOMS</a:t>
            </a:r>
            <a:endParaRPr lang="fa-IR" sz="4000" dirty="0">
              <a:latin typeface="Algerian" panose="04020705040A02060702" pitchFamily="82" charset="0"/>
            </a:endParaRPr>
          </a:p>
        </p:txBody>
      </p:sp>
      <p:sp>
        <p:nvSpPr>
          <p:cNvPr id="3" name="Content Placeholder 2">
            <a:extLst>
              <a:ext uri="{FF2B5EF4-FFF2-40B4-BE49-F238E27FC236}">
                <a16:creationId xmlns:a16="http://schemas.microsoft.com/office/drawing/2014/main" id="{330C1A19-C2D3-48FC-865C-B569D4CDAB98}"/>
              </a:ext>
            </a:extLst>
          </p:cNvPr>
          <p:cNvSpPr>
            <a:spLocks noGrp="1"/>
          </p:cNvSpPr>
          <p:nvPr>
            <p:ph idx="1"/>
          </p:nvPr>
        </p:nvSpPr>
        <p:spPr>
          <a:xfrm>
            <a:off x="838200" y="1378744"/>
            <a:ext cx="10515600" cy="4798219"/>
          </a:xfrm>
        </p:spPr>
        <p:txBody>
          <a:bodyPr>
            <a:noAutofit/>
          </a:bodyPr>
          <a:lstStyle/>
          <a:p>
            <a:r>
              <a:rPr lang="en-US" sz="3200" dirty="0"/>
              <a:t>Many fibroids are found incidentally. </a:t>
            </a:r>
          </a:p>
          <a:p>
            <a:r>
              <a:rPr lang="en-US" sz="3200" dirty="0">
                <a:solidFill>
                  <a:srgbClr val="FF0000"/>
                </a:solidFill>
              </a:rPr>
              <a:t>Bleeding</a:t>
            </a:r>
            <a:r>
              <a:rPr lang="en-US" sz="3200" dirty="0"/>
              <a:t> is the </a:t>
            </a:r>
            <a:r>
              <a:rPr lang="en-US" sz="3200" dirty="0">
                <a:solidFill>
                  <a:srgbClr val="FF0000"/>
                </a:solidFill>
              </a:rPr>
              <a:t>most common </a:t>
            </a:r>
            <a:r>
              <a:rPr lang="en-US" sz="3200" dirty="0"/>
              <a:t>presenting symptom in uterine fibroids. </a:t>
            </a:r>
          </a:p>
          <a:p>
            <a:r>
              <a:rPr lang="en-US" sz="3200" dirty="0"/>
              <a:t>Although the kind of abnormal bleeding may vary, the most common presentation includes the development of progressively heavier menstrual flow that lasts longer than the normal duration (</a:t>
            </a:r>
            <a:r>
              <a:rPr lang="en-US" sz="3200" dirty="0">
                <a:solidFill>
                  <a:srgbClr val="FF0000"/>
                </a:solidFill>
              </a:rPr>
              <a:t>menorrhagia,</a:t>
            </a:r>
            <a:r>
              <a:rPr lang="en-US" sz="3200" dirty="0"/>
              <a:t> defined as menstrual blood loss of &gt;80 mL). </a:t>
            </a:r>
          </a:p>
          <a:p>
            <a:r>
              <a:rPr lang="en-US" sz="3200" dirty="0"/>
              <a:t>This bleeding may result from significant distortion of the endometrial cavity by the underlying tumor.</a:t>
            </a:r>
          </a:p>
        </p:txBody>
      </p:sp>
      <p:pic>
        <p:nvPicPr>
          <p:cNvPr id="4" name="Recorded Sound">
            <a:hlinkClick r:id="" action="ppaction://media"/>
            <a:extLst>
              <a:ext uri="{FF2B5EF4-FFF2-40B4-BE49-F238E27FC236}">
                <a16:creationId xmlns:a16="http://schemas.microsoft.com/office/drawing/2014/main" id="{3E8D384A-31CC-47D2-8CC7-EAB157153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1731" y="561181"/>
            <a:ext cx="406400" cy="406400"/>
          </a:xfrm>
          <a:prstGeom prst="rect">
            <a:avLst/>
          </a:prstGeom>
        </p:spPr>
      </p:pic>
    </p:spTree>
    <p:extLst>
      <p:ext uri="{BB962C8B-B14F-4D97-AF65-F5344CB8AC3E}">
        <p14:creationId xmlns:p14="http://schemas.microsoft.com/office/powerpoint/2010/main" val="92684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CCB2-FBB6-4C24-8490-0810AA3B0BEE}"/>
              </a:ext>
            </a:extLst>
          </p:cNvPr>
          <p:cNvSpPr>
            <a:spLocks noGrp="1"/>
          </p:cNvSpPr>
          <p:nvPr>
            <p:ph type="title"/>
          </p:nvPr>
        </p:nvSpPr>
        <p:spPr/>
        <p:txBody>
          <a:bodyPr/>
          <a:lstStyle/>
          <a:p>
            <a:r>
              <a:rPr lang="en-US" dirty="0">
                <a:latin typeface="Aldhabi" panose="01000000000000000000" pitchFamily="2" charset="-78"/>
                <a:cs typeface="Aldhabi" panose="01000000000000000000" pitchFamily="2" charset="-78"/>
              </a:rPr>
              <a:t>SYMPTOMS…..</a:t>
            </a:r>
            <a:endParaRPr lang="fa-IR" dirty="0"/>
          </a:p>
        </p:txBody>
      </p:sp>
      <p:sp>
        <p:nvSpPr>
          <p:cNvPr id="3" name="Content Placeholder 2">
            <a:extLst>
              <a:ext uri="{FF2B5EF4-FFF2-40B4-BE49-F238E27FC236}">
                <a16:creationId xmlns:a16="http://schemas.microsoft.com/office/drawing/2014/main" id="{F6A57D38-EF52-4F02-9CF1-307E9A51E743}"/>
              </a:ext>
            </a:extLst>
          </p:cNvPr>
          <p:cNvSpPr>
            <a:spLocks noGrp="1"/>
          </p:cNvSpPr>
          <p:nvPr>
            <p:ph idx="1"/>
          </p:nvPr>
        </p:nvSpPr>
        <p:spPr>
          <a:xfrm>
            <a:off x="838200" y="1457324"/>
            <a:ext cx="10515600" cy="4886325"/>
          </a:xfrm>
        </p:spPr>
        <p:txBody>
          <a:bodyPr/>
          <a:lstStyle/>
          <a:p>
            <a:pPr marL="0" indent="0">
              <a:buNone/>
            </a:pPr>
            <a:r>
              <a:rPr lang="en-US" dirty="0"/>
              <a:t>    Three generally accepted but unproven mechanisms for increased</a:t>
            </a:r>
          </a:p>
          <a:p>
            <a:pPr marL="0" indent="0">
              <a:buNone/>
            </a:pPr>
            <a:r>
              <a:rPr lang="en-US" dirty="0"/>
              <a:t>     bleeding include the following </a:t>
            </a:r>
          </a:p>
          <a:p>
            <a:pPr marL="514350" indent="-514350">
              <a:buFont typeface="+mj-lt"/>
              <a:buAutoNum type="arabicPeriod"/>
            </a:pPr>
            <a:r>
              <a:rPr lang="en-US" dirty="0"/>
              <a:t> Alteration of normal myometrial contractile function in the small     artery and arteriolar blood supply underlying the endometrium </a:t>
            </a:r>
          </a:p>
          <a:p>
            <a:pPr marL="514350" indent="-514350">
              <a:buFont typeface="+mj-lt"/>
              <a:buAutoNum type="arabicPeriod"/>
            </a:pPr>
            <a:r>
              <a:rPr lang="en-US" dirty="0"/>
              <a:t>Inability of the overlying endometrium to respond to the normal estrogen/progesterone menstrual phases, which contributes to incomplete sloughing of the endometrium </a:t>
            </a:r>
          </a:p>
          <a:p>
            <a:pPr marL="514350" indent="-514350">
              <a:buFont typeface="+mj-lt"/>
              <a:buAutoNum type="arabicPeriod"/>
            </a:pPr>
            <a:r>
              <a:rPr lang="en-US" dirty="0"/>
              <a:t>Pressure necrosis of the overlying endometrial bed, which exposes vascular surfaces that bleed in excess of that normally found with endometrial sloughing</a:t>
            </a:r>
            <a:endParaRPr lang="fa-IR" dirty="0"/>
          </a:p>
        </p:txBody>
      </p:sp>
      <p:pic>
        <p:nvPicPr>
          <p:cNvPr id="4" name="Recorded Sound">
            <a:hlinkClick r:id="" action="ppaction://media"/>
            <a:extLst>
              <a:ext uri="{FF2B5EF4-FFF2-40B4-BE49-F238E27FC236}">
                <a16:creationId xmlns:a16="http://schemas.microsoft.com/office/drawing/2014/main" id="{0C993B08-B9DD-4A97-8F0E-E205CEFDC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35975" y="485776"/>
            <a:ext cx="406400" cy="406400"/>
          </a:xfrm>
          <a:prstGeom prst="rect">
            <a:avLst/>
          </a:prstGeom>
        </p:spPr>
      </p:pic>
    </p:spTree>
    <p:extLst>
      <p:ext uri="{BB962C8B-B14F-4D97-AF65-F5344CB8AC3E}">
        <p14:creationId xmlns:p14="http://schemas.microsoft.com/office/powerpoint/2010/main" val="170110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C4A3-4E38-4694-A2AE-A3F5A375EF9E}"/>
              </a:ext>
            </a:extLst>
          </p:cNvPr>
          <p:cNvSpPr>
            <a:spLocks noGrp="1"/>
          </p:cNvSpPr>
          <p:nvPr>
            <p:ph type="title"/>
          </p:nvPr>
        </p:nvSpPr>
        <p:spPr/>
        <p:txBody>
          <a:bodyPr/>
          <a:lstStyle/>
          <a:p>
            <a:r>
              <a:rPr lang="en-US" dirty="0">
                <a:latin typeface="Aldhabi" panose="01000000000000000000" pitchFamily="2" charset="-78"/>
                <a:cs typeface="Aldhabi" panose="01000000000000000000" pitchFamily="2" charset="-78"/>
              </a:rPr>
              <a:t>SYMPTOMS…..</a:t>
            </a:r>
            <a:endParaRPr lang="fa-IR" dirty="0"/>
          </a:p>
        </p:txBody>
      </p:sp>
      <p:sp>
        <p:nvSpPr>
          <p:cNvPr id="3" name="Content Placeholder 2">
            <a:extLst>
              <a:ext uri="{FF2B5EF4-FFF2-40B4-BE49-F238E27FC236}">
                <a16:creationId xmlns:a16="http://schemas.microsoft.com/office/drawing/2014/main" id="{3BC86DEE-5689-44A0-B3F3-A1B103379C1F}"/>
              </a:ext>
            </a:extLst>
          </p:cNvPr>
          <p:cNvSpPr>
            <a:spLocks noGrp="1"/>
          </p:cNvSpPr>
          <p:nvPr>
            <p:ph idx="1"/>
          </p:nvPr>
        </p:nvSpPr>
        <p:spPr/>
        <p:txBody>
          <a:bodyPr/>
          <a:lstStyle/>
          <a:p>
            <a:r>
              <a:rPr lang="en-US" dirty="0"/>
              <a:t>Characteristically, the best example of leiomyoma contributing to this bleeding pattern is the so-called </a:t>
            </a:r>
            <a:r>
              <a:rPr lang="en-US" dirty="0">
                <a:solidFill>
                  <a:srgbClr val="FF0000"/>
                </a:solidFill>
              </a:rPr>
              <a:t>submucous leiomyoma </a:t>
            </a:r>
          </a:p>
          <a:p>
            <a:r>
              <a:rPr lang="en-US" dirty="0"/>
              <a:t>Enlarging </a:t>
            </a:r>
            <a:r>
              <a:rPr lang="en-US" dirty="0">
                <a:solidFill>
                  <a:srgbClr val="FF0000"/>
                </a:solidFill>
              </a:rPr>
              <a:t>intramural fibroids </a:t>
            </a:r>
            <a:r>
              <a:rPr lang="en-US" dirty="0"/>
              <a:t>likewise may contribute to excessive bleeding if they become large enough to significantly distort the endometrial cavity  </a:t>
            </a:r>
          </a:p>
          <a:p>
            <a:r>
              <a:rPr lang="en-US" dirty="0"/>
              <a:t>Blood loss from this type of menstrual bleeding may be heavy enough to contribute to chronic iron-deficiency anemia and, rarely, to profound acute blood loss</a:t>
            </a:r>
          </a:p>
          <a:p>
            <a:endParaRPr lang="en-US" dirty="0"/>
          </a:p>
          <a:p>
            <a:endParaRPr lang="fa-IR" dirty="0"/>
          </a:p>
        </p:txBody>
      </p:sp>
      <p:pic>
        <p:nvPicPr>
          <p:cNvPr id="5" name="Recorded Sound">
            <a:hlinkClick r:id="" action="ppaction://media"/>
            <a:extLst>
              <a:ext uri="{FF2B5EF4-FFF2-40B4-BE49-F238E27FC236}">
                <a16:creationId xmlns:a16="http://schemas.microsoft.com/office/drawing/2014/main" id="{9F83D0ED-6F99-4DD5-8E27-0DB1FBC6DB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07337" y="365125"/>
            <a:ext cx="406400" cy="406400"/>
          </a:xfrm>
          <a:prstGeom prst="rect">
            <a:avLst/>
          </a:prstGeom>
        </p:spPr>
      </p:pic>
    </p:spTree>
    <p:extLst>
      <p:ext uri="{BB962C8B-B14F-4D97-AF65-F5344CB8AC3E}">
        <p14:creationId xmlns:p14="http://schemas.microsoft.com/office/powerpoint/2010/main" val="6918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4A0C8-D881-40C3-BEBE-1AAA1D47485E}"/>
              </a:ext>
            </a:extLst>
          </p:cNvPr>
          <p:cNvSpPr>
            <a:spLocks noGrp="1"/>
          </p:cNvSpPr>
          <p:nvPr>
            <p:ph type="title"/>
          </p:nvPr>
        </p:nvSpPr>
        <p:spPr/>
        <p:txBody>
          <a:bodyPr/>
          <a:lstStyle/>
          <a:p>
            <a:r>
              <a:rPr lang="en-US" dirty="0">
                <a:latin typeface="Aldhabi" panose="01000000000000000000" pitchFamily="2" charset="-78"/>
                <a:cs typeface="Aldhabi" panose="01000000000000000000" pitchFamily="2" charset="-78"/>
              </a:rPr>
              <a:t>SYMPTOMS…..</a:t>
            </a:r>
            <a:endParaRPr lang="fa-IR" dirty="0"/>
          </a:p>
        </p:txBody>
      </p:sp>
      <p:sp>
        <p:nvSpPr>
          <p:cNvPr id="3" name="Content Placeholder 2">
            <a:extLst>
              <a:ext uri="{FF2B5EF4-FFF2-40B4-BE49-F238E27FC236}">
                <a16:creationId xmlns:a16="http://schemas.microsoft.com/office/drawing/2014/main" id="{C03BD3BA-4913-4970-A9FA-25EFEF2E6954}"/>
              </a:ext>
            </a:extLst>
          </p:cNvPr>
          <p:cNvSpPr>
            <a:spLocks noGrp="1"/>
          </p:cNvSpPr>
          <p:nvPr>
            <p:ph idx="1"/>
          </p:nvPr>
        </p:nvSpPr>
        <p:spPr/>
        <p:txBody>
          <a:bodyPr>
            <a:normAutofit/>
          </a:bodyPr>
          <a:lstStyle/>
          <a:p>
            <a:r>
              <a:rPr lang="en-US" dirty="0">
                <a:solidFill>
                  <a:srgbClr val="C00000"/>
                </a:solidFill>
              </a:rPr>
              <a:t>Another common symptom </a:t>
            </a:r>
            <a:r>
              <a:rPr lang="en-US" dirty="0"/>
              <a:t>is a progressive increase in “pelvic pressure.” This may be a sense of progressive pelvic fullness, “something pressing down,” or the sensation of a pelvic mass. </a:t>
            </a:r>
          </a:p>
          <a:p>
            <a:r>
              <a:rPr lang="en-US" dirty="0"/>
              <a:t>These leiomyomata are most easily palpated on bimanual or abdominal examination and contribute to a characteristic “lumpy-bumpy,” or cobblestone, sensation when multiple myomas are present. </a:t>
            </a:r>
          </a:p>
          <a:p>
            <a:r>
              <a:rPr lang="en-US" dirty="0"/>
              <a:t>Occasionally, these large myomas present as a large asymptomatic pelvic or even abdominopelvic mass. </a:t>
            </a:r>
            <a:endParaRPr lang="fa-IR" dirty="0"/>
          </a:p>
        </p:txBody>
      </p:sp>
      <p:pic>
        <p:nvPicPr>
          <p:cNvPr id="4" name="Recorded Sound">
            <a:hlinkClick r:id="" action="ppaction://media"/>
            <a:extLst>
              <a:ext uri="{FF2B5EF4-FFF2-40B4-BE49-F238E27FC236}">
                <a16:creationId xmlns:a16="http://schemas.microsoft.com/office/drawing/2014/main" id="{A8B594A0-15EE-407C-8BEB-DA6982B991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8882" y="824706"/>
            <a:ext cx="406400" cy="406400"/>
          </a:xfrm>
          <a:prstGeom prst="rect">
            <a:avLst/>
          </a:prstGeom>
        </p:spPr>
      </p:pic>
    </p:spTree>
    <p:extLst>
      <p:ext uri="{BB962C8B-B14F-4D97-AF65-F5344CB8AC3E}">
        <p14:creationId xmlns:p14="http://schemas.microsoft.com/office/powerpoint/2010/main" val="375242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0D3C-0DCE-412C-82DA-1BBD9FF47CF2}"/>
              </a:ext>
            </a:extLst>
          </p:cNvPr>
          <p:cNvSpPr>
            <a:spLocks noGrp="1"/>
          </p:cNvSpPr>
          <p:nvPr>
            <p:ph type="title"/>
          </p:nvPr>
        </p:nvSpPr>
        <p:spPr/>
        <p:txBody>
          <a:bodyPr/>
          <a:lstStyle/>
          <a:p>
            <a:r>
              <a:rPr lang="en-US" dirty="0">
                <a:latin typeface="Aldhabi" panose="01000000000000000000" pitchFamily="2" charset="-78"/>
                <a:cs typeface="Aldhabi" panose="01000000000000000000" pitchFamily="2" charset="-78"/>
              </a:rPr>
              <a:t>SYMPTOMS…..</a:t>
            </a:r>
            <a:endParaRPr lang="fa-IR" dirty="0"/>
          </a:p>
        </p:txBody>
      </p:sp>
      <p:sp>
        <p:nvSpPr>
          <p:cNvPr id="3" name="Content Placeholder 2">
            <a:extLst>
              <a:ext uri="{FF2B5EF4-FFF2-40B4-BE49-F238E27FC236}">
                <a16:creationId xmlns:a16="http://schemas.microsoft.com/office/drawing/2014/main" id="{27B4C182-6D6A-4923-B0E4-06DA14AF354C}"/>
              </a:ext>
            </a:extLst>
          </p:cNvPr>
          <p:cNvSpPr>
            <a:spLocks noGrp="1"/>
          </p:cNvSpPr>
          <p:nvPr>
            <p:ph idx="1"/>
          </p:nvPr>
        </p:nvSpPr>
        <p:spPr/>
        <p:txBody>
          <a:bodyPr/>
          <a:lstStyle/>
          <a:p>
            <a:r>
              <a:rPr lang="en-US" dirty="0"/>
              <a:t>Such large leiomyomata may cause an uncommon but significant clinical problem:</a:t>
            </a:r>
          </a:p>
          <a:p>
            <a:r>
              <a:rPr lang="en-US" dirty="0">
                <a:solidFill>
                  <a:srgbClr val="FF0000"/>
                </a:solidFill>
              </a:rPr>
              <a:t>pressure on the ureters </a:t>
            </a:r>
            <a:r>
              <a:rPr lang="en-US" dirty="0"/>
              <a:t>as they traverse the pelvic brim leading to hydroureter and possibly hydronephrosis .</a:t>
            </a:r>
          </a:p>
          <a:p>
            <a:r>
              <a:rPr lang="en-US" dirty="0"/>
              <a:t>These conditions can also occur if fibroids lower within the pelvis grow laterally between the leaves of the broad ligament.</a:t>
            </a:r>
          </a:p>
          <a:p>
            <a:r>
              <a:rPr lang="en-US" dirty="0"/>
              <a:t> Occasionally, large fibroids can cause </a:t>
            </a:r>
            <a:r>
              <a:rPr lang="en-US" dirty="0">
                <a:solidFill>
                  <a:srgbClr val="FF0000"/>
                </a:solidFill>
              </a:rPr>
              <a:t>urinary symptoms or problems with defecation</a:t>
            </a:r>
            <a:endParaRPr lang="fa-IR" dirty="0">
              <a:solidFill>
                <a:srgbClr val="FF0000"/>
              </a:solidFill>
            </a:endParaRPr>
          </a:p>
        </p:txBody>
      </p:sp>
      <p:pic>
        <p:nvPicPr>
          <p:cNvPr id="4" name="Recorded Sound">
            <a:hlinkClick r:id="" action="ppaction://media"/>
            <a:extLst>
              <a:ext uri="{FF2B5EF4-FFF2-40B4-BE49-F238E27FC236}">
                <a16:creationId xmlns:a16="http://schemas.microsoft.com/office/drawing/2014/main" id="{C92AE0D1-3AFB-4158-A0C9-0634858CBE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8875" y="732631"/>
            <a:ext cx="406400" cy="406400"/>
          </a:xfrm>
          <a:prstGeom prst="rect">
            <a:avLst/>
          </a:prstGeom>
        </p:spPr>
      </p:pic>
    </p:spTree>
    <p:extLst>
      <p:ext uri="{BB962C8B-B14F-4D97-AF65-F5344CB8AC3E}">
        <p14:creationId xmlns:p14="http://schemas.microsoft.com/office/powerpoint/2010/main" val="194497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C484-384D-4D73-AF2E-4A629DB8555B}"/>
              </a:ext>
            </a:extLst>
          </p:cNvPr>
          <p:cNvSpPr>
            <a:spLocks noGrp="1"/>
          </p:cNvSpPr>
          <p:nvPr>
            <p:ph type="title"/>
          </p:nvPr>
        </p:nvSpPr>
        <p:spPr>
          <a:xfrm>
            <a:off x="471488" y="71439"/>
            <a:ext cx="10882312" cy="1193005"/>
          </a:xfrm>
        </p:spPr>
        <p:txBody>
          <a:bodyPr/>
          <a:lstStyle/>
          <a:p>
            <a:r>
              <a:rPr lang="en-US" dirty="0">
                <a:latin typeface="Aldhabi" panose="01000000000000000000" pitchFamily="2" charset="-78"/>
                <a:cs typeface="Aldhabi" panose="01000000000000000000" pitchFamily="2" charset="-78"/>
              </a:rPr>
              <a:t>SYMPTOMS…..</a:t>
            </a:r>
            <a:endParaRPr lang="fa-IR" dirty="0"/>
          </a:p>
        </p:txBody>
      </p:sp>
      <p:sp>
        <p:nvSpPr>
          <p:cNvPr id="3" name="Content Placeholder 2">
            <a:extLst>
              <a:ext uri="{FF2B5EF4-FFF2-40B4-BE49-F238E27FC236}">
                <a16:creationId xmlns:a16="http://schemas.microsoft.com/office/drawing/2014/main" id="{42A913CA-A5CB-447F-918B-D0BFC0414656}"/>
              </a:ext>
            </a:extLst>
          </p:cNvPr>
          <p:cNvSpPr>
            <a:spLocks noGrp="1"/>
          </p:cNvSpPr>
          <p:nvPr>
            <p:ph idx="1"/>
          </p:nvPr>
        </p:nvSpPr>
        <p:spPr>
          <a:xfrm>
            <a:off x="838200" y="1400175"/>
            <a:ext cx="10515600" cy="4776788"/>
          </a:xfrm>
        </p:spPr>
        <p:txBody>
          <a:bodyPr>
            <a:normAutofit fontScale="92500" lnSpcReduction="10000"/>
          </a:bodyPr>
          <a:lstStyle/>
          <a:p>
            <a:r>
              <a:rPr lang="en-US" dirty="0"/>
              <a:t>Another presentation is the onset of </a:t>
            </a:r>
            <a:r>
              <a:rPr lang="en-US" dirty="0">
                <a:solidFill>
                  <a:srgbClr val="FF0000"/>
                </a:solidFill>
              </a:rPr>
              <a:t>secondary dysmenorrhea</a:t>
            </a:r>
            <a:r>
              <a:rPr lang="en-US" dirty="0"/>
              <a:t>.</a:t>
            </a:r>
          </a:p>
          <a:p>
            <a:r>
              <a:rPr lang="en-US" dirty="0"/>
              <a:t> Other pain symptoms, although rare, may be the result of rapid enlargement of a leiomyoma. </a:t>
            </a:r>
          </a:p>
          <a:p>
            <a:r>
              <a:rPr lang="en-US" dirty="0"/>
              <a:t>This can result in areas of tissue necrosis or areas of sub necrotic vascular ischemia, which contribute to alteration in myometrial response to prostaglandins similar to the mechanism described for primary dysmenorrhea</a:t>
            </a:r>
          </a:p>
          <a:p>
            <a:r>
              <a:rPr lang="en-US" dirty="0"/>
              <a:t> Occasionally, torsion of a pedunculated myoma can occur, resulting in acute pain.</a:t>
            </a:r>
          </a:p>
          <a:p>
            <a:r>
              <a:rPr lang="en-US" dirty="0"/>
              <a:t> Dull, intermittent, low midline cramping (labor-like) pain is the clinical presentation when a submucous myoma becomes pedunculated and progressively prolapses through the internal </a:t>
            </a:r>
            <a:r>
              <a:rPr lang="en-US" dirty="0" err="1"/>
              <a:t>os</a:t>
            </a:r>
            <a:r>
              <a:rPr lang="en-US" dirty="0"/>
              <a:t> of the cervix.</a:t>
            </a:r>
          </a:p>
          <a:p>
            <a:endParaRPr lang="fa-IR" dirty="0"/>
          </a:p>
        </p:txBody>
      </p:sp>
      <p:pic>
        <p:nvPicPr>
          <p:cNvPr id="5" name="Recorded Sound">
            <a:hlinkClick r:id="" action="ppaction://media"/>
            <a:extLst>
              <a:ext uri="{FF2B5EF4-FFF2-40B4-BE49-F238E27FC236}">
                <a16:creationId xmlns:a16="http://schemas.microsoft.com/office/drawing/2014/main" id="{84BD7560-3463-4DA7-B760-793890C645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3300" y="993775"/>
            <a:ext cx="406400" cy="406400"/>
          </a:xfrm>
          <a:prstGeom prst="rect">
            <a:avLst/>
          </a:prstGeom>
        </p:spPr>
      </p:pic>
    </p:spTree>
    <p:extLst>
      <p:ext uri="{BB962C8B-B14F-4D97-AF65-F5344CB8AC3E}">
        <p14:creationId xmlns:p14="http://schemas.microsoft.com/office/powerpoint/2010/main" val="81257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2A3E-F3E9-4B57-90BC-B6818B69F69D}"/>
              </a:ext>
            </a:extLst>
          </p:cNvPr>
          <p:cNvSpPr>
            <a:spLocks noGrp="1"/>
          </p:cNvSpPr>
          <p:nvPr>
            <p:ph type="title"/>
          </p:nvPr>
        </p:nvSpPr>
        <p:spPr/>
        <p:txBody>
          <a:bodyPr>
            <a:normAutofit/>
          </a:bodyPr>
          <a:lstStyle/>
          <a:p>
            <a:r>
              <a:rPr lang="en-US" sz="6000" dirty="0">
                <a:latin typeface="Aldhabi" panose="01000000000000000000" pitchFamily="2" charset="-78"/>
                <a:cs typeface="Aldhabi" panose="01000000000000000000" pitchFamily="2" charset="-78"/>
              </a:rPr>
              <a:t>DIAGNOSIS</a:t>
            </a:r>
            <a:endParaRPr lang="fa-IR" sz="6000"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BFDEB209-A6F0-4E88-8247-58E96C4A8805}"/>
              </a:ext>
            </a:extLst>
          </p:cNvPr>
          <p:cNvSpPr>
            <a:spLocks noGrp="1"/>
          </p:cNvSpPr>
          <p:nvPr>
            <p:ph idx="1"/>
          </p:nvPr>
        </p:nvSpPr>
        <p:spPr/>
        <p:txBody>
          <a:bodyPr/>
          <a:lstStyle/>
          <a:p>
            <a:r>
              <a:rPr lang="en-US" dirty="0"/>
              <a:t>The diagnosis of fibroids is usually based on physical examination or imaging studies. </a:t>
            </a:r>
          </a:p>
          <a:p>
            <a:r>
              <a:rPr lang="en-US" dirty="0"/>
              <a:t>On abdominopelvic examination, uterine leiomyomata usually present as a</a:t>
            </a:r>
            <a:r>
              <a:rPr lang="en-US" dirty="0">
                <a:solidFill>
                  <a:srgbClr val="FF0000"/>
                </a:solidFill>
              </a:rPr>
              <a:t> large</a:t>
            </a:r>
            <a:r>
              <a:rPr lang="en-US" dirty="0"/>
              <a:t>, </a:t>
            </a:r>
            <a:r>
              <a:rPr lang="en-US" dirty="0">
                <a:solidFill>
                  <a:srgbClr val="FF0000"/>
                </a:solidFill>
              </a:rPr>
              <a:t>midline</a:t>
            </a:r>
            <a:r>
              <a:rPr lang="en-US" dirty="0"/>
              <a:t>, irregular-contoured mobile </a:t>
            </a:r>
            <a:r>
              <a:rPr lang="en-US" dirty="0">
                <a:solidFill>
                  <a:srgbClr val="FF0000"/>
                </a:solidFill>
              </a:rPr>
              <a:t>pelvic mass </a:t>
            </a:r>
            <a:r>
              <a:rPr lang="en-US" dirty="0"/>
              <a:t>with a characteristic “hard feel” or solid quality. </a:t>
            </a:r>
          </a:p>
          <a:p>
            <a:r>
              <a:rPr lang="en-US" dirty="0"/>
              <a:t>The degree of enlargement is usually stated in terms (“weeks size”) that are used to estimate equivalent gestational size.</a:t>
            </a:r>
            <a:endParaRPr lang="fa-IR" dirty="0"/>
          </a:p>
        </p:txBody>
      </p:sp>
      <p:pic>
        <p:nvPicPr>
          <p:cNvPr id="4" name="Recorded Sound">
            <a:hlinkClick r:id="" action="ppaction://media"/>
            <a:extLst>
              <a:ext uri="{FF2B5EF4-FFF2-40B4-BE49-F238E27FC236}">
                <a16:creationId xmlns:a16="http://schemas.microsoft.com/office/drawing/2014/main" id="{6190912C-3D98-48D6-9C8C-8F34C57CEC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993" y="621506"/>
            <a:ext cx="406400" cy="406400"/>
          </a:xfrm>
          <a:prstGeom prst="rect">
            <a:avLst/>
          </a:prstGeom>
        </p:spPr>
      </p:pic>
    </p:spTree>
    <p:extLst>
      <p:ext uri="{BB962C8B-B14F-4D97-AF65-F5344CB8AC3E}">
        <p14:creationId xmlns:p14="http://schemas.microsoft.com/office/powerpoint/2010/main" val="2275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2A2B5-9B99-4FD6-A300-747FE49E58A9}"/>
              </a:ext>
            </a:extLst>
          </p:cNvPr>
          <p:cNvSpPr>
            <a:spLocks noGrp="1"/>
          </p:cNvSpPr>
          <p:nvPr>
            <p:ph type="title"/>
          </p:nvPr>
        </p:nvSpPr>
        <p:spPr/>
        <p:txBody>
          <a:bodyPr/>
          <a:lstStyle/>
          <a:p>
            <a:r>
              <a:rPr lang="en-US" dirty="0">
                <a:latin typeface="Aldhabi" panose="01000000000000000000" pitchFamily="2" charset="-78"/>
                <a:cs typeface="Aldhabi" panose="01000000000000000000" pitchFamily="2" charset="-78"/>
              </a:rPr>
              <a:t>DIAGNOSIS…</a:t>
            </a:r>
            <a:endParaRPr lang="fa-IR" dirty="0"/>
          </a:p>
        </p:txBody>
      </p:sp>
      <p:sp>
        <p:nvSpPr>
          <p:cNvPr id="3" name="Content Placeholder 2">
            <a:extLst>
              <a:ext uri="{FF2B5EF4-FFF2-40B4-BE49-F238E27FC236}">
                <a16:creationId xmlns:a16="http://schemas.microsoft.com/office/drawing/2014/main" id="{00DF1F80-28A2-4893-B518-F5FDDB39CC60}"/>
              </a:ext>
            </a:extLst>
          </p:cNvPr>
          <p:cNvSpPr>
            <a:spLocks noGrp="1"/>
          </p:cNvSpPr>
          <p:nvPr>
            <p:ph idx="1"/>
          </p:nvPr>
        </p:nvSpPr>
        <p:spPr/>
        <p:txBody>
          <a:bodyPr>
            <a:normAutofit/>
          </a:bodyPr>
          <a:lstStyle/>
          <a:p>
            <a:r>
              <a:rPr lang="en-US" dirty="0"/>
              <a:t>The fibroid uterus is described separately from any adnexal disease, although, on occasion, a pedunculated myoma may be difficult to distinguish from a solid adnexal mass.</a:t>
            </a:r>
          </a:p>
          <a:p>
            <a:r>
              <a:rPr lang="en-US" dirty="0"/>
              <a:t> Pelvic ultrasound may be used for confirmation of uterine myomas.</a:t>
            </a:r>
          </a:p>
          <a:p>
            <a:r>
              <a:rPr lang="en-US" dirty="0"/>
              <a:t> Occasionally, cystic components may be seen as hypoechogenic areas and are consistent in appearance with myomas undergoing degeneration. </a:t>
            </a:r>
          </a:p>
          <a:p>
            <a:r>
              <a:rPr lang="en-US" dirty="0"/>
              <a:t>Adnexal structures, including the ovaries, are usually identifiable separately from these masses.</a:t>
            </a:r>
            <a:endParaRPr lang="fa-IR" dirty="0"/>
          </a:p>
        </p:txBody>
      </p:sp>
      <p:pic>
        <p:nvPicPr>
          <p:cNvPr id="4" name="Recorded Sound">
            <a:hlinkClick r:id="" action="ppaction://media"/>
            <a:extLst>
              <a:ext uri="{FF2B5EF4-FFF2-40B4-BE49-F238E27FC236}">
                <a16:creationId xmlns:a16="http://schemas.microsoft.com/office/drawing/2014/main" id="{908482E3-84F9-4D9D-AF17-A8E297C6A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0332" y="746918"/>
            <a:ext cx="406400" cy="406400"/>
          </a:xfrm>
          <a:prstGeom prst="rect">
            <a:avLst/>
          </a:prstGeom>
        </p:spPr>
      </p:pic>
    </p:spTree>
    <p:extLst>
      <p:ext uri="{BB962C8B-B14F-4D97-AF65-F5344CB8AC3E}">
        <p14:creationId xmlns:p14="http://schemas.microsoft.com/office/powerpoint/2010/main" val="4277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3200" b="1" dirty="0"/>
              <a:t>Reference:</a:t>
            </a:r>
          </a:p>
          <a:p>
            <a:pPr marL="0" indent="0">
              <a:buNone/>
            </a:pPr>
            <a:r>
              <a:rPr lang="en-US" dirty="0"/>
              <a:t>Beckmann and Ling's Obstetrics and Gynecology, eight edition, pages: 606-617.</a:t>
            </a:r>
          </a:p>
          <a:p>
            <a:pPr marL="0" indent="0">
              <a:buNone/>
            </a:pPr>
            <a:endParaRPr lang="en-US" sz="3200" dirty="0"/>
          </a:p>
          <a:p>
            <a:pPr marL="0" indent="0">
              <a:buNone/>
            </a:pPr>
            <a:r>
              <a:rPr lang="en-US" sz="3200" b="1" dirty="0"/>
              <a:t>To read more:</a:t>
            </a:r>
          </a:p>
          <a:p>
            <a:pPr marL="0" indent="0">
              <a:buNone/>
            </a:pPr>
            <a:r>
              <a:rPr lang="en-US" dirty="0" err="1"/>
              <a:t>Berek</a:t>
            </a:r>
            <a:r>
              <a:rPr lang="en-US" dirty="0"/>
              <a:t> &amp; Novak's Gynecology, sixteenth edition</a:t>
            </a:r>
            <a:r>
              <a:rPr lang="en-US"/>
              <a:t>, Chapter 11: Uterine Fibroids</a:t>
            </a:r>
            <a:endParaRPr lang="en-US" dirty="0"/>
          </a:p>
        </p:txBody>
      </p:sp>
      <p:pic>
        <p:nvPicPr>
          <p:cNvPr id="4" name="Recorded Sound">
            <a:hlinkClick r:id="" action="ppaction://media"/>
            <a:extLst>
              <a:ext uri="{FF2B5EF4-FFF2-40B4-BE49-F238E27FC236}">
                <a16:creationId xmlns:a16="http://schemas.microsoft.com/office/drawing/2014/main" id="{E7B73993-F3B6-4360-8247-E7ABE89A4C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4506" y="659606"/>
            <a:ext cx="406400" cy="406400"/>
          </a:xfrm>
          <a:prstGeom prst="rect">
            <a:avLst/>
          </a:prstGeom>
        </p:spPr>
      </p:pic>
    </p:spTree>
    <p:extLst>
      <p:ext uri="{BB962C8B-B14F-4D97-AF65-F5344CB8AC3E}">
        <p14:creationId xmlns:p14="http://schemas.microsoft.com/office/powerpoint/2010/main" val="7124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00A6A-02AB-4C1F-A5E0-73EAB649BDAF}"/>
              </a:ext>
            </a:extLst>
          </p:cNvPr>
          <p:cNvSpPr>
            <a:spLocks noGrp="1"/>
          </p:cNvSpPr>
          <p:nvPr>
            <p:ph type="title"/>
          </p:nvPr>
        </p:nvSpPr>
        <p:spPr>
          <a:xfrm>
            <a:off x="178595" y="1"/>
            <a:ext cx="11175206" cy="1235868"/>
          </a:xfrm>
        </p:spPr>
        <p:txBody>
          <a:bodyPr/>
          <a:lstStyle/>
          <a:p>
            <a:pPr>
              <a:lnSpc>
                <a:spcPct val="100000"/>
              </a:lnSpc>
            </a:pPr>
            <a:r>
              <a:rPr lang="en-US" dirty="0">
                <a:latin typeface="Aldhabi" panose="01000000000000000000" pitchFamily="2" charset="-78"/>
                <a:cs typeface="Aldhabi" panose="01000000000000000000" pitchFamily="2" charset="-78"/>
              </a:rPr>
              <a:t>DIAGNOSIS…</a:t>
            </a:r>
            <a:endParaRPr lang="fa-IR" dirty="0"/>
          </a:p>
        </p:txBody>
      </p:sp>
      <p:sp>
        <p:nvSpPr>
          <p:cNvPr id="3" name="Content Placeholder 2">
            <a:extLst>
              <a:ext uri="{FF2B5EF4-FFF2-40B4-BE49-F238E27FC236}">
                <a16:creationId xmlns:a16="http://schemas.microsoft.com/office/drawing/2014/main" id="{0FC8FC23-B513-4CF1-96D8-E6195B19854E}"/>
              </a:ext>
            </a:extLst>
          </p:cNvPr>
          <p:cNvSpPr>
            <a:spLocks noGrp="1"/>
          </p:cNvSpPr>
          <p:nvPr>
            <p:ph idx="1"/>
          </p:nvPr>
        </p:nvSpPr>
        <p:spPr>
          <a:xfrm>
            <a:off x="571499" y="1235869"/>
            <a:ext cx="10522745" cy="5507832"/>
          </a:xfrm>
        </p:spPr>
        <p:txBody>
          <a:bodyPr>
            <a:normAutofit fontScale="32500" lnSpcReduction="20000"/>
          </a:bodyPr>
          <a:lstStyle/>
          <a:p>
            <a:pPr>
              <a:lnSpc>
                <a:spcPct val="120000"/>
              </a:lnSpc>
            </a:pPr>
            <a:r>
              <a:rPr lang="en-US" sz="7400" b="1" dirty="0">
                <a:solidFill>
                  <a:srgbClr val="FF0000"/>
                </a:solidFill>
              </a:rPr>
              <a:t>MRI</a:t>
            </a:r>
            <a:r>
              <a:rPr lang="en-US" sz="7400" b="1" dirty="0"/>
              <a:t> </a:t>
            </a:r>
            <a:r>
              <a:rPr lang="en-US" sz="7400" dirty="0"/>
              <a:t>may be useful in evaluating extremely large myomas when ultrasonography may not characterize a large myoma well.</a:t>
            </a:r>
          </a:p>
          <a:p>
            <a:pPr>
              <a:lnSpc>
                <a:spcPct val="120000"/>
              </a:lnSpc>
            </a:pPr>
            <a:r>
              <a:rPr lang="en-US" sz="7400" b="1" dirty="0">
                <a:solidFill>
                  <a:srgbClr val="FF0000"/>
                </a:solidFill>
              </a:rPr>
              <a:t>Hysteroscopy</a:t>
            </a:r>
            <a:r>
              <a:rPr lang="en-US" sz="7400" dirty="0">
                <a:solidFill>
                  <a:srgbClr val="FF0000"/>
                </a:solidFill>
              </a:rPr>
              <a:t>, </a:t>
            </a:r>
            <a:r>
              <a:rPr lang="en-US" sz="7400" b="1" dirty="0">
                <a:solidFill>
                  <a:srgbClr val="FF0000"/>
                </a:solidFill>
              </a:rPr>
              <a:t>hysterosalpingography</a:t>
            </a:r>
            <a:r>
              <a:rPr lang="en-US" sz="7400" dirty="0"/>
              <a:t>, and </a:t>
            </a:r>
            <a:r>
              <a:rPr lang="en-US" sz="7400" b="1" dirty="0">
                <a:solidFill>
                  <a:srgbClr val="FF0000"/>
                </a:solidFill>
              </a:rPr>
              <a:t>saline infusion ultrasonography </a:t>
            </a:r>
            <a:r>
              <a:rPr lang="en-US" sz="7400" dirty="0"/>
              <a:t>are the best techniques for identifying intrauterine lesions such as submucosal myomas  and polyps.</a:t>
            </a:r>
          </a:p>
          <a:p>
            <a:pPr>
              <a:lnSpc>
                <a:spcPct val="120000"/>
              </a:lnSpc>
            </a:pPr>
            <a:r>
              <a:rPr lang="en-US" sz="7400" dirty="0"/>
              <a:t>If a patient has irregular uterine bleeding and endometrial carcinoma is a consideration, endometrial sampling is useful to evaluate for this possibility, independent of the presence of myomas. </a:t>
            </a:r>
          </a:p>
          <a:p>
            <a:pPr>
              <a:lnSpc>
                <a:spcPct val="120000"/>
              </a:lnSpc>
            </a:pPr>
            <a:r>
              <a:rPr lang="en-US" sz="7400" b="1" dirty="0">
                <a:solidFill>
                  <a:srgbClr val="FF0000"/>
                </a:solidFill>
              </a:rPr>
              <a:t>Hysteroscopy</a:t>
            </a:r>
            <a:r>
              <a:rPr lang="en-US" sz="7400" b="1" dirty="0"/>
              <a:t> </a:t>
            </a:r>
            <a:r>
              <a:rPr lang="en-US" sz="7400" dirty="0"/>
              <a:t>may be used to evaluate the enlarged uterus by directly visualizing the endometrial cavity. </a:t>
            </a:r>
          </a:p>
          <a:p>
            <a:pPr>
              <a:lnSpc>
                <a:spcPct val="120000"/>
              </a:lnSpc>
            </a:pPr>
            <a:r>
              <a:rPr lang="en-US" sz="7400" dirty="0"/>
              <a:t>The increased size of the cavity can be documented, and submucous fibroids can be visualized and removed</a:t>
            </a:r>
          </a:p>
          <a:p>
            <a:endParaRPr lang="fa-IR" dirty="0"/>
          </a:p>
        </p:txBody>
      </p:sp>
      <p:pic>
        <p:nvPicPr>
          <p:cNvPr id="4" name="Recorded Sound">
            <a:hlinkClick r:id="" action="ppaction://media"/>
            <a:extLst>
              <a:ext uri="{FF2B5EF4-FFF2-40B4-BE49-F238E27FC236}">
                <a16:creationId xmlns:a16="http://schemas.microsoft.com/office/drawing/2014/main" id="{456BFC86-76D0-42D0-BCCD-1F24EF40D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78925" y="1132681"/>
            <a:ext cx="406400" cy="406400"/>
          </a:xfrm>
          <a:prstGeom prst="rect">
            <a:avLst/>
          </a:prstGeom>
        </p:spPr>
      </p:pic>
    </p:spTree>
    <p:extLst>
      <p:ext uri="{BB962C8B-B14F-4D97-AF65-F5344CB8AC3E}">
        <p14:creationId xmlns:p14="http://schemas.microsoft.com/office/powerpoint/2010/main" val="36913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1AF1C-E18B-4A00-9152-0C0876392E28}"/>
              </a:ext>
            </a:extLst>
          </p:cNvPr>
          <p:cNvSpPr>
            <a:spLocks noGrp="1"/>
          </p:cNvSpPr>
          <p:nvPr>
            <p:ph type="title"/>
          </p:nvPr>
        </p:nvSpPr>
        <p:spPr>
          <a:xfrm>
            <a:off x="371474" y="207169"/>
            <a:ext cx="10982325" cy="1042987"/>
          </a:xfrm>
        </p:spPr>
        <p:txBody>
          <a:bodyPr>
            <a:normAutofit/>
          </a:bodyPr>
          <a:lstStyle/>
          <a:p>
            <a:r>
              <a:rPr lang="en-US" sz="6000" dirty="0">
                <a:latin typeface="Aldhabi" panose="01000000000000000000" pitchFamily="2" charset="-78"/>
                <a:cs typeface="Aldhabi" panose="01000000000000000000" pitchFamily="2" charset="-78"/>
              </a:rPr>
              <a:t>TREATMENT</a:t>
            </a:r>
            <a:endParaRPr lang="fa-IR" sz="6000"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9F9300F6-640D-49D0-9AD1-5FE6B60C2506}"/>
              </a:ext>
            </a:extLst>
          </p:cNvPr>
          <p:cNvSpPr>
            <a:spLocks noGrp="1"/>
          </p:cNvSpPr>
          <p:nvPr>
            <p:ph idx="1"/>
          </p:nvPr>
        </p:nvSpPr>
        <p:spPr>
          <a:xfrm>
            <a:off x="838200" y="1457325"/>
            <a:ext cx="10515600" cy="4964906"/>
          </a:xfrm>
        </p:spPr>
        <p:txBody>
          <a:bodyPr>
            <a:normAutofit/>
          </a:bodyPr>
          <a:lstStyle/>
          <a:p>
            <a:r>
              <a:rPr lang="en-US" dirty="0"/>
              <a:t>Treatment is generally first directed toward the </a:t>
            </a:r>
            <a:r>
              <a:rPr lang="en-US" dirty="0">
                <a:solidFill>
                  <a:srgbClr val="FF0000"/>
                </a:solidFill>
              </a:rPr>
              <a:t>symptoms caused by the myomas.</a:t>
            </a:r>
          </a:p>
          <a:p>
            <a:r>
              <a:rPr lang="en-US" dirty="0"/>
              <a:t> If this approach fails (or there are other indications present), </a:t>
            </a:r>
            <a:r>
              <a:rPr lang="en-US" dirty="0">
                <a:solidFill>
                  <a:srgbClr val="FF0000"/>
                </a:solidFill>
              </a:rPr>
              <a:t>surgical </a:t>
            </a:r>
            <a:r>
              <a:rPr lang="en-US" dirty="0"/>
              <a:t>or other extirpative procedures may be considered.</a:t>
            </a:r>
          </a:p>
          <a:p>
            <a:r>
              <a:rPr lang="en-US" dirty="0"/>
              <a:t> For example, if a patient presents with menstrual aberrations that are attributable to the myomas, specifically bleeding that is not heavy enough to cause her significant hygiene or lifestyle problems and that is not contributing to iron-deficiency anemia, reassurance and observation may be all that are necessary. </a:t>
            </a:r>
          </a:p>
          <a:p>
            <a:r>
              <a:rPr lang="en-US" dirty="0"/>
              <a:t> Further uterine growth may be assessed by repeat pelvic    examinations or serial pelvic ultrasonography</a:t>
            </a:r>
            <a:endParaRPr lang="fa-IR" dirty="0"/>
          </a:p>
        </p:txBody>
      </p:sp>
      <p:pic>
        <p:nvPicPr>
          <p:cNvPr id="4" name="Recorded Sound">
            <a:hlinkClick r:id="" action="ppaction://media"/>
            <a:extLst>
              <a:ext uri="{FF2B5EF4-FFF2-40B4-BE49-F238E27FC236}">
                <a16:creationId xmlns:a16="http://schemas.microsoft.com/office/drawing/2014/main" id="{9A8FF8D5-9CEB-4A02-9F08-6EB10CDCF5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50375" y="707231"/>
            <a:ext cx="406400" cy="406400"/>
          </a:xfrm>
          <a:prstGeom prst="rect">
            <a:avLst/>
          </a:prstGeom>
        </p:spPr>
      </p:pic>
    </p:spTree>
    <p:extLst>
      <p:ext uri="{BB962C8B-B14F-4D97-AF65-F5344CB8AC3E}">
        <p14:creationId xmlns:p14="http://schemas.microsoft.com/office/powerpoint/2010/main" val="101238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0916-09C8-4597-8035-CA5F203FC098}"/>
              </a:ext>
            </a:extLst>
          </p:cNvPr>
          <p:cNvSpPr>
            <a:spLocks noGrp="1"/>
          </p:cNvSpPr>
          <p:nvPr>
            <p:ph type="title"/>
          </p:nvPr>
        </p:nvSpPr>
        <p:spPr>
          <a:xfrm>
            <a:off x="335756" y="228601"/>
            <a:ext cx="11018044" cy="664368"/>
          </a:xfrm>
        </p:spPr>
        <p:txBody>
          <a:bodyPr>
            <a:normAutofit fontScale="90000"/>
          </a:bodyPr>
          <a:lstStyle/>
          <a:p>
            <a:r>
              <a:rPr lang="en-US" dirty="0">
                <a:latin typeface="Aldhabi" panose="01000000000000000000" pitchFamily="2" charset="-78"/>
                <a:cs typeface="Aldhabi" panose="01000000000000000000" pitchFamily="2" charset="-78"/>
              </a:rPr>
              <a:t>TREATMENT….</a:t>
            </a:r>
            <a:endParaRPr lang="fa-IR" dirty="0"/>
          </a:p>
        </p:txBody>
      </p:sp>
      <p:sp>
        <p:nvSpPr>
          <p:cNvPr id="3" name="Content Placeholder 2">
            <a:extLst>
              <a:ext uri="{FF2B5EF4-FFF2-40B4-BE49-F238E27FC236}">
                <a16:creationId xmlns:a16="http://schemas.microsoft.com/office/drawing/2014/main" id="{93C9251B-58E6-47B0-B9FB-3AF3BE046C14}"/>
              </a:ext>
            </a:extLst>
          </p:cNvPr>
          <p:cNvSpPr>
            <a:spLocks noGrp="1"/>
          </p:cNvSpPr>
          <p:nvPr>
            <p:ph idx="1"/>
          </p:nvPr>
        </p:nvSpPr>
        <p:spPr>
          <a:xfrm>
            <a:off x="838200" y="1078706"/>
            <a:ext cx="10515600" cy="5607844"/>
          </a:xfrm>
        </p:spPr>
        <p:txBody>
          <a:bodyPr>
            <a:normAutofit fontScale="92500" lnSpcReduction="10000"/>
          </a:bodyPr>
          <a:lstStyle/>
          <a:p>
            <a:r>
              <a:rPr lang="en-US" dirty="0"/>
              <a:t>An attempt may be made to minimize uterine bleeding by using </a:t>
            </a:r>
            <a:r>
              <a:rPr lang="en-US" dirty="0">
                <a:solidFill>
                  <a:srgbClr val="FF0000"/>
                </a:solidFill>
              </a:rPr>
              <a:t>intermittent progestin supplementation </a:t>
            </a:r>
            <a:r>
              <a:rPr lang="en-US" dirty="0"/>
              <a:t>and/or </a:t>
            </a:r>
            <a:r>
              <a:rPr lang="en-US" dirty="0">
                <a:solidFill>
                  <a:srgbClr val="FF0000"/>
                </a:solidFill>
              </a:rPr>
              <a:t>prostaglandin synthetase inhibitors</a:t>
            </a:r>
            <a:r>
              <a:rPr lang="en-US" dirty="0"/>
              <a:t>, which decrease the amount of secondary dysmenorrhea and amount of menstrual flow.</a:t>
            </a:r>
          </a:p>
          <a:p>
            <a:r>
              <a:rPr lang="en-US" dirty="0"/>
              <a:t> Iron supplementation should be considered if the patient is anemic.</a:t>
            </a:r>
          </a:p>
          <a:p>
            <a:r>
              <a:rPr lang="en-US" dirty="0"/>
              <a:t>If significant endometrial cavity distortion is caused by intramural or submucous myomas, hormonal supplementation </a:t>
            </a:r>
            <a:r>
              <a:rPr lang="en-US" dirty="0">
                <a:solidFill>
                  <a:srgbClr val="C00000"/>
                </a:solidFill>
              </a:rPr>
              <a:t>may be ineffective</a:t>
            </a:r>
            <a:r>
              <a:rPr lang="en-US" dirty="0"/>
              <a:t>.</a:t>
            </a:r>
          </a:p>
          <a:p>
            <a:r>
              <a:rPr lang="en-US" dirty="0"/>
              <a:t> If effective, this conservative approach can potentially be used until the time of menopause</a:t>
            </a:r>
          </a:p>
          <a:p>
            <a:r>
              <a:rPr lang="en-US" dirty="0"/>
              <a:t>Progestin can be delivered in the form of </a:t>
            </a:r>
            <a:r>
              <a:rPr lang="en-US" dirty="0">
                <a:solidFill>
                  <a:srgbClr val="C00000"/>
                </a:solidFill>
              </a:rPr>
              <a:t>oral contraceptives</a:t>
            </a:r>
            <a:r>
              <a:rPr lang="en-US" dirty="0"/>
              <a:t>, the </a:t>
            </a:r>
            <a:r>
              <a:rPr lang="en-US" dirty="0">
                <a:solidFill>
                  <a:srgbClr val="C00000"/>
                </a:solidFill>
              </a:rPr>
              <a:t>levonorgestrel intrauterine system</a:t>
            </a:r>
            <a:r>
              <a:rPr lang="en-US" dirty="0"/>
              <a:t>, </a:t>
            </a:r>
            <a:r>
              <a:rPr lang="en-US" dirty="0">
                <a:solidFill>
                  <a:srgbClr val="C00000"/>
                </a:solidFill>
              </a:rPr>
              <a:t>progestin injections</a:t>
            </a:r>
            <a:r>
              <a:rPr lang="en-US" dirty="0"/>
              <a:t>, or </a:t>
            </a:r>
            <a:r>
              <a:rPr lang="en-US" dirty="0">
                <a:solidFill>
                  <a:srgbClr val="C00000"/>
                </a:solidFill>
              </a:rPr>
              <a:t>pills</a:t>
            </a:r>
            <a:r>
              <a:rPr lang="en-US" dirty="0"/>
              <a:t>. </a:t>
            </a:r>
          </a:p>
          <a:p>
            <a:r>
              <a:rPr lang="en-US" dirty="0"/>
              <a:t>Nonsteroidal anti-inflammatory drugs and, more recently, antifibrinolytic agents, such as </a:t>
            </a:r>
            <a:r>
              <a:rPr lang="en-US" dirty="0">
                <a:solidFill>
                  <a:srgbClr val="C00000"/>
                </a:solidFill>
              </a:rPr>
              <a:t>tranexamic acid</a:t>
            </a:r>
            <a:r>
              <a:rPr lang="en-US" dirty="0"/>
              <a:t>, have been used to treat menorrhagia, with mixed results in patients with fibroids. </a:t>
            </a:r>
          </a:p>
          <a:p>
            <a:endParaRPr lang="en-US" dirty="0"/>
          </a:p>
          <a:p>
            <a:endParaRPr lang="fa-IR" dirty="0"/>
          </a:p>
        </p:txBody>
      </p:sp>
      <p:pic>
        <p:nvPicPr>
          <p:cNvPr id="4" name="Recorded Sound">
            <a:hlinkClick r:id="" action="ppaction://media"/>
            <a:extLst>
              <a:ext uri="{FF2B5EF4-FFF2-40B4-BE49-F238E27FC236}">
                <a16:creationId xmlns:a16="http://schemas.microsoft.com/office/drawing/2014/main" id="{44D8575B-F981-4755-8B23-6F10BCC1E9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50438" y="228601"/>
            <a:ext cx="406400" cy="406400"/>
          </a:xfrm>
          <a:prstGeom prst="rect">
            <a:avLst/>
          </a:prstGeom>
        </p:spPr>
      </p:pic>
    </p:spTree>
    <p:extLst>
      <p:ext uri="{BB962C8B-B14F-4D97-AF65-F5344CB8AC3E}">
        <p14:creationId xmlns:p14="http://schemas.microsoft.com/office/powerpoint/2010/main" val="35424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91D25-3DBE-4843-ABB6-791B5E9CB784}"/>
              </a:ext>
            </a:extLst>
          </p:cNvPr>
          <p:cNvSpPr>
            <a:spLocks noGrp="1"/>
          </p:cNvSpPr>
          <p:nvPr>
            <p:ph type="title"/>
          </p:nvPr>
        </p:nvSpPr>
        <p:spPr>
          <a:xfrm>
            <a:off x="214313" y="365126"/>
            <a:ext cx="11139487" cy="877888"/>
          </a:xfrm>
        </p:spPr>
        <p:txBody>
          <a:bodyPr/>
          <a:lstStyle/>
          <a:p>
            <a:r>
              <a:rPr lang="en-US" dirty="0">
                <a:latin typeface="Aldhabi" panose="01000000000000000000" pitchFamily="2" charset="-78"/>
                <a:cs typeface="Aldhabi" panose="01000000000000000000" pitchFamily="2" charset="-78"/>
              </a:rPr>
              <a:t>TREATMENT….</a:t>
            </a:r>
            <a:endParaRPr lang="fa-IR" dirty="0"/>
          </a:p>
        </p:txBody>
      </p:sp>
      <p:sp>
        <p:nvSpPr>
          <p:cNvPr id="3" name="Content Placeholder 2">
            <a:extLst>
              <a:ext uri="{FF2B5EF4-FFF2-40B4-BE49-F238E27FC236}">
                <a16:creationId xmlns:a16="http://schemas.microsoft.com/office/drawing/2014/main" id="{C4E34E43-9464-4C7F-B048-1EBB6C49F512}"/>
              </a:ext>
            </a:extLst>
          </p:cNvPr>
          <p:cNvSpPr>
            <a:spLocks noGrp="1"/>
          </p:cNvSpPr>
          <p:nvPr>
            <p:ph idx="1"/>
          </p:nvPr>
        </p:nvSpPr>
        <p:spPr>
          <a:xfrm>
            <a:off x="838200" y="1350169"/>
            <a:ext cx="10456069" cy="5379244"/>
          </a:xfrm>
        </p:spPr>
        <p:txBody>
          <a:bodyPr/>
          <a:lstStyle/>
          <a:p>
            <a:pPr lvl="0"/>
            <a:r>
              <a:rPr lang="en-US" sz="2400" dirty="0">
                <a:solidFill>
                  <a:prstClr val="black"/>
                </a:solidFill>
              </a:rPr>
              <a:t> </a:t>
            </a:r>
            <a:r>
              <a:rPr lang="en-US" sz="2400" b="1" dirty="0">
                <a:solidFill>
                  <a:srgbClr val="C00000"/>
                </a:solidFill>
              </a:rPr>
              <a:t>gonadotropin-releasing hormone agonists </a:t>
            </a:r>
            <a:r>
              <a:rPr lang="en-US" sz="2400" dirty="0">
                <a:solidFill>
                  <a:prstClr val="black"/>
                </a:solidFill>
              </a:rPr>
              <a:t>Pharmacologic inhibition of estrogen secretion has been used to treat fibroids. </a:t>
            </a:r>
          </a:p>
          <a:p>
            <a:pPr lvl="0"/>
            <a:r>
              <a:rPr lang="en-US" sz="2400" dirty="0">
                <a:solidFill>
                  <a:prstClr val="black"/>
                </a:solidFill>
              </a:rPr>
              <a:t> In the perimenopausal years can reduce fibroid size by as much as 40% to 60%.</a:t>
            </a:r>
          </a:p>
          <a:p>
            <a:pPr lvl="0"/>
            <a:r>
              <a:rPr lang="en-US" sz="2400" dirty="0">
                <a:solidFill>
                  <a:prstClr val="black"/>
                </a:solidFill>
              </a:rPr>
              <a:t> It can also be used as a temporizing medical therapy until natural menopause occurs.</a:t>
            </a:r>
          </a:p>
          <a:p>
            <a:pPr lvl="0"/>
            <a:r>
              <a:rPr lang="en-US" sz="2400" dirty="0">
                <a:solidFill>
                  <a:prstClr val="black"/>
                </a:solidFill>
              </a:rPr>
              <a:t>This treatment is commonly used before a planned hysterectomy to reduce blood loss as well as the difficulty of the procedure. </a:t>
            </a:r>
          </a:p>
          <a:p>
            <a:pPr lvl="0"/>
            <a:r>
              <a:rPr lang="en-US" sz="2400" dirty="0">
                <a:solidFill>
                  <a:prstClr val="black"/>
                </a:solidFill>
              </a:rPr>
              <a:t> Therapy is generally limited to 6 months of drug treatment secondary to the risk of clinically significant bone loss during this hypoestrogenic state.</a:t>
            </a:r>
          </a:p>
          <a:p>
            <a:pPr lvl="0"/>
            <a:r>
              <a:rPr lang="en-US" sz="2400" dirty="0">
                <a:solidFill>
                  <a:prstClr val="black"/>
                </a:solidFill>
              </a:rPr>
              <a:t> Therapy can be extended beyond 6 months if hormonal add-back therapy is used concurrently to decrease the rate of bone loss</a:t>
            </a:r>
            <a:endParaRPr lang="fa-IR" sz="2400" dirty="0">
              <a:solidFill>
                <a:prstClr val="black"/>
              </a:solidFill>
            </a:endParaRPr>
          </a:p>
          <a:p>
            <a:endParaRPr lang="fa-IR" dirty="0"/>
          </a:p>
        </p:txBody>
      </p:sp>
      <p:pic>
        <p:nvPicPr>
          <p:cNvPr id="4" name="Recorded Sound">
            <a:hlinkClick r:id="" action="ppaction://media"/>
            <a:extLst>
              <a:ext uri="{FF2B5EF4-FFF2-40B4-BE49-F238E27FC236}">
                <a16:creationId xmlns:a16="http://schemas.microsoft.com/office/drawing/2014/main" id="{D68EE3AE-EB34-466B-8CF6-9AE229F628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0243" y="397670"/>
            <a:ext cx="406400" cy="406400"/>
          </a:xfrm>
          <a:prstGeom prst="rect">
            <a:avLst/>
          </a:prstGeom>
        </p:spPr>
      </p:pic>
    </p:spTree>
    <p:extLst>
      <p:ext uri="{BB962C8B-B14F-4D97-AF65-F5344CB8AC3E}">
        <p14:creationId xmlns:p14="http://schemas.microsoft.com/office/powerpoint/2010/main" val="26159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4034-3F70-4E71-A607-6C63AEF3B4E7}"/>
              </a:ext>
            </a:extLst>
          </p:cNvPr>
          <p:cNvSpPr>
            <a:spLocks noGrp="1"/>
          </p:cNvSpPr>
          <p:nvPr>
            <p:ph type="title"/>
          </p:nvPr>
        </p:nvSpPr>
        <p:spPr>
          <a:xfrm>
            <a:off x="400050" y="365125"/>
            <a:ext cx="10953750" cy="735013"/>
          </a:xfrm>
        </p:spPr>
        <p:txBody>
          <a:bodyPr>
            <a:normAutofit fontScale="90000"/>
          </a:bodyPr>
          <a:lstStyle/>
          <a:p>
            <a:r>
              <a:rPr lang="en-US" sz="6000" dirty="0">
                <a:latin typeface="Aldhabi" panose="01000000000000000000" pitchFamily="2" charset="-78"/>
                <a:cs typeface="Aldhabi" panose="01000000000000000000" pitchFamily="2" charset="-78"/>
              </a:rPr>
              <a:t>Surgical Treatment</a:t>
            </a:r>
            <a:endParaRPr lang="fa-IR" sz="6000"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3A76D05E-12A2-4446-B537-253509E0D79F}"/>
              </a:ext>
            </a:extLst>
          </p:cNvPr>
          <p:cNvSpPr>
            <a:spLocks noGrp="1"/>
          </p:cNvSpPr>
          <p:nvPr>
            <p:ph idx="1"/>
          </p:nvPr>
        </p:nvSpPr>
        <p:spPr>
          <a:xfrm>
            <a:off x="838200" y="1385888"/>
            <a:ext cx="10515600" cy="4993481"/>
          </a:xfrm>
        </p:spPr>
        <p:txBody>
          <a:bodyPr>
            <a:normAutofit fontScale="85000" lnSpcReduction="20000"/>
          </a:bodyPr>
          <a:lstStyle/>
          <a:p>
            <a:pPr marL="0" indent="0">
              <a:buNone/>
            </a:pPr>
            <a:r>
              <a:rPr lang="en-US" dirty="0">
                <a:solidFill>
                  <a:srgbClr val="FF0000"/>
                </a:solidFill>
              </a:rPr>
              <a:t>Myomectomy </a:t>
            </a:r>
          </a:p>
          <a:p>
            <a:r>
              <a:rPr lang="en-US" dirty="0"/>
              <a:t>Surgical Treatment Of the surgical options available</a:t>
            </a:r>
            <a:r>
              <a:rPr lang="en-US" dirty="0">
                <a:solidFill>
                  <a:srgbClr val="FF0000"/>
                </a:solidFill>
              </a:rPr>
              <a:t>, myomectomy </a:t>
            </a:r>
            <a:r>
              <a:rPr lang="en-US" dirty="0"/>
              <a:t>is warranted in patients who desire to retain childbearing potential or whose fertility is compromised by the myomas, creating significant intracavitary distortion.</a:t>
            </a:r>
          </a:p>
          <a:p>
            <a:pPr marL="0" indent="0">
              <a:buNone/>
            </a:pPr>
            <a:r>
              <a:rPr lang="en-US" dirty="0"/>
              <a:t> </a:t>
            </a:r>
            <a:r>
              <a:rPr lang="en-US" b="1" dirty="0"/>
              <a:t>Indications for a myomectomy include </a:t>
            </a:r>
            <a:r>
              <a:rPr lang="en-US" dirty="0"/>
              <a:t>:</a:t>
            </a:r>
          </a:p>
          <a:p>
            <a:r>
              <a:rPr lang="en-US" dirty="0"/>
              <a:t> rapidly enlarging pelvic mass</a:t>
            </a:r>
          </a:p>
          <a:p>
            <a:r>
              <a:rPr lang="en-US" dirty="0"/>
              <a:t>symptoms unrelieved with medical management, </a:t>
            </a:r>
          </a:p>
          <a:p>
            <a:r>
              <a:rPr lang="en-US" dirty="0"/>
              <a:t> enlargement of an asymptomatic myoma to the point of causing hydronephrosis.</a:t>
            </a:r>
          </a:p>
          <a:p>
            <a:pPr marL="0" indent="0">
              <a:buNone/>
            </a:pPr>
            <a:r>
              <a:rPr lang="en-US" dirty="0"/>
              <a:t> </a:t>
            </a:r>
            <a:r>
              <a:rPr lang="en-US" b="1" dirty="0"/>
              <a:t>Contraindications to myomectomy include :</a:t>
            </a:r>
            <a:endParaRPr lang="en-US" dirty="0"/>
          </a:p>
          <a:p>
            <a:r>
              <a:rPr lang="en-US" dirty="0"/>
              <a:t>current pregnancy</a:t>
            </a:r>
          </a:p>
          <a:p>
            <a:r>
              <a:rPr lang="en-US" dirty="0"/>
              <a:t> advanced adnexal disease,</a:t>
            </a:r>
          </a:p>
          <a:p>
            <a:r>
              <a:rPr lang="en-US" dirty="0"/>
              <a:t> malignancy, </a:t>
            </a:r>
          </a:p>
          <a:p>
            <a:r>
              <a:rPr lang="en-US" dirty="0"/>
              <a:t>the situation in which enucleation of the myomas would completely compromise the function of the uterus. </a:t>
            </a:r>
          </a:p>
          <a:p>
            <a:endParaRPr lang="fa-IR" dirty="0"/>
          </a:p>
        </p:txBody>
      </p:sp>
      <p:pic>
        <p:nvPicPr>
          <p:cNvPr id="4" name="Recorded Sound">
            <a:hlinkClick r:id="" action="ppaction://media"/>
            <a:extLst>
              <a:ext uri="{FF2B5EF4-FFF2-40B4-BE49-F238E27FC236}">
                <a16:creationId xmlns:a16="http://schemas.microsoft.com/office/drawing/2014/main" id="{B9B2A2BD-8917-46EB-947F-19237EFB2B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71882" y="582612"/>
            <a:ext cx="406400" cy="406400"/>
          </a:xfrm>
          <a:prstGeom prst="rect">
            <a:avLst/>
          </a:prstGeom>
        </p:spPr>
      </p:pic>
    </p:spTree>
    <p:extLst>
      <p:ext uri="{BB962C8B-B14F-4D97-AF65-F5344CB8AC3E}">
        <p14:creationId xmlns:p14="http://schemas.microsoft.com/office/powerpoint/2010/main" val="287976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9612E-13F4-41B1-B705-61E335AD6340}"/>
              </a:ext>
            </a:extLst>
          </p:cNvPr>
          <p:cNvSpPr>
            <a:spLocks noGrp="1"/>
          </p:cNvSpPr>
          <p:nvPr>
            <p:ph type="title"/>
          </p:nvPr>
        </p:nvSpPr>
        <p:spPr>
          <a:xfrm>
            <a:off x="285751" y="307181"/>
            <a:ext cx="11068050" cy="828675"/>
          </a:xfrm>
        </p:spPr>
        <p:txBody>
          <a:bodyPr>
            <a:normAutofit fontScale="90000"/>
          </a:bodyPr>
          <a:lstStyle/>
          <a:p>
            <a:r>
              <a:rPr lang="en-US" sz="5400" dirty="0">
                <a:latin typeface="Aldhabi" panose="01000000000000000000" pitchFamily="2" charset="-78"/>
                <a:cs typeface="Aldhabi" panose="01000000000000000000" pitchFamily="2" charset="-78"/>
              </a:rPr>
              <a:t>complications</a:t>
            </a:r>
            <a:endParaRPr lang="fa-IR" sz="5400"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3EAAD498-AEDC-490C-B6C0-B6325A90E5CC}"/>
              </a:ext>
            </a:extLst>
          </p:cNvPr>
          <p:cNvSpPr>
            <a:spLocks noGrp="1"/>
          </p:cNvSpPr>
          <p:nvPr>
            <p:ph idx="1"/>
          </p:nvPr>
        </p:nvSpPr>
        <p:spPr>
          <a:xfrm>
            <a:off x="838200" y="1328738"/>
            <a:ext cx="10515600" cy="4848225"/>
          </a:xfrm>
        </p:spPr>
        <p:txBody>
          <a:bodyPr>
            <a:normAutofit/>
          </a:bodyPr>
          <a:lstStyle/>
          <a:p>
            <a:r>
              <a:rPr lang="en-US" dirty="0"/>
              <a:t>Potential complications of myomectomy include :</a:t>
            </a:r>
          </a:p>
          <a:p>
            <a:r>
              <a:rPr lang="en-US" dirty="0"/>
              <a:t>excessive intraoperative blood loss</a:t>
            </a:r>
          </a:p>
          <a:p>
            <a:r>
              <a:rPr lang="en-US" dirty="0"/>
              <a:t> postoperative hemorrhage</a:t>
            </a:r>
          </a:p>
          <a:p>
            <a:r>
              <a:rPr lang="en-US" dirty="0"/>
              <a:t>infection</a:t>
            </a:r>
          </a:p>
          <a:p>
            <a:r>
              <a:rPr lang="en-US" dirty="0"/>
              <a:t>pelvic adhesions </a:t>
            </a:r>
          </a:p>
          <a:p>
            <a:r>
              <a:rPr lang="en-US" dirty="0"/>
              <a:t> even the need for emergency hysterectomy </a:t>
            </a:r>
          </a:p>
          <a:p>
            <a:r>
              <a:rPr lang="en-US" dirty="0"/>
              <a:t>Within 20 years of a myomectomy procedure, one in four women has a hysterectomy, the majority for recurrent symptomatic leiomyomas</a:t>
            </a:r>
          </a:p>
          <a:p>
            <a:endParaRPr lang="fa-IR" dirty="0"/>
          </a:p>
        </p:txBody>
      </p:sp>
      <p:pic>
        <p:nvPicPr>
          <p:cNvPr id="4" name="Recorded Sound">
            <a:hlinkClick r:id="" action="ppaction://media"/>
            <a:extLst>
              <a:ext uri="{FF2B5EF4-FFF2-40B4-BE49-F238E27FC236}">
                <a16:creationId xmlns:a16="http://schemas.microsoft.com/office/drawing/2014/main" id="{6B56AB92-0C6F-4108-BE25-2A26C79B06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4650" y="922338"/>
            <a:ext cx="406400" cy="406400"/>
          </a:xfrm>
          <a:prstGeom prst="rect">
            <a:avLst/>
          </a:prstGeom>
        </p:spPr>
      </p:pic>
    </p:spTree>
    <p:extLst>
      <p:ext uri="{BB962C8B-B14F-4D97-AF65-F5344CB8AC3E}">
        <p14:creationId xmlns:p14="http://schemas.microsoft.com/office/powerpoint/2010/main" val="15024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171A-A1F2-4C36-B32D-E8EB72513156}"/>
              </a:ext>
            </a:extLst>
          </p:cNvPr>
          <p:cNvSpPr>
            <a:spLocks noGrp="1"/>
          </p:cNvSpPr>
          <p:nvPr>
            <p:ph type="title"/>
          </p:nvPr>
        </p:nvSpPr>
        <p:spPr>
          <a:xfrm>
            <a:off x="435769" y="192881"/>
            <a:ext cx="10918031" cy="714375"/>
          </a:xfrm>
        </p:spPr>
        <p:txBody>
          <a:bodyPr>
            <a:normAutofit fontScale="90000"/>
          </a:bodyPr>
          <a:lstStyle/>
          <a:p>
            <a:r>
              <a:rPr lang="en-US" dirty="0"/>
              <a:t> </a:t>
            </a:r>
            <a:r>
              <a:rPr lang="en-US" sz="6000" dirty="0">
                <a:solidFill>
                  <a:srgbClr val="C00000"/>
                </a:solidFill>
                <a:latin typeface="Aldhabi" panose="01000000000000000000" pitchFamily="2" charset="-78"/>
                <a:cs typeface="Aldhabi" panose="01000000000000000000" pitchFamily="2" charset="-78"/>
              </a:rPr>
              <a:t>Hysterectomy:</a:t>
            </a:r>
            <a:endParaRPr lang="fa-IR" sz="6000" dirty="0">
              <a:solidFill>
                <a:srgbClr val="C00000"/>
              </a:solidFill>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1532A5CF-C991-4BE8-B6B6-1CA1A1F87B0A}"/>
              </a:ext>
            </a:extLst>
          </p:cNvPr>
          <p:cNvSpPr>
            <a:spLocks noGrp="1"/>
          </p:cNvSpPr>
          <p:nvPr>
            <p:ph idx="1"/>
          </p:nvPr>
        </p:nvSpPr>
        <p:spPr>
          <a:xfrm>
            <a:off x="838200" y="1185862"/>
            <a:ext cx="10515600" cy="5279231"/>
          </a:xfrm>
        </p:spPr>
        <p:txBody>
          <a:bodyPr>
            <a:normAutofit fontScale="92500" lnSpcReduction="10000"/>
          </a:bodyPr>
          <a:lstStyle/>
          <a:p>
            <a:r>
              <a:rPr lang="en-US" sz="3000" dirty="0"/>
              <a:t> Although hysterectomy is commonly performed for uterine myomas, it should be considered as definitive treatment only in symptomatic women who have completed childbearing.</a:t>
            </a:r>
          </a:p>
          <a:p>
            <a:r>
              <a:rPr lang="en-US" sz="3000" dirty="0"/>
              <a:t> Indications should be specific and well documented. </a:t>
            </a:r>
          </a:p>
          <a:p>
            <a:r>
              <a:rPr lang="en-US" sz="3000" dirty="0"/>
              <a:t>Depending on the size of the fibroids and the skill of the surgeon, both myomectomy and hysterectomy can be performed using minimally invasive techniques. </a:t>
            </a:r>
          </a:p>
          <a:p>
            <a:r>
              <a:rPr lang="en-US" sz="3000" dirty="0"/>
              <a:t>The ultimate decision whether to perform a hysterectomy should include an assessment of the patient’s future reproductive plans.</a:t>
            </a:r>
          </a:p>
          <a:p>
            <a:r>
              <a:rPr lang="en-US" sz="3000" dirty="0"/>
              <a:t>Asymptomatic uterine myomas alone do not necessarily warrant hysterectomy. </a:t>
            </a:r>
          </a:p>
          <a:p>
            <a:r>
              <a:rPr lang="en-US" sz="3000" dirty="0"/>
              <a:t>Large asymptomatic myomas should be monitored for symptoms and size clinically.</a:t>
            </a:r>
          </a:p>
          <a:p>
            <a:endParaRPr lang="fa-IR" dirty="0"/>
          </a:p>
        </p:txBody>
      </p:sp>
      <p:pic>
        <p:nvPicPr>
          <p:cNvPr id="4" name="Recorded Sound">
            <a:hlinkClick r:id="" action="ppaction://media"/>
            <a:extLst>
              <a:ext uri="{FF2B5EF4-FFF2-40B4-BE49-F238E27FC236}">
                <a16:creationId xmlns:a16="http://schemas.microsoft.com/office/drawing/2014/main" id="{B3036B5D-282C-453C-99C9-D53AC8B668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8900" y="392907"/>
            <a:ext cx="406400" cy="406400"/>
          </a:xfrm>
          <a:prstGeom prst="rect">
            <a:avLst/>
          </a:prstGeom>
        </p:spPr>
      </p:pic>
    </p:spTree>
    <p:extLst>
      <p:ext uri="{BB962C8B-B14F-4D97-AF65-F5344CB8AC3E}">
        <p14:creationId xmlns:p14="http://schemas.microsoft.com/office/powerpoint/2010/main" val="162480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058B-2ED5-4D82-AF27-F0C87186C976}"/>
              </a:ext>
            </a:extLst>
          </p:cNvPr>
          <p:cNvSpPr>
            <a:spLocks noGrp="1"/>
          </p:cNvSpPr>
          <p:nvPr>
            <p:ph type="title"/>
          </p:nvPr>
        </p:nvSpPr>
        <p:spPr/>
        <p:txBody>
          <a:bodyPr>
            <a:normAutofit/>
          </a:bodyPr>
          <a:lstStyle/>
          <a:p>
            <a:r>
              <a:rPr lang="en-US" sz="6000" dirty="0">
                <a:solidFill>
                  <a:srgbClr val="C00000"/>
                </a:solidFill>
                <a:latin typeface="Aldhabi" panose="01000000000000000000" pitchFamily="2" charset="-78"/>
                <a:cs typeface="Aldhabi" panose="01000000000000000000" pitchFamily="2" charset="-78"/>
              </a:rPr>
              <a:t>hysteroscopic resection</a:t>
            </a:r>
            <a:endParaRPr lang="fa-IR" sz="6000" dirty="0">
              <a:solidFill>
                <a:srgbClr val="C00000"/>
              </a:solidFill>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3029F1A6-D974-44D5-A46D-1026C7F96107}"/>
              </a:ext>
            </a:extLst>
          </p:cNvPr>
          <p:cNvSpPr>
            <a:spLocks noGrp="1"/>
          </p:cNvSpPr>
          <p:nvPr>
            <p:ph idx="1"/>
          </p:nvPr>
        </p:nvSpPr>
        <p:spPr/>
        <p:txBody>
          <a:bodyPr/>
          <a:lstStyle/>
          <a:p>
            <a:r>
              <a:rPr lang="en-US" dirty="0"/>
              <a:t>Hysteroscopy may be used to evaluate the enlarged uterus by directly visualizing the endometrial cavity.</a:t>
            </a:r>
          </a:p>
          <a:p>
            <a:r>
              <a:rPr lang="en-US" dirty="0"/>
              <a:t> The increased size of the cavity can be documented, and submucous fibroids can be visualized and removed. </a:t>
            </a:r>
          </a:p>
          <a:p>
            <a:r>
              <a:rPr lang="en-US" dirty="0"/>
              <a:t>Although the efficacy of hysteroscopic resection (removal) of submucous myomas has been documented, long-term follow-up suggests that up to 20% of patients require additional treatment during the subsequent 10 years. </a:t>
            </a:r>
            <a:endParaRPr lang="fa-IR" dirty="0"/>
          </a:p>
        </p:txBody>
      </p:sp>
      <p:pic>
        <p:nvPicPr>
          <p:cNvPr id="4" name="Recorded Sound">
            <a:hlinkClick r:id="" action="ppaction://media"/>
            <a:extLst>
              <a:ext uri="{FF2B5EF4-FFF2-40B4-BE49-F238E27FC236}">
                <a16:creationId xmlns:a16="http://schemas.microsoft.com/office/drawing/2014/main" id="{C3FE4D77-E5AA-47D0-92E0-1AB412D3FC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4519" y="824706"/>
            <a:ext cx="406400" cy="406400"/>
          </a:xfrm>
          <a:prstGeom prst="rect">
            <a:avLst/>
          </a:prstGeom>
        </p:spPr>
      </p:pic>
    </p:spTree>
    <p:extLst>
      <p:ext uri="{BB962C8B-B14F-4D97-AF65-F5344CB8AC3E}">
        <p14:creationId xmlns:p14="http://schemas.microsoft.com/office/powerpoint/2010/main" val="414806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52BA1-9A6F-4A7A-89B6-CA3B09FBEC15}"/>
              </a:ext>
            </a:extLst>
          </p:cNvPr>
          <p:cNvSpPr>
            <a:spLocks noGrp="1"/>
          </p:cNvSpPr>
          <p:nvPr>
            <p:ph type="title"/>
          </p:nvPr>
        </p:nvSpPr>
        <p:spPr>
          <a:xfrm>
            <a:off x="328613" y="78581"/>
            <a:ext cx="11025187" cy="621507"/>
          </a:xfrm>
        </p:spPr>
        <p:txBody>
          <a:bodyPr>
            <a:normAutofit fontScale="90000"/>
          </a:bodyPr>
          <a:lstStyle/>
          <a:p>
            <a:r>
              <a:rPr lang="en-US" sz="6000" dirty="0">
                <a:latin typeface="Aldhabi" panose="01000000000000000000" pitchFamily="2" charset="-78"/>
                <a:cs typeface="Aldhabi" panose="01000000000000000000" pitchFamily="2" charset="-78"/>
              </a:rPr>
              <a:t>Other Therapies</a:t>
            </a:r>
            <a:endParaRPr lang="fa-IR" sz="6000"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0544260E-4E61-40CB-B02D-EE15AAF58C00}"/>
              </a:ext>
            </a:extLst>
          </p:cNvPr>
          <p:cNvSpPr>
            <a:spLocks noGrp="1"/>
          </p:cNvSpPr>
          <p:nvPr>
            <p:ph idx="1"/>
          </p:nvPr>
        </p:nvSpPr>
        <p:spPr>
          <a:xfrm>
            <a:off x="838200" y="835819"/>
            <a:ext cx="10515600" cy="5686425"/>
          </a:xfrm>
        </p:spPr>
        <p:txBody>
          <a:bodyPr>
            <a:normAutofit/>
          </a:bodyPr>
          <a:lstStyle/>
          <a:p>
            <a:r>
              <a:rPr lang="en-US" dirty="0">
                <a:solidFill>
                  <a:srgbClr val="C00000"/>
                </a:solidFill>
              </a:rPr>
              <a:t> </a:t>
            </a:r>
            <a:r>
              <a:rPr lang="en-US" dirty="0" err="1">
                <a:solidFill>
                  <a:srgbClr val="C00000"/>
                </a:solidFill>
              </a:rPr>
              <a:t>Myolysis</a:t>
            </a:r>
            <a:r>
              <a:rPr lang="en-US" dirty="0">
                <a:solidFill>
                  <a:srgbClr val="C00000"/>
                </a:solidFill>
              </a:rPr>
              <a:t> </a:t>
            </a:r>
            <a:r>
              <a:rPr lang="en-US" dirty="0"/>
              <a:t>(via direct procedures or by the delivery of external radio- or ultrasonic energy) and </a:t>
            </a:r>
            <a:r>
              <a:rPr lang="en-US" dirty="0">
                <a:solidFill>
                  <a:srgbClr val="C00000"/>
                </a:solidFill>
              </a:rPr>
              <a:t>UAE (bilateral uterine artery embolization).</a:t>
            </a:r>
          </a:p>
          <a:p>
            <a:r>
              <a:rPr lang="en-US" dirty="0"/>
              <a:t>The safety and efficacy of </a:t>
            </a:r>
            <a:r>
              <a:rPr lang="en-US" dirty="0">
                <a:solidFill>
                  <a:srgbClr val="FF0000"/>
                </a:solidFill>
              </a:rPr>
              <a:t>UAE</a:t>
            </a:r>
            <a:r>
              <a:rPr lang="en-US" dirty="0"/>
              <a:t> have been studied to the point that it is now considered a viable alternative to hysterectomy and myomectomy for selected patients. </a:t>
            </a:r>
          </a:p>
          <a:p>
            <a:r>
              <a:rPr lang="en-US" dirty="0"/>
              <a:t>The procedure involves selective uterine artery catheterization with embolization using polyvinyl alcohol particles, which creates acute infarction of the target myomas.</a:t>
            </a:r>
          </a:p>
          <a:p>
            <a:r>
              <a:rPr lang="en-US" dirty="0"/>
              <a:t> For maximal efficacy, bilateral uterine artery cannulation and embolization are necessary. </a:t>
            </a:r>
          </a:p>
          <a:p>
            <a:r>
              <a:rPr lang="en-US" dirty="0"/>
              <a:t>In assessing outcomes data, the three most common symptoms of myomas ,bleeding, pressure, and pain are ameliorated in over </a:t>
            </a:r>
            <a:r>
              <a:rPr lang="en-US" dirty="0">
                <a:solidFill>
                  <a:srgbClr val="FF0000"/>
                </a:solidFill>
              </a:rPr>
              <a:t>85% </a:t>
            </a:r>
            <a:r>
              <a:rPr lang="en-US" dirty="0"/>
              <a:t>of patients. </a:t>
            </a:r>
          </a:p>
          <a:p>
            <a:endParaRPr lang="fa-IR" dirty="0"/>
          </a:p>
        </p:txBody>
      </p:sp>
      <p:pic>
        <p:nvPicPr>
          <p:cNvPr id="6" name="Recorded Sound">
            <a:hlinkClick r:id="" action="ppaction://media"/>
            <a:extLst>
              <a:ext uri="{FF2B5EF4-FFF2-40B4-BE49-F238E27FC236}">
                <a16:creationId xmlns:a16="http://schemas.microsoft.com/office/drawing/2014/main" id="{3BD209D5-BD9A-4D96-B3FF-EA25837D5A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8881" y="293688"/>
            <a:ext cx="406400" cy="406400"/>
          </a:xfrm>
          <a:prstGeom prst="rect">
            <a:avLst/>
          </a:prstGeom>
        </p:spPr>
      </p:pic>
    </p:spTree>
    <p:extLst>
      <p:ext uri="{BB962C8B-B14F-4D97-AF65-F5344CB8AC3E}">
        <p14:creationId xmlns:p14="http://schemas.microsoft.com/office/powerpoint/2010/main" val="149142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B7CC-94B3-4752-A2E8-48CE40348A56}"/>
              </a:ext>
            </a:extLst>
          </p:cNvPr>
          <p:cNvSpPr>
            <a:spLocks noGrp="1"/>
          </p:cNvSpPr>
          <p:nvPr>
            <p:ph type="title"/>
          </p:nvPr>
        </p:nvSpPr>
        <p:spPr>
          <a:xfrm>
            <a:off x="378619" y="365125"/>
            <a:ext cx="10975181" cy="1113631"/>
          </a:xfrm>
        </p:spPr>
        <p:txBody>
          <a:bodyPr>
            <a:normAutofit fontScale="90000"/>
          </a:bodyPr>
          <a:lstStyle/>
          <a:p>
            <a:r>
              <a:rPr lang="en-US" sz="6000" dirty="0">
                <a:latin typeface="Aldhabi" panose="01000000000000000000" pitchFamily="2" charset="-78"/>
                <a:cs typeface="Aldhabi" panose="01000000000000000000" pitchFamily="2" charset="-78"/>
              </a:rPr>
              <a:t>complications :</a:t>
            </a:r>
            <a:br>
              <a:rPr lang="en-US" dirty="0">
                <a:latin typeface="Aldhabi" panose="01000000000000000000" pitchFamily="2" charset="-78"/>
                <a:cs typeface="Aldhabi" panose="01000000000000000000" pitchFamily="2" charset="-78"/>
              </a:rPr>
            </a:br>
            <a:endParaRPr lang="fa-IR" dirty="0"/>
          </a:p>
        </p:txBody>
      </p:sp>
      <p:sp>
        <p:nvSpPr>
          <p:cNvPr id="3" name="Content Placeholder 2">
            <a:extLst>
              <a:ext uri="{FF2B5EF4-FFF2-40B4-BE49-F238E27FC236}">
                <a16:creationId xmlns:a16="http://schemas.microsoft.com/office/drawing/2014/main" id="{75432B3D-81E0-4D7A-B840-45961DE67BEA}"/>
              </a:ext>
            </a:extLst>
          </p:cNvPr>
          <p:cNvSpPr>
            <a:spLocks noGrp="1"/>
          </p:cNvSpPr>
          <p:nvPr>
            <p:ph idx="1"/>
          </p:nvPr>
        </p:nvSpPr>
        <p:spPr>
          <a:xfrm>
            <a:off x="638174" y="1243013"/>
            <a:ext cx="9927432" cy="5150644"/>
          </a:xfrm>
        </p:spPr>
        <p:txBody>
          <a:bodyPr>
            <a:normAutofit/>
          </a:bodyPr>
          <a:lstStyle/>
          <a:p>
            <a:r>
              <a:rPr lang="en-US" dirty="0"/>
              <a:t>Acute postembolization pain and fever that requires hospitalization occur in approximately 10% to 15% of patients.</a:t>
            </a:r>
          </a:p>
          <a:p>
            <a:r>
              <a:rPr lang="en-US" dirty="0"/>
              <a:t>delayed infection </a:t>
            </a:r>
          </a:p>
          <a:p>
            <a:r>
              <a:rPr lang="en-US" dirty="0"/>
              <a:t>passage of necrotic fibroids through the cervix up to 30 days after the procedure.</a:t>
            </a:r>
          </a:p>
          <a:p>
            <a:r>
              <a:rPr lang="en-US" dirty="0"/>
              <a:t> Occasionally, these complications necessitate hysterectomy.</a:t>
            </a:r>
          </a:p>
          <a:p>
            <a:r>
              <a:rPr lang="en-US" dirty="0"/>
              <a:t> Although successful pregnancies have been reported after selective embolization, UAE is currently not recommended as a procedure to consider in patients who desire future childbearing. </a:t>
            </a:r>
          </a:p>
          <a:p>
            <a:endParaRPr lang="fa-IR" dirty="0"/>
          </a:p>
        </p:txBody>
      </p:sp>
      <p:pic>
        <p:nvPicPr>
          <p:cNvPr id="4" name="Recorded Sound">
            <a:hlinkClick r:id="" action="ppaction://media"/>
            <a:extLst>
              <a:ext uri="{FF2B5EF4-FFF2-40B4-BE49-F238E27FC236}">
                <a16:creationId xmlns:a16="http://schemas.microsoft.com/office/drawing/2014/main" id="{E5903B67-97AF-48B9-BDD7-343F20AF65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86043" y="836613"/>
            <a:ext cx="406400" cy="406400"/>
          </a:xfrm>
          <a:prstGeom prst="rect">
            <a:avLst/>
          </a:prstGeom>
        </p:spPr>
      </p:pic>
    </p:spTree>
    <p:extLst>
      <p:ext uri="{BB962C8B-B14F-4D97-AF65-F5344CB8AC3E}">
        <p14:creationId xmlns:p14="http://schemas.microsoft.com/office/powerpoint/2010/main" val="301340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5B746-1A98-46AE-80CB-20589207EB67}"/>
              </a:ext>
            </a:extLst>
          </p:cNvPr>
          <p:cNvSpPr>
            <a:spLocks noGrp="1"/>
          </p:cNvSpPr>
          <p:nvPr>
            <p:ph type="title"/>
          </p:nvPr>
        </p:nvSpPr>
        <p:spPr/>
        <p:txBody>
          <a:bodyPr/>
          <a:lstStyle/>
          <a:p>
            <a:endParaRPr lang="fa-IR" dirty="0"/>
          </a:p>
        </p:txBody>
      </p:sp>
      <p:sp>
        <p:nvSpPr>
          <p:cNvPr id="3" name="Content Placeholder 2">
            <a:extLst>
              <a:ext uri="{FF2B5EF4-FFF2-40B4-BE49-F238E27FC236}">
                <a16:creationId xmlns:a16="http://schemas.microsoft.com/office/drawing/2014/main" id="{BCC85841-F627-4973-BF09-669ECA5EE927}"/>
              </a:ext>
            </a:extLst>
          </p:cNvPr>
          <p:cNvSpPr>
            <a:spLocks noGrp="1"/>
          </p:cNvSpPr>
          <p:nvPr>
            <p:ph idx="1"/>
          </p:nvPr>
        </p:nvSpPr>
        <p:spPr/>
        <p:txBody>
          <a:bodyPr>
            <a:normAutofit/>
          </a:bodyPr>
          <a:lstStyle/>
          <a:p>
            <a:pPr marL="0" indent="0">
              <a:buNone/>
            </a:pPr>
            <a:r>
              <a:rPr lang="en-US" dirty="0"/>
              <a:t> Students should be able to outline a basic approach to patients </a:t>
            </a:r>
          </a:p>
          <a:p>
            <a:pPr marL="0" indent="0">
              <a:buNone/>
            </a:pPr>
            <a:r>
              <a:rPr lang="en-US" dirty="0"/>
              <a:t>  with uterine leiomyoma, including </a:t>
            </a:r>
          </a:p>
          <a:p>
            <a:pPr marL="0" indent="0">
              <a:buNone/>
            </a:pPr>
            <a:r>
              <a:rPr lang="en-US" dirty="0"/>
              <a:t>        -Identify prevalence</a:t>
            </a:r>
          </a:p>
          <a:p>
            <a:pPr marL="0" indent="0">
              <a:buNone/>
            </a:pPr>
            <a:r>
              <a:rPr lang="en-US" dirty="0"/>
              <a:t>       -Common presenting signs and symptoms</a:t>
            </a:r>
          </a:p>
          <a:p>
            <a:pPr marL="0" indent="0">
              <a:buNone/>
            </a:pPr>
            <a:r>
              <a:rPr lang="en-US" dirty="0"/>
              <a:t>       -Physical examination findings</a:t>
            </a:r>
          </a:p>
          <a:p>
            <a:pPr marL="0" indent="0">
              <a:buNone/>
            </a:pPr>
            <a:r>
              <a:rPr lang="en-US" dirty="0"/>
              <a:t>      - Diagnosis </a:t>
            </a:r>
          </a:p>
          <a:p>
            <a:pPr marL="0" indent="0">
              <a:buNone/>
            </a:pPr>
            <a:r>
              <a:rPr lang="en-US" dirty="0"/>
              <a:t>      - Management options</a:t>
            </a:r>
          </a:p>
          <a:p>
            <a:endParaRPr lang="fa-IR" dirty="0"/>
          </a:p>
        </p:txBody>
      </p:sp>
      <p:pic>
        <p:nvPicPr>
          <p:cNvPr id="7" name="Recorded Sound">
            <a:hlinkClick r:id="" action="ppaction://media"/>
            <a:extLst>
              <a:ext uri="{FF2B5EF4-FFF2-40B4-BE49-F238E27FC236}">
                <a16:creationId xmlns:a16="http://schemas.microsoft.com/office/drawing/2014/main" id="{FCBC029A-74D4-458D-B1C1-C5C4C70E8D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93000" y="477837"/>
            <a:ext cx="406400" cy="406400"/>
          </a:xfrm>
          <a:prstGeom prst="rect">
            <a:avLst/>
          </a:prstGeom>
        </p:spPr>
      </p:pic>
    </p:spTree>
    <p:extLst>
      <p:ext uri="{BB962C8B-B14F-4D97-AF65-F5344CB8AC3E}">
        <p14:creationId xmlns:p14="http://schemas.microsoft.com/office/powerpoint/2010/main" val="124499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8A32C-624E-4915-A03A-C4AB03ED76C7}"/>
              </a:ext>
            </a:extLst>
          </p:cNvPr>
          <p:cNvSpPr>
            <a:spLocks noGrp="1"/>
          </p:cNvSpPr>
          <p:nvPr>
            <p:ph type="title"/>
          </p:nvPr>
        </p:nvSpPr>
        <p:spPr>
          <a:xfrm>
            <a:off x="164306" y="135731"/>
            <a:ext cx="11189494" cy="842963"/>
          </a:xfrm>
        </p:spPr>
        <p:txBody>
          <a:bodyPr/>
          <a:lstStyle/>
          <a:p>
            <a:r>
              <a:rPr lang="en-US" dirty="0">
                <a:latin typeface="Aldhabi" panose="01000000000000000000" pitchFamily="2" charset="-78"/>
                <a:cs typeface="Aldhabi" panose="01000000000000000000" pitchFamily="2" charset="-78"/>
              </a:rPr>
              <a:t>Other Therapies……</a:t>
            </a:r>
            <a:endParaRPr lang="fa-IR" dirty="0"/>
          </a:p>
        </p:txBody>
      </p:sp>
      <p:sp>
        <p:nvSpPr>
          <p:cNvPr id="3" name="Content Placeholder 2">
            <a:extLst>
              <a:ext uri="{FF2B5EF4-FFF2-40B4-BE49-F238E27FC236}">
                <a16:creationId xmlns:a16="http://schemas.microsoft.com/office/drawing/2014/main" id="{1E455018-9315-461E-9A7E-E135A926BBCB}"/>
              </a:ext>
            </a:extLst>
          </p:cNvPr>
          <p:cNvSpPr>
            <a:spLocks noGrp="1"/>
          </p:cNvSpPr>
          <p:nvPr>
            <p:ph idx="1"/>
          </p:nvPr>
        </p:nvSpPr>
        <p:spPr>
          <a:xfrm>
            <a:off x="485775" y="1228724"/>
            <a:ext cx="10868025" cy="4471989"/>
          </a:xfrm>
        </p:spPr>
        <p:txBody>
          <a:bodyPr>
            <a:normAutofit/>
          </a:bodyPr>
          <a:lstStyle/>
          <a:p>
            <a:r>
              <a:rPr lang="en-US" sz="3200" b="1" dirty="0"/>
              <a:t>MRI-guided focused ultrasound surgery </a:t>
            </a:r>
            <a:r>
              <a:rPr lang="en-US" sz="3200" dirty="0"/>
              <a:t>is a new approach used to treat myoma. </a:t>
            </a:r>
          </a:p>
          <a:p>
            <a:r>
              <a:rPr lang="en-US" sz="3200" dirty="0"/>
              <a:t>A focused ultrasound unit delivers sufficient ultrasound energy to a targeted point to raise the temperature to approximately 70°C. This results in coagulative necrosis and a decrease in myoma size.</a:t>
            </a:r>
          </a:p>
          <a:p>
            <a:r>
              <a:rPr lang="en-US" sz="3200" dirty="0"/>
              <a:t>Treatment is associated with minimal pain and appears to improve self reported bleeding patterns and quality of life.</a:t>
            </a:r>
          </a:p>
          <a:p>
            <a:endParaRPr lang="fa-IR" dirty="0"/>
          </a:p>
        </p:txBody>
      </p:sp>
      <p:pic>
        <p:nvPicPr>
          <p:cNvPr id="4" name="Recorded Sound">
            <a:hlinkClick r:id="" action="ppaction://media"/>
            <a:extLst>
              <a:ext uri="{FF2B5EF4-FFF2-40B4-BE49-F238E27FC236}">
                <a16:creationId xmlns:a16="http://schemas.microsoft.com/office/drawing/2014/main" id="{F483BD4A-4C76-4A40-82C4-5648FD4328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93225" y="494109"/>
            <a:ext cx="406400" cy="406400"/>
          </a:xfrm>
          <a:prstGeom prst="rect">
            <a:avLst/>
          </a:prstGeom>
        </p:spPr>
      </p:pic>
    </p:spTree>
    <p:extLst>
      <p:ext uri="{BB962C8B-B14F-4D97-AF65-F5344CB8AC3E}">
        <p14:creationId xmlns:p14="http://schemas.microsoft.com/office/powerpoint/2010/main" val="18621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0191-C526-4B12-85F9-880E1AE3BF42}"/>
              </a:ext>
            </a:extLst>
          </p:cNvPr>
          <p:cNvSpPr>
            <a:spLocks noGrp="1"/>
          </p:cNvSpPr>
          <p:nvPr>
            <p:ph type="title"/>
          </p:nvPr>
        </p:nvSpPr>
        <p:spPr>
          <a:xfrm>
            <a:off x="257175" y="365125"/>
            <a:ext cx="11096625" cy="663575"/>
          </a:xfrm>
        </p:spPr>
        <p:txBody>
          <a:bodyPr>
            <a:normAutofit fontScale="90000"/>
          </a:bodyPr>
          <a:lstStyle/>
          <a:p>
            <a:r>
              <a:rPr lang="en-US" dirty="0">
                <a:latin typeface="Aldhabi" panose="01000000000000000000" pitchFamily="2" charset="-78"/>
                <a:cs typeface="Aldhabi" panose="01000000000000000000" pitchFamily="2" charset="-78"/>
              </a:rPr>
              <a:t>EFFECT OF LEIOMYOMATA IN PREGNANCY</a:t>
            </a:r>
            <a:endParaRPr lang="fa-IR"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E49F2F17-807B-478D-A5F3-09C54720E133}"/>
              </a:ext>
            </a:extLst>
          </p:cNvPr>
          <p:cNvSpPr>
            <a:spLocks noGrp="1"/>
          </p:cNvSpPr>
          <p:nvPr>
            <p:ph idx="1"/>
          </p:nvPr>
        </p:nvSpPr>
        <p:spPr>
          <a:xfrm>
            <a:off x="838200" y="1414463"/>
            <a:ext cx="10515600" cy="4762500"/>
          </a:xfrm>
        </p:spPr>
        <p:txBody>
          <a:bodyPr>
            <a:normAutofit/>
          </a:bodyPr>
          <a:lstStyle/>
          <a:p>
            <a:r>
              <a:rPr lang="en-US" dirty="0"/>
              <a:t> leiomyoma may be associated with infertility, patients with leiomyoma do become pregnant. </a:t>
            </a:r>
          </a:p>
          <a:p>
            <a:r>
              <a:rPr lang="en-US" dirty="0">
                <a:solidFill>
                  <a:srgbClr val="7030A0"/>
                </a:solidFill>
              </a:rPr>
              <a:t>The presence of submucosal fibroids decreases fertility and removing them can increase fertility; </a:t>
            </a:r>
            <a:r>
              <a:rPr lang="en-US" dirty="0" err="1">
                <a:solidFill>
                  <a:srgbClr val="7030A0"/>
                </a:solidFill>
              </a:rPr>
              <a:t>subserosal</a:t>
            </a:r>
            <a:r>
              <a:rPr lang="en-US" dirty="0">
                <a:solidFill>
                  <a:srgbClr val="7030A0"/>
                </a:solidFill>
              </a:rPr>
              <a:t> fibroids do not affect fertility and removing them does not increase fertility; intramural fibroids may slightly decrease fertility, but removal does not increase fertility. (</a:t>
            </a:r>
            <a:r>
              <a:rPr lang="en-US" dirty="0" err="1">
                <a:solidFill>
                  <a:srgbClr val="7030A0"/>
                </a:solidFill>
              </a:rPr>
              <a:t>Berek</a:t>
            </a:r>
            <a:r>
              <a:rPr lang="en-US" dirty="0">
                <a:solidFill>
                  <a:srgbClr val="7030A0"/>
                </a:solidFill>
              </a:rPr>
              <a:t> &amp; Novak’s Gynecology)</a:t>
            </a:r>
            <a:endParaRPr lang="en-US" dirty="0"/>
          </a:p>
          <a:p>
            <a:r>
              <a:rPr lang="en-US" dirty="0"/>
              <a:t>Pregnancy with small leiomyomata is usually unremarkable, with a normal antepartum course, labor, and delivery.</a:t>
            </a:r>
          </a:p>
          <a:p>
            <a:pPr marL="0" indent="0">
              <a:buNone/>
            </a:pPr>
            <a:r>
              <a:rPr lang="en-US" dirty="0"/>
              <a:t>  </a:t>
            </a:r>
            <a:endParaRPr lang="fa-IR" dirty="0"/>
          </a:p>
        </p:txBody>
      </p:sp>
      <p:pic>
        <p:nvPicPr>
          <p:cNvPr id="5" name="Recorded Sound">
            <a:hlinkClick r:id="" action="ppaction://media"/>
            <a:extLst>
              <a:ext uri="{FF2B5EF4-FFF2-40B4-BE49-F238E27FC236}">
                <a16:creationId xmlns:a16="http://schemas.microsoft.com/office/drawing/2014/main" id="{0F117827-E1AF-4F7A-B3B3-A78F6DB0AE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14619" y="386556"/>
            <a:ext cx="406400" cy="406400"/>
          </a:xfrm>
          <a:prstGeom prst="rect">
            <a:avLst/>
          </a:prstGeom>
        </p:spPr>
      </p:pic>
    </p:spTree>
    <p:extLst>
      <p:ext uri="{BB962C8B-B14F-4D97-AF65-F5344CB8AC3E}">
        <p14:creationId xmlns:p14="http://schemas.microsoft.com/office/powerpoint/2010/main" val="12565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1091-6225-4F8D-9AD0-97C0C7E76C9C}"/>
              </a:ext>
            </a:extLst>
          </p:cNvPr>
          <p:cNvSpPr>
            <a:spLocks noGrp="1"/>
          </p:cNvSpPr>
          <p:nvPr>
            <p:ph type="title"/>
          </p:nvPr>
        </p:nvSpPr>
        <p:spPr>
          <a:xfrm>
            <a:off x="171450" y="321469"/>
            <a:ext cx="11182350" cy="1050131"/>
          </a:xfrm>
        </p:spPr>
        <p:txBody>
          <a:bodyPr/>
          <a:lstStyle/>
          <a:p>
            <a:r>
              <a:rPr lang="en-US" dirty="0">
                <a:latin typeface="Aldhabi" panose="01000000000000000000" pitchFamily="2" charset="-78"/>
                <a:cs typeface="Aldhabi" panose="01000000000000000000" pitchFamily="2" charset="-78"/>
              </a:rPr>
              <a:t>EFFECT OF LEIOMYOMATA IN PREGNANCY</a:t>
            </a:r>
            <a:endParaRPr lang="fa-IR" dirty="0"/>
          </a:p>
        </p:txBody>
      </p:sp>
      <p:sp>
        <p:nvSpPr>
          <p:cNvPr id="3" name="Content Placeholder 2">
            <a:extLst>
              <a:ext uri="{FF2B5EF4-FFF2-40B4-BE49-F238E27FC236}">
                <a16:creationId xmlns:a16="http://schemas.microsoft.com/office/drawing/2014/main" id="{D8C966D5-5225-4BFF-A852-E63F6D3CE5DD}"/>
              </a:ext>
            </a:extLst>
          </p:cNvPr>
          <p:cNvSpPr>
            <a:spLocks noGrp="1"/>
          </p:cNvSpPr>
          <p:nvPr>
            <p:ph idx="1"/>
          </p:nvPr>
        </p:nvSpPr>
        <p:spPr>
          <a:xfrm>
            <a:off x="607219" y="1371600"/>
            <a:ext cx="10172699" cy="4922044"/>
          </a:xfrm>
        </p:spPr>
        <p:txBody>
          <a:bodyPr/>
          <a:lstStyle/>
          <a:p>
            <a:r>
              <a:rPr lang="en-US" dirty="0"/>
              <a:t>Women with multiple myomas or large myomas may have significantly increased rates of </a:t>
            </a:r>
            <a:r>
              <a:rPr lang="en-US" dirty="0">
                <a:solidFill>
                  <a:srgbClr val="FF0000"/>
                </a:solidFill>
              </a:rPr>
              <a:t>preterm labor</a:t>
            </a:r>
            <a:r>
              <a:rPr lang="en-US" dirty="0"/>
              <a:t>, </a:t>
            </a:r>
            <a:r>
              <a:rPr lang="en-US" dirty="0">
                <a:solidFill>
                  <a:srgbClr val="FF0000"/>
                </a:solidFill>
              </a:rPr>
              <a:t>fetal growth abnormalities</a:t>
            </a:r>
            <a:r>
              <a:rPr lang="en-US" dirty="0"/>
              <a:t>, </a:t>
            </a:r>
            <a:r>
              <a:rPr lang="en-US" dirty="0">
                <a:solidFill>
                  <a:srgbClr val="FF0000"/>
                </a:solidFill>
              </a:rPr>
              <a:t>malpresentation</a:t>
            </a:r>
            <a:r>
              <a:rPr lang="en-US" dirty="0"/>
              <a:t>, </a:t>
            </a:r>
            <a:r>
              <a:rPr lang="en-US" dirty="0">
                <a:solidFill>
                  <a:srgbClr val="FF0000"/>
                </a:solidFill>
              </a:rPr>
              <a:t>pelvic pain</a:t>
            </a:r>
            <a:r>
              <a:rPr lang="en-US" dirty="0"/>
              <a:t>, </a:t>
            </a:r>
            <a:r>
              <a:rPr lang="en-US" dirty="0">
                <a:solidFill>
                  <a:srgbClr val="FF0000"/>
                </a:solidFill>
              </a:rPr>
              <a:t>abnormal labor</a:t>
            </a:r>
            <a:r>
              <a:rPr lang="en-US" dirty="0"/>
              <a:t>, </a:t>
            </a:r>
            <a:r>
              <a:rPr lang="en-US" dirty="0">
                <a:solidFill>
                  <a:srgbClr val="FF0000"/>
                </a:solidFill>
              </a:rPr>
              <a:t>cesarean delivery</a:t>
            </a:r>
            <a:r>
              <a:rPr lang="en-US" dirty="0"/>
              <a:t>, and</a:t>
            </a:r>
            <a:r>
              <a:rPr lang="en-US" dirty="0">
                <a:solidFill>
                  <a:srgbClr val="FF0000"/>
                </a:solidFill>
              </a:rPr>
              <a:t> postpartum hemorrhage.</a:t>
            </a:r>
          </a:p>
          <a:p>
            <a:endParaRPr lang="en-US" dirty="0">
              <a:solidFill>
                <a:srgbClr val="FF0000"/>
              </a:solidFill>
            </a:endParaRPr>
          </a:p>
          <a:p>
            <a:r>
              <a:rPr lang="en-US" dirty="0"/>
              <a:t> Myomas may sometimes cause pain, because they can outgrow their blood supply during pregnancy, resulting in red degeneration. </a:t>
            </a:r>
          </a:p>
          <a:p>
            <a:pPr marL="0" indent="0">
              <a:buNone/>
            </a:pPr>
            <a:r>
              <a:rPr lang="en-US" dirty="0"/>
              <a:t> </a:t>
            </a:r>
          </a:p>
          <a:p>
            <a:r>
              <a:rPr lang="en-US" dirty="0"/>
              <a:t>Bed rest and strong analgesics are usually sufficient as treatment, although, on occasion, myomectomy may be needed. </a:t>
            </a:r>
          </a:p>
          <a:p>
            <a:pPr marL="0" indent="0">
              <a:buNone/>
            </a:pPr>
            <a:endParaRPr lang="fa-IR" dirty="0"/>
          </a:p>
        </p:txBody>
      </p:sp>
      <p:pic>
        <p:nvPicPr>
          <p:cNvPr id="4" name="Recorded Sound">
            <a:hlinkClick r:id="" action="ppaction://media"/>
            <a:extLst>
              <a:ext uri="{FF2B5EF4-FFF2-40B4-BE49-F238E27FC236}">
                <a16:creationId xmlns:a16="http://schemas.microsoft.com/office/drawing/2014/main" id="{50437DB0-60ED-464F-8370-27B7B9850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7425" y="671910"/>
            <a:ext cx="406400" cy="406400"/>
          </a:xfrm>
          <a:prstGeom prst="rect">
            <a:avLst/>
          </a:prstGeom>
        </p:spPr>
      </p:pic>
    </p:spTree>
    <p:extLst>
      <p:ext uri="{BB962C8B-B14F-4D97-AF65-F5344CB8AC3E}">
        <p14:creationId xmlns:p14="http://schemas.microsoft.com/office/powerpoint/2010/main" val="17667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457D-A975-4742-A3B6-5FD5FA0F7807}"/>
              </a:ext>
            </a:extLst>
          </p:cNvPr>
          <p:cNvSpPr>
            <a:spLocks noGrp="1"/>
          </p:cNvSpPr>
          <p:nvPr>
            <p:ph type="title"/>
          </p:nvPr>
        </p:nvSpPr>
        <p:spPr>
          <a:xfrm>
            <a:off x="392907" y="185739"/>
            <a:ext cx="10960894" cy="821530"/>
          </a:xfrm>
        </p:spPr>
        <p:txBody>
          <a:bodyPr/>
          <a:lstStyle/>
          <a:p>
            <a:r>
              <a:rPr lang="en-US" dirty="0">
                <a:latin typeface="Aldhabi" panose="01000000000000000000" pitchFamily="2" charset="-78"/>
                <a:cs typeface="Aldhabi" panose="01000000000000000000" pitchFamily="2" charset="-78"/>
              </a:rPr>
              <a:t>EFFECT OF LEIOMYOMATA IN PREGNANCY</a:t>
            </a:r>
            <a:endParaRPr lang="fa-IR" dirty="0"/>
          </a:p>
        </p:txBody>
      </p:sp>
      <p:sp>
        <p:nvSpPr>
          <p:cNvPr id="3" name="Content Placeholder 2">
            <a:extLst>
              <a:ext uri="{FF2B5EF4-FFF2-40B4-BE49-F238E27FC236}">
                <a16:creationId xmlns:a16="http://schemas.microsoft.com/office/drawing/2014/main" id="{04947BE3-C3C5-47A0-9B32-1C2910AE8AE9}"/>
              </a:ext>
            </a:extLst>
          </p:cNvPr>
          <p:cNvSpPr>
            <a:spLocks noGrp="1"/>
          </p:cNvSpPr>
          <p:nvPr>
            <p:ph idx="1"/>
          </p:nvPr>
        </p:nvSpPr>
        <p:spPr>
          <a:xfrm>
            <a:off x="838200" y="1307306"/>
            <a:ext cx="10227469" cy="5429250"/>
          </a:xfrm>
        </p:spPr>
        <p:txBody>
          <a:bodyPr>
            <a:normAutofit/>
          </a:bodyPr>
          <a:lstStyle/>
          <a:p>
            <a:r>
              <a:rPr lang="en-US" sz="3100" dirty="0"/>
              <a:t>The risk of abortion or preterm labor following myomectomy during pregnancy is relatively high, so prophylactic β-adrenergic tocolytics are frequently used. </a:t>
            </a:r>
          </a:p>
          <a:p>
            <a:r>
              <a:rPr lang="en-US" sz="3100" dirty="0"/>
              <a:t>Myomectomy during pregnancy should be limited to myomas with a discrete pedicle that can be clamped and easily ligated. </a:t>
            </a:r>
          </a:p>
          <a:p>
            <a:r>
              <a:rPr lang="en-US" sz="3100" dirty="0"/>
              <a:t>Myomas should otherwise not be removed during the time of delivery, because bleeding may be profuse, resulting in hysterectomy. </a:t>
            </a:r>
          </a:p>
          <a:p>
            <a:endParaRPr lang="fa-IR" dirty="0"/>
          </a:p>
        </p:txBody>
      </p:sp>
      <p:pic>
        <p:nvPicPr>
          <p:cNvPr id="4" name="Recorded Sound">
            <a:hlinkClick r:id="" action="ppaction://media"/>
            <a:extLst>
              <a:ext uri="{FF2B5EF4-FFF2-40B4-BE49-F238E27FC236}">
                <a16:creationId xmlns:a16="http://schemas.microsoft.com/office/drawing/2014/main" id="{22935BEA-2AC7-4AB3-BB48-05819F3C4E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86144" y="496888"/>
            <a:ext cx="406400" cy="406400"/>
          </a:xfrm>
          <a:prstGeom prst="rect">
            <a:avLst/>
          </a:prstGeom>
        </p:spPr>
      </p:pic>
    </p:spTree>
    <p:extLst>
      <p:ext uri="{BB962C8B-B14F-4D97-AF65-F5344CB8AC3E}">
        <p14:creationId xmlns:p14="http://schemas.microsoft.com/office/powerpoint/2010/main" val="250754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BE850-A664-4B43-AA40-2DF2A0B65655}"/>
              </a:ext>
            </a:extLst>
          </p:cNvPr>
          <p:cNvSpPr>
            <a:spLocks noGrp="1"/>
          </p:cNvSpPr>
          <p:nvPr>
            <p:ph type="title"/>
          </p:nvPr>
        </p:nvSpPr>
        <p:spPr>
          <a:xfrm>
            <a:off x="185738" y="365126"/>
            <a:ext cx="11168062" cy="985044"/>
          </a:xfrm>
        </p:spPr>
        <p:txBody>
          <a:bodyPr/>
          <a:lstStyle/>
          <a:p>
            <a:r>
              <a:rPr lang="en-US" dirty="0">
                <a:latin typeface="Aldhabi" panose="01000000000000000000" pitchFamily="2" charset="-78"/>
                <a:cs typeface="Aldhabi" panose="01000000000000000000" pitchFamily="2" charset="-78"/>
              </a:rPr>
              <a:t>EFFECT OF LEIOMYOMATA IN PREGNANCY</a:t>
            </a:r>
            <a:endParaRPr lang="fa-IR" dirty="0"/>
          </a:p>
        </p:txBody>
      </p:sp>
      <p:sp>
        <p:nvSpPr>
          <p:cNvPr id="3" name="Content Placeholder 2">
            <a:extLst>
              <a:ext uri="{FF2B5EF4-FFF2-40B4-BE49-F238E27FC236}">
                <a16:creationId xmlns:a16="http://schemas.microsoft.com/office/drawing/2014/main" id="{12BFB946-DD34-40E1-B048-B5E8CAE99F70}"/>
              </a:ext>
            </a:extLst>
          </p:cNvPr>
          <p:cNvSpPr>
            <a:spLocks noGrp="1"/>
          </p:cNvSpPr>
          <p:nvPr>
            <p:ph idx="1"/>
          </p:nvPr>
        </p:nvSpPr>
        <p:spPr>
          <a:xfrm>
            <a:off x="838200" y="1350170"/>
            <a:ext cx="10163175" cy="4826793"/>
          </a:xfrm>
        </p:spPr>
        <p:txBody>
          <a:bodyPr/>
          <a:lstStyle/>
          <a:p>
            <a:r>
              <a:rPr lang="en-US" dirty="0"/>
              <a:t>Vaginal birth after myomectomy is controversial and must be decided on a case-by-case basis. </a:t>
            </a:r>
          </a:p>
          <a:p>
            <a:r>
              <a:rPr lang="en-US" dirty="0"/>
              <a:t>Generally, if removal of the myoma requires entry into the endometrial cavity, cesarean delivery is recommended because there is a theoretical risk of uterine rupture during a subsequent pregnancy, even at times remote from labor. </a:t>
            </a:r>
          </a:p>
          <a:p>
            <a:r>
              <a:rPr lang="en-US" dirty="0"/>
              <a:t>Rarely, myomas are located below the fetus, in the lower uterine segment or cervix, causing a soft tissue dystocia, leading to a need for cesarean birth.</a:t>
            </a:r>
          </a:p>
          <a:p>
            <a:endParaRPr lang="fa-IR" dirty="0"/>
          </a:p>
        </p:txBody>
      </p:sp>
      <p:pic>
        <p:nvPicPr>
          <p:cNvPr id="5" name="Recorded Sound">
            <a:hlinkClick r:id="" action="ppaction://media"/>
            <a:extLst>
              <a:ext uri="{FF2B5EF4-FFF2-40B4-BE49-F238E27FC236}">
                <a16:creationId xmlns:a16="http://schemas.microsoft.com/office/drawing/2014/main" id="{D9A0E21A-BA89-4674-9A30-1518DF2FC7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7606" y="1096963"/>
            <a:ext cx="406400" cy="406400"/>
          </a:xfrm>
          <a:prstGeom prst="rect">
            <a:avLst/>
          </a:prstGeom>
        </p:spPr>
      </p:pic>
    </p:spTree>
    <p:extLst>
      <p:ext uri="{BB962C8B-B14F-4D97-AF65-F5344CB8AC3E}">
        <p14:creationId xmlns:p14="http://schemas.microsoft.com/office/powerpoint/2010/main" val="22085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8244-701D-40F7-ABF2-0F2C01C552B3}"/>
              </a:ext>
            </a:extLst>
          </p:cNvPr>
          <p:cNvSpPr>
            <a:spLocks noGrp="1"/>
          </p:cNvSpPr>
          <p:nvPr>
            <p:ph type="title"/>
          </p:nvPr>
        </p:nvSpPr>
        <p:spPr>
          <a:xfrm>
            <a:off x="273843" y="364332"/>
            <a:ext cx="10515600" cy="1007268"/>
          </a:xfrm>
        </p:spPr>
        <p:txBody>
          <a:bodyPr>
            <a:normAutofit fontScale="90000"/>
          </a:bodyPr>
          <a:lstStyle/>
          <a:p>
            <a:r>
              <a:rPr lang="en-US" sz="5300" dirty="0">
                <a:latin typeface="Aldhabi" panose="01000000000000000000" pitchFamily="2" charset="-78"/>
                <a:cs typeface="Aldhabi" panose="01000000000000000000" pitchFamily="2" charset="-78"/>
              </a:rPr>
              <a:t>leiomyosarcoma</a:t>
            </a:r>
            <a:br>
              <a:rPr lang="en-US" dirty="0"/>
            </a:br>
            <a:endParaRPr lang="fa-IR" dirty="0"/>
          </a:p>
        </p:txBody>
      </p:sp>
      <p:sp>
        <p:nvSpPr>
          <p:cNvPr id="3" name="Content Placeholder 2">
            <a:extLst>
              <a:ext uri="{FF2B5EF4-FFF2-40B4-BE49-F238E27FC236}">
                <a16:creationId xmlns:a16="http://schemas.microsoft.com/office/drawing/2014/main" id="{4A2D19BE-6D1C-47A2-A2DF-2630397A8914}"/>
              </a:ext>
            </a:extLst>
          </p:cNvPr>
          <p:cNvSpPr>
            <a:spLocks noGrp="1"/>
          </p:cNvSpPr>
          <p:nvPr>
            <p:ph idx="1"/>
          </p:nvPr>
        </p:nvSpPr>
        <p:spPr>
          <a:xfrm>
            <a:off x="459581" y="1128713"/>
            <a:ext cx="10329862" cy="5015414"/>
          </a:xfrm>
        </p:spPr>
        <p:txBody>
          <a:bodyPr>
            <a:normAutofit/>
          </a:bodyPr>
          <a:lstStyle/>
          <a:p>
            <a:r>
              <a:rPr lang="en-US" dirty="0"/>
              <a:t>The uterine smooth muscle may </a:t>
            </a:r>
            <a:r>
              <a:rPr lang="en-US" dirty="0">
                <a:solidFill>
                  <a:srgbClr val="FF0000"/>
                </a:solidFill>
              </a:rPr>
              <a:t>also develop a rare cancer, </a:t>
            </a:r>
            <a:r>
              <a:rPr lang="en-US" dirty="0"/>
              <a:t>such as </a:t>
            </a:r>
            <a:r>
              <a:rPr lang="en-US" dirty="0">
                <a:solidFill>
                  <a:srgbClr val="FF0000"/>
                </a:solidFill>
              </a:rPr>
              <a:t>leiomyosarcoma</a:t>
            </a:r>
            <a:r>
              <a:rPr lang="en-US" dirty="0"/>
              <a:t>.</a:t>
            </a:r>
          </a:p>
          <a:p>
            <a:r>
              <a:rPr lang="en-US" dirty="0"/>
              <a:t> These are not thought to represent “degeneration” of a fibroid, but, rather, a new neoplasm.</a:t>
            </a:r>
          </a:p>
          <a:p>
            <a:r>
              <a:rPr lang="en-US" dirty="0"/>
              <a:t> Uterine malignancy is more typical in postmenopausal patients who present with rapidly enlarging uterine masses, postmenopausal bleeding, unusual vaginal discharge, and pelvic pain.</a:t>
            </a:r>
          </a:p>
          <a:p>
            <a:r>
              <a:rPr lang="en-US" dirty="0"/>
              <a:t> An enlarging uterine mass in a postmenopausal patient should be evaluated with considerably more concern for malignancy than one found in a younger woman. </a:t>
            </a:r>
            <a:endParaRPr lang="fa-IR" dirty="0"/>
          </a:p>
        </p:txBody>
      </p:sp>
      <p:pic>
        <p:nvPicPr>
          <p:cNvPr id="4" name="Recorded Sound">
            <a:hlinkClick r:id="" action="ppaction://media"/>
            <a:extLst>
              <a:ext uri="{FF2B5EF4-FFF2-40B4-BE49-F238E27FC236}">
                <a16:creationId xmlns:a16="http://schemas.microsoft.com/office/drawing/2014/main" id="{3D193714-68C5-4BC9-A616-467A54AB39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57532" y="307473"/>
            <a:ext cx="406400" cy="406400"/>
          </a:xfrm>
          <a:prstGeom prst="rect">
            <a:avLst/>
          </a:prstGeom>
        </p:spPr>
      </p:pic>
    </p:spTree>
    <p:extLst>
      <p:ext uri="{BB962C8B-B14F-4D97-AF65-F5344CB8AC3E}">
        <p14:creationId xmlns:p14="http://schemas.microsoft.com/office/powerpoint/2010/main" val="67077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8F34-8A72-426D-BF2C-E7DE459A95C7}"/>
              </a:ext>
            </a:extLst>
          </p:cNvPr>
          <p:cNvSpPr>
            <a:spLocks noGrp="1"/>
          </p:cNvSpPr>
          <p:nvPr>
            <p:ph type="title"/>
          </p:nvPr>
        </p:nvSpPr>
        <p:spPr/>
        <p:txBody>
          <a:bodyPr/>
          <a:lstStyle/>
          <a:p>
            <a:endParaRPr lang="fa-IR"/>
          </a:p>
        </p:txBody>
      </p:sp>
      <p:sp>
        <p:nvSpPr>
          <p:cNvPr id="3" name="Content Placeholder 2">
            <a:extLst>
              <a:ext uri="{FF2B5EF4-FFF2-40B4-BE49-F238E27FC236}">
                <a16:creationId xmlns:a16="http://schemas.microsoft.com/office/drawing/2014/main" id="{0507B082-301B-4111-A3E0-0768844954C7}"/>
              </a:ext>
            </a:extLst>
          </p:cNvPr>
          <p:cNvSpPr>
            <a:spLocks noGrp="1"/>
          </p:cNvSpPr>
          <p:nvPr>
            <p:ph idx="1"/>
          </p:nvPr>
        </p:nvSpPr>
        <p:spPr/>
        <p:txBody>
          <a:bodyPr/>
          <a:lstStyle/>
          <a:p>
            <a:r>
              <a:rPr lang="en-US" b="1" dirty="0"/>
              <a:t>CLINICAL FOLLOW-UP </a:t>
            </a:r>
          </a:p>
          <a:p>
            <a:r>
              <a:rPr lang="en-US" dirty="0"/>
              <a:t>You do a physical examination and note the lump she describes. You order an ultrasound, and it demonstrates a single 7-cm fibroid over the lower anterior portion of her uterus. You counsel her about the options, and, together, you formulate a plan for myomectomy, which she undergoes without complication. </a:t>
            </a:r>
          </a:p>
          <a:p>
            <a:r>
              <a:rPr lang="en-US" dirty="0"/>
              <a:t>Two months after surgery, her urinary patterns are back to normal</a:t>
            </a:r>
            <a:endParaRPr lang="fa-IR" dirty="0"/>
          </a:p>
        </p:txBody>
      </p:sp>
      <p:pic>
        <p:nvPicPr>
          <p:cNvPr id="4" name="Recorded Sound">
            <a:hlinkClick r:id="" action="ppaction://media"/>
            <a:extLst>
              <a:ext uri="{FF2B5EF4-FFF2-40B4-BE49-F238E27FC236}">
                <a16:creationId xmlns:a16="http://schemas.microsoft.com/office/drawing/2014/main" id="{B9FD3B36-9FE2-4B74-B3BE-DED1FB3732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7512" y="1447800"/>
            <a:ext cx="406400" cy="406400"/>
          </a:xfrm>
          <a:prstGeom prst="rect">
            <a:avLst/>
          </a:prstGeom>
        </p:spPr>
      </p:pic>
    </p:spTree>
    <p:extLst>
      <p:ext uri="{BB962C8B-B14F-4D97-AF65-F5344CB8AC3E}">
        <p14:creationId xmlns:p14="http://schemas.microsoft.com/office/powerpoint/2010/main" val="219438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4981-730D-4AF6-A0B1-DBFE3D979B7A}"/>
              </a:ext>
            </a:extLst>
          </p:cNvPr>
          <p:cNvSpPr>
            <a:spLocks noGrp="1"/>
          </p:cNvSpPr>
          <p:nvPr>
            <p:ph type="title"/>
          </p:nvPr>
        </p:nvSpPr>
        <p:spPr>
          <a:xfrm>
            <a:off x="407194" y="365125"/>
            <a:ext cx="10946606" cy="1325563"/>
          </a:xfrm>
        </p:spPr>
        <p:txBody>
          <a:bodyPr>
            <a:normAutofit fontScale="90000"/>
          </a:bodyPr>
          <a:lstStyle/>
          <a:p>
            <a:pPr lvl="0">
              <a:spcBef>
                <a:spcPts val="1000"/>
              </a:spcBef>
            </a:pPr>
            <a:r>
              <a:rPr lang="en-US" sz="6000" b="1" dirty="0">
                <a:solidFill>
                  <a:prstClr val="black"/>
                </a:solidFill>
                <a:latin typeface="Aldhabi" panose="01000000000000000000" pitchFamily="2" charset="-78"/>
                <a:ea typeface="+mn-ea"/>
                <a:cs typeface="Aldhabi" panose="01000000000000000000" pitchFamily="2" charset="-78"/>
              </a:rPr>
              <a:t>CLINICAL CASE</a:t>
            </a:r>
            <a:br>
              <a:rPr lang="en-US" sz="5400" b="1" dirty="0">
                <a:solidFill>
                  <a:prstClr val="black"/>
                </a:solidFill>
                <a:latin typeface="Aldhabi" panose="01000000000000000000" pitchFamily="2" charset="-78"/>
                <a:ea typeface="+mn-ea"/>
                <a:cs typeface="Aldhabi" panose="01000000000000000000" pitchFamily="2" charset="-78"/>
              </a:rPr>
            </a:br>
            <a:endParaRPr lang="fa-IR" dirty="0"/>
          </a:p>
        </p:txBody>
      </p:sp>
      <p:sp>
        <p:nvSpPr>
          <p:cNvPr id="3" name="Content Placeholder 2">
            <a:extLst>
              <a:ext uri="{FF2B5EF4-FFF2-40B4-BE49-F238E27FC236}">
                <a16:creationId xmlns:a16="http://schemas.microsoft.com/office/drawing/2014/main" id="{0BE7D1AC-AAD4-441D-86BC-4EC516E8AF65}"/>
              </a:ext>
            </a:extLst>
          </p:cNvPr>
          <p:cNvSpPr>
            <a:spLocks noGrp="1"/>
          </p:cNvSpPr>
          <p:nvPr>
            <p:ph idx="1"/>
          </p:nvPr>
        </p:nvSpPr>
        <p:spPr>
          <a:xfrm>
            <a:off x="838200" y="1600200"/>
            <a:ext cx="9963150" cy="4943475"/>
          </a:xfrm>
        </p:spPr>
        <p:txBody>
          <a:bodyPr>
            <a:normAutofit/>
          </a:bodyPr>
          <a:lstStyle/>
          <a:p>
            <a:pPr marL="0" indent="0">
              <a:buNone/>
            </a:pPr>
            <a:r>
              <a:rPr lang="en-US" sz="3200" dirty="0">
                <a:cs typeface="Arial" panose="020B0604020202020204" pitchFamily="34" charset="0"/>
              </a:rPr>
              <a:t>A 46-year-old G2P2002 comes to see you because she feels a lump in the lower part of her abdomen. She states that it does not cause her any pain, but she has noticed an increase in the number of times she needs to urinate and estimates she urinates 10 times a day and 2 to 3 times each night. She denies any irregular bleeding and reports normal menstrual periods.</a:t>
            </a:r>
            <a:endParaRPr lang="fa-IR" sz="3200" dirty="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136A41EF-5047-4F19-8C8C-BF88810C90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0162" y="314325"/>
            <a:ext cx="406400" cy="406400"/>
          </a:xfrm>
          <a:prstGeom prst="rect">
            <a:avLst/>
          </a:prstGeom>
        </p:spPr>
      </p:pic>
    </p:spTree>
    <p:extLst>
      <p:ext uri="{BB962C8B-B14F-4D97-AF65-F5344CB8AC3E}">
        <p14:creationId xmlns:p14="http://schemas.microsoft.com/office/powerpoint/2010/main" val="134188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A2186-0467-431E-87EA-686E886FCB26}"/>
              </a:ext>
            </a:extLst>
          </p:cNvPr>
          <p:cNvSpPr>
            <a:spLocks noGrp="1"/>
          </p:cNvSpPr>
          <p:nvPr>
            <p:ph type="title"/>
          </p:nvPr>
        </p:nvSpPr>
        <p:spPr>
          <a:xfrm>
            <a:off x="421482" y="157163"/>
            <a:ext cx="10298906" cy="871538"/>
          </a:xfrm>
        </p:spPr>
        <p:txBody>
          <a:bodyPr>
            <a:normAutofit fontScale="90000"/>
          </a:bodyPr>
          <a:lstStyle/>
          <a:p>
            <a:r>
              <a:rPr lang="en-US" dirty="0"/>
              <a:t> </a:t>
            </a:r>
            <a:r>
              <a:rPr lang="en-US" sz="6000" b="1" dirty="0">
                <a:latin typeface="Aldhabi" panose="01000000000000000000" pitchFamily="2" charset="-78"/>
                <a:cs typeface="Aldhabi" panose="01000000000000000000" pitchFamily="2" charset="-78"/>
              </a:rPr>
              <a:t>INTRODUCTION</a:t>
            </a:r>
            <a:endParaRPr lang="fa-IR" sz="6000" b="1"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D745EB53-D49B-4E4C-B020-6FB891B97042}"/>
              </a:ext>
            </a:extLst>
          </p:cNvPr>
          <p:cNvSpPr>
            <a:spLocks noGrp="1"/>
          </p:cNvSpPr>
          <p:nvPr>
            <p:ph idx="1"/>
          </p:nvPr>
        </p:nvSpPr>
        <p:spPr>
          <a:xfrm>
            <a:off x="838200" y="1393031"/>
            <a:ext cx="10298906" cy="5200650"/>
          </a:xfrm>
        </p:spPr>
        <p:txBody>
          <a:bodyPr>
            <a:normAutofit/>
          </a:bodyPr>
          <a:lstStyle/>
          <a:p>
            <a:r>
              <a:rPr lang="en-US" dirty="0"/>
              <a:t> The highest prevalence occurs during the </a:t>
            </a:r>
            <a:r>
              <a:rPr lang="en-US" dirty="0">
                <a:solidFill>
                  <a:srgbClr val="FF0000"/>
                </a:solidFill>
              </a:rPr>
              <a:t>fifth decade </a:t>
            </a:r>
            <a:r>
              <a:rPr lang="en-US" dirty="0"/>
              <a:t>of a woman’s life</a:t>
            </a:r>
          </a:p>
          <a:p>
            <a:r>
              <a:rPr lang="en-US" dirty="0"/>
              <a:t>when they may be present in one in four white women and one in two African American women</a:t>
            </a:r>
          </a:p>
          <a:p>
            <a:r>
              <a:rPr lang="en-US" dirty="0"/>
              <a:t>(</a:t>
            </a:r>
            <a:r>
              <a:rPr lang="en-US" dirty="0">
                <a:solidFill>
                  <a:srgbClr val="7030A0"/>
                </a:solidFill>
              </a:rPr>
              <a:t>The risk of having fibroids is 2.9 times greater in African American women than in white women. </a:t>
            </a:r>
            <a:r>
              <a:rPr lang="en-US" dirty="0" err="1">
                <a:solidFill>
                  <a:srgbClr val="7030A0"/>
                </a:solidFill>
              </a:rPr>
              <a:t>Berek</a:t>
            </a:r>
            <a:r>
              <a:rPr lang="en-US" dirty="0">
                <a:solidFill>
                  <a:srgbClr val="7030A0"/>
                </a:solidFill>
              </a:rPr>
              <a:t> &amp; Novak’s Gynecology) </a:t>
            </a:r>
            <a:endParaRPr lang="en-US" dirty="0"/>
          </a:p>
          <a:p>
            <a:r>
              <a:rPr lang="en-US" dirty="0"/>
              <a:t>Studies in which careful pathologic examination of the uterus is carried out suggest that the prevalence may be as high as </a:t>
            </a:r>
            <a:r>
              <a:rPr lang="en-US" dirty="0">
                <a:solidFill>
                  <a:srgbClr val="FF0000"/>
                </a:solidFill>
              </a:rPr>
              <a:t>80%. </a:t>
            </a:r>
          </a:p>
          <a:p>
            <a:r>
              <a:rPr lang="en-US" dirty="0"/>
              <a:t>Leiomyomata are the </a:t>
            </a:r>
            <a:r>
              <a:rPr lang="en-US" dirty="0">
                <a:solidFill>
                  <a:srgbClr val="C00000"/>
                </a:solidFill>
              </a:rPr>
              <a:t>most common </a:t>
            </a:r>
            <a:r>
              <a:rPr lang="en-US" dirty="0"/>
              <a:t>indication for hysterectomy, accounting for approximately </a:t>
            </a:r>
            <a:r>
              <a:rPr lang="en-US" dirty="0">
                <a:solidFill>
                  <a:srgbClr val="C00000"/>
                </a:solidFill>
              </a:rPr>
              <a:t>30% </a:t>
            </a:r>
            <a:r>
              <a:rPr lang="en-US" dirty="0"/>
              <a:t>of this operation. </a:t>
            </a:r>
          </a:p>
          <a:p>
            <a:pPr marL="0" indent="0">
              <a:buNone/>
            </a:pPr>
            <a:endParaRPr lang="fa-IR" dirty="0">
              <a:solidFill>
                <a:srgbClr val="7030A0"/>
              </a:solidFill>
            </a:endParaRPr>
          </a:p>
        </p:txBody>
      </p:sp>
      <p:pic>
        <p:nvPicPr>
          <p:cNvPr id="5" name="Recorded Sound">
            <a:hlinkClick r:id="" action="ppaction://media"/>
            <a:extLst>
              <a:ext uri="{FF2B5EF4-FFF2-40B4-BE49-F238E27FC236}">
                <a16:creationId xmlns:a16="http://schemas.microsoft.com/office/drawing/2014/main" id="{A0D8F5FA-CF95-44CE-9B43-30FADB62D1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1657" y="592932"/>
            <a:ext cx="406400" cy="406400"/>
          </a:xfrm>
          <a:prstGeom prst="rect">
            <a:avLst/>
          </a:prstGeom>
        </p:spPr>
      </p:pic>
    </p:spTree>
    <p:extLst>
      <p:ext uri="{BB962C8B-B14F-4D97-AF65-F5344CB8AC3E}">
        <p14:creationId xmlns:p14="http://schemas.microsoft.com/office/powerpoint/2010/main" val="324930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4024-FFB0-4CA8-A83F-3D166B173513}"/>
              </a:ext>
            </a:extLst>
          </p:cNvPr>
          <p:cNvSpPr>
            <a:spLocks noGrp="1"/>
          </p:cNvSpPr>
          <p:nvPr>
            <p:ph type="title"/>
          </p:nvPr>
        </p:nvSpPr>
        <p:spPr>
          <a:xfrm>
            <a:off x="602456" y="242888"/>
            <a:ext cx="10515600" cy="1221581"/>
          </a:xfrm>
        </p:spPr>
        <p:txBody>
          <a:bodyPr>
            <a:normAutofit fontScale="90000"/>
          </a:bodyPr>
          <a:lstStyle/>
          <a:p>
            <a:r>
              <a:rPr lang="en-US" sz="6700" b="1" dirty="0">
                <a:latin typeface="Aldhabi" panose="01000000000000000000" pitchFamily="2" charset="-78"/>
                <a:cs typeface="Aldhabi" panose="01000000000000000000" pitchFamily="2" charset="-78"/>
              </a:rPr>
              <a:t>Etiology </a:t>
            </a:r>
            <a:br>
              <a:rPr lang="en-US" dirty="0">
                <a:solidFill>
                  <a:schemeClr val="accent6">
                    <a:lumMod val="75000"/>
                  </a:schemeClr>
                </a:solidFill>
              </a:rPr>
            </a:br>
            <a:endParaRPr lang="fa-IR" dirty="0"/>
          </a:p>
        </p:txBody>
      </p:sp>
      <p:sp>
        <p:nvSpPr>
          <p:cNvPr id="3" name="Content Placeholder 2">
            <a:extLst>
              <a:ext uri="{FF2B5EF4-FFF2-40B4-BE49-F238E27FC236}">
                <a16:creationId xmlns:a16="http://schemas.microsoft.com/office/drawing/2014/main" id="{3DFCC85F-71E8-4054-A38F-346485E462A6}"/>
              </a:ext>
            </a:extLst>
          </p:cNvPr>
          <p:cNvSpPr>
            <a:spLocks noGrp="1"/>
          </p:cNvSpPr>
          <p:nvPr>
            <p:ph idx="1"/>
          </p:nvPr>
        </p:nvSpPr>
        <p:spPr>
          <a:xfrm>
            <a:off x="838200" y="1107281"/>
            <a:ext cx="10515600" cy="5393532"/>
          </a:xfrm>
        </p:spPr>
        <p:txBody>
          <a:bodyPr>
            <a:normAutofit lnSpcReduction="10000"/>
          </a:bodyPr>
          <a:lstStyle/>
          <a:p>
            <a:r>
              <a:rPr lang="en-US" dirty="0"/>
              <a:t>The precise causes of fibroids are unknown</a:t>
            </a:r>
          </a:p>
          <a:p>
            <a:r>
              <a:rPr lang="en-US" dirty="0"/>
              <a:t> Advances have been made in understanding the molecular biology of these benign tumors and their hormonal, genetic, and growth factors</a:t>
            </a:r>
          </a:p>
          <a:p>
            <a:r>
              <a:rPr lang="en-US" dirty="0"/>
              <a:t>Leiomyomata are considered hormonally responsive, benign tumors, because estrogen may induce their rapid growth in high-estrogen states, such as pregnancy. </a:t>
            </a:r>
          </a:p>
          <a:p>
            <a:r>
              <a:rPr lang="en-US" dirty="0"/>
              <a:t>In contrast, menopause generally causes cessation of tumor growth and even some atrophy. </a:t>
            </a:r>
          </a:p>
          <a:p>
            <a:r>
              <a:rPr lang="en-US" dirty="0"/>
              <a:t>Estrogen may work by stimulating the production of progesterone receptors in the myometrium. </a:t>
            </a:r>
          </a:p>
          <a:p>
            <a:r>
              <a:rPr lang="en-US" dirty="0"/>
              <a:t>Sensitive DNA studies suggest that each myoma arises from a single smooth muscle cell and that, in many cases, the smooth muscle cell is vascular in origin</a:t>
            </a:r>
            <a:r>
              <a:rPr lang="en-US" dirty="0">
                <a:solidFill>
                  <a:schemeClr val="accent6">
                    <a:lumMod val="75000"/>
                  </a:schemeClr>
                </a:solidFill>
              </a:rPr>
              <a:t>.</a:t>
            </a:r>
            <a:endParaRPr lang="fa-IR" dirty="0">
              <a:solidFill>
                <a:schemeClr val="accent6">
                  <a:lumMod val="75000"/>
                </a:schemeClr>
              </a:solidFill>
            </a:endParaRPr>
          </a:p>
        </p:txBody>
      </p:sp>
      <p:pic>
        <p:nvPicPr>
          <p:cNvPr id="4" name="Recorded Sound">
            <a:hlinkClick r:id="" action="ppaction://media"/>
            <a:extLst>
              <a:ext uri="{FF2B5EF4-FFF2-40B4-BE49-F238E27FC236}">
                <a16:creationId xmlns:a16="http://schemas.microsoft.com/office/drawing/2014/main" id="{31D16DBA-DFC2-4C38-AAB1-8D32CE69AD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8875" y="471885"/>
            <a:ext cx="406400" cy="406400"/>
          </a:xfrm>
          <a:prstGeom prst="rect">
            <a:avLst/>
          </a:prstGeom>
        </p:spPr>
      </p:pic>
    </p:spTree>
    <p:extLst>
      <p:ext uri="{BB962C8B-B14F-4D97-AF65-F5344CB8AC3E}">
        <p14:creationId xmlns:p14="http://schemas.microsoft.com/office/powerpoint/2010/main" val="50841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3AF2-6972-4832-9C93-1B68D079E96F}"/>
              </a:ext>
            </a:extLst>
          </p:cNvPr>
          <p:cNvSpPr>
            <a:spLocks noGrp="1"/>
          </p:cNvSpPr>
          <p:nvPr>
            <p:ph type="title"/>
          </p:nvPr>
        </p:nvSpPr>
        <p:spPr>
          <a:xfrm>
            <a:off x="164306" y="221455"/>
            <a:ext cx="11189494" cy="921545"/>
          </a:xfrm>
        </p:spPr>
        <p:txBody>
          <a:bodyPr>
            <a:normAutofit/>
          </a:bodyPr>
          <a:lstStyle/>
          <a:p>
            <a:r>
              <a:rPr lang="en-US" sz="6000" b="1" dirty="0">
                <a:latin typeface="Aldhabi" panose="01000000000000000000" pitchFamily="2" charset="-78"/>
                <a:cs typeface="Aldhabi" panose="01000000000000000000" pitchFamily="2" charset="-78"/>
              </a:rPr>
              <a:t>RISK FACTOR</a:t>
            </a:r>
            <a:endParaRPr lang="fa-IR" sz="6000" b="1"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9152EEF1-A4AF-4913-8BA5-0737760D9F0A}"/>
              </a:ext>
            </a:extLst>
          </p:cNvPr>
          <p:cNvSpPr>
            <a:spLocks noGrp="1"/>
          </p:cNvSpPr>
          <p:nvPr>
            <p:ph idx="1"/>
          </p:nvPr>
        </p:nvSpPr>
        <p:spPr>
          <a:xfrm>
            <a:off x="714376" y="1300162"/>
            <a:ext cx="10344150" cy="5157787"/>
          </a:xfrm>
        </p:spPr>
        <p:txBody>
          <a:bodyPr>
            <a:noAutofit/>
          </a:bodyPr>
          <a:lstStyle/>
          <a:p>
            <a:r>
              <a:rPr lang="en-US" dirty="0">
                <a:latin typeface="Calibri" panose="020F0502020204030204" pitchFamily="34" charset="0"/>
                <a:cs typeface="Calibri" panose="020F0502020204030204" pitchFamily="34" charset="0"/>
              </a:rPr>
              <a:t>There is no definite relationship between oral contraceptives and the presence of fibroids. </a:t>
            </a:r>
          </a:p>
          <a:p>
            <a:r>
              <a:rPr lang="en-US" dirty="0">
                <a:latin typeface="Calibri" panose="020F0502020204030204" pitchFamily="34" charset="0"/>
                <a:cs typeface="Calibri" panose="020F0502020204030204" pitchFamily="34" charset="0"/>
              </a:rPr>
              <a:t>First-degree relatives of women with fibroids have a 2.5 times increased risk of developing fibroids.</a:t>
            </a:r>
          </a:p>
          <a:p>
            <a:r>
              <a:rPr lang="en-US" dirty="0">
                <a:latin typeface="Calibri" panose="020F0502020204030204" pitchFamily="34" charset="0"/>
                <a:cs typeface="Calibri" panose="020F0502020204030204" pitchFamily="34" charset="0"/>
              </a:rPr>
              <a:t>A prospective study found that the risk of fibroids increased 21% with each 10 kg increase in body weight, and with increasing body mass index (BMI)</a:t>
            </a:r>
            <a:endParaRPr lang="fa-IR"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Smoking reduces the incidence of fibroids. Reduced conversion of androgens to estrone, caused by inhibition of aromatase by nicotine, increased 2-hydroxylation of estradiol, and stimulation of higher levels of SHBG decrease bioavailability of estrogen (</a:t>
            </a:r>
            <a:r>
              <a:rPr lang="en-US" dirty="0" err="1">
                <a:latin typeface="Calibri" panose="020F0502020204030204" pitchFamily="34" charset="0"/>
                <a:cs typeface="Calibri" panose="020F0502020204030204" pitchFamily="34" charset="0"/>
              </a:rPr>
              <a:t>Berek</a:t>
            </a:r>
            <a:r>
              <a:rPr lang="en-US" dirty="0">
                <a:latin typeface="Calibri" panose="020F0502020204030204" pitchFamily="34" charset="0"/>
                <a:cs typeface="Calibri" panose="020F0502020204030204" pitchFamily="34" charset="0"/>
              </a:rPr>
              <a:t> &amp; Novak’s Gynecology)</a:t>
            </a:r>
            <a:endParaRPr lang="fa-IR" dirty="0">
              <a:latin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56D35AE4-B974-4C2A-AEAA-2D7096E6A1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8837" y="611981"/>
            <a:ext cx="406400" cy="406400"/>
          </a:xfrm>
          <a:prstGeom prst="rect">
            <a:avLst/>
          </a:prstGeom>
        </p:spPr>
      </p:pic>
    </p:spTree>
    <p:extLst>
      <p:ext uri="{BB962C8B-B14F-4D97-AF65-F5344CB8AC3E}">
        <p14:creationId xmlns:p14="http://schemas.microsoft.com/office/powerpoint/2010/main" val="413754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713D-DB7F-4492-8ACF-FD5FFC5E5633}"/>
              </a:ext>
            </a:extLst>
          </p:cNvPr>
          <p:cNvSpPr>
            <a:spLocks noGrp="1"/>
          </p:cNvSpPr>
          <p:nvPr>
            <p:ph type="title"/>
          </p:nvPr>
        </p:nvSpPr>
        <p:spPr/>
        <p:txBody>
          <a:bodyPr>
            <a:normAutofit/>
          </a:bodyPr>
          <a:lstStyle/>
          <a:p>
            <a:r>
              <a:rPr lang="en-US" sz="6000" b="1" dirty="0">
                <a:latin typeface="Aldhabi" panose="01000000000000000000" pitchFamily="2" charset="-78"/>
                <a:cs typeface="Aldhabi" panose="01000000000000000000" pitchFamily="2" charset="-78"/>
              </a:rPr>
              <a:t>CLASSIFICATION</a:t>
            </a:r>
            <a:endParaRPr lang="fa-IR" sz="6000" b="1" dirty="0">
              <a:latin typeface="Aldhabi" panose="01000000000000000000" pitchFamily="2" charset="-78"/>
              <a:cs typeface="Aldhabi" panose="01000000000000000000" pitchFamily="2" charset="-78"/>
            </a:endParaRPr>
          </a:p>
        </p:txBody>
      </p:sp>
      <p:sp>
        <p:nvSpPr>
          <p:cNvPr id="3" name="Content Placeholder 2">
            <a:extLst>
              <a:ext uri="{FF2B5EF4-FFF2-40B4-BE49-F238E27FC236}">
                <a16:creationId xmlns:a16="http://schemas.microsoft.com/office/drawing/2014/main" id="{D0959C76-99A0-438B-B349-F5A495D99B0A}"/>
              </a:ext>
            </a:extLst>
          </p:cNvPr>
          <p:cNvSpPr>
            <a:spLocks noGrp="1"/>
          </p:cNvSpPr>
          <p:nvPr>
            <p:ph idx="1"/>
          </p:nvPr>
        </p:nvSpPr>
        <p:spPr/>
        <p:txBody>
          <a:bodyPr>
            <a:normAutofit lnSpcReduction="10000"/>
          </a:bodyPr>
          <a:lstStyle/>
          <a:p>
            <a:r>
              <a:rPr lang="en-US" dirty="0"/>
              <a:t>Leiomyomata are classified into subgroups based on their anatomic relationship to the layers of the uterus. </a:t>
            </a:r>
          </a:p>
          <a:p>
            <a:r>
              <a:rPr lang="en-US" dirty="0"/>
              <a:t>The three most common types are </a:t>
            </a:r>
            <a:r>
              <a:rPr lang="en-US" dirty="0">
                <a:solidFill>
                  <a:srgbClr val="FF0000"/>
                </a:solidFill>
              </a:rPr>
              <a:t>intramural </a:t>
            </a:r>
            <a:r>
              <a:rPr lang="en-US" dirty="0"/>
              <a:t>(in the muscular wall of the uterus),</a:t>
            </a:r>
            <a:r>
              <a:rPr lang="en-US" dirty="0">
                <a:solidFill>
                  <a:srgbClr val="FF0000"/>
                </a:solidFill>
              </a:rPr>
              <a:t> subserosa </a:t>
            </a:r>
            <a:r>
              <a:rPr lang="en-US" dirty="0"/>
              <a:t>(just beneath the uterine serosa), and </a:t>
            </a:r>
            <a:r>
              <a:rPr lang="en-US" dirty="0">
                <a:solidFill>
                  <a:srgbClr val="FF0000"/>
                </a:solidFill>
              </a:rPr>
              <a:t>submucosal</a:t>
            </a:r>
            <a:r>
              <a:rPr lang="en-US" dirty="0"/>
              <a:t> (just beneath the endometrium). </a:t>
            </a:r>
          </a:p>
          <a:p>
            <a:r>
              <a:rPr lang="en-US" dirty="0"/>
              <a:t>A subset of the subserosa category is the </a:t>
            </a:r>
            <a:r>
              <a:rPr lang="en-US" dirty="0">
                <a:solidFill>
                  <a:srgbClr val="FF0000"/>
                </a:solidFill>
              </a:rPr>
              <a:t>pedunculated leiomyoma</a:t>
            </a:r>
            <a:r>
              <a:rPr lang="en-US" dirty="0"/>
              <a:t>, which remains connected to the uterus by a stalk. </a:t>
            </a:r>
          </a:p>
          <a:p>
            <a:r>
              <a:rPr lang="en-US" dirty="0"/>
              <a:t> About</a:t>
            </a:r>
            <a:r>
              <a:rPr lang="en-US" dirty="0">
                <a:solidFill>
                  <a:srgbClr val="FF0000"/>
                </a:solidFill>
              </a:rPr>
              <a:t> 5% </a:t>
            </a:r>
            <a:r>
              <a:rPr lang="en-US" dirty="0"/>
              <a:t>of uterine myomas originate from the</a:t>
            </a:r>
            <a:r>
              <a:rPr lang="en-US" dirty="0">
                <a:solidFill>
                  <a:srgbClr val="FF0000"/>
                </a:solidFill>
              </a:rPr>
              <a:t> cervix</a:t>
            </a:r>
            <a:r>
              <a:rPr lang="en-US" dirty="0"/>
              <a:t>.</a:t>
            </a:r>
          </a:p>
          <a:p>
            <a:r>
              <a:rPr lang="en-US" dirty="0"/>
              <a:t> Rarely, leiomyomata may occur without evidence of a uterine origin in places such as the broad ligament and peritoneal cavity</a:t>
            </a:r>
            <a:endParaRPr lang="fa-IR" dirty="0"/>
          </a:p>
        </p:txBody>
      </p:sp>
      <p:pic>
        <p:nvPicPr>
          <p:cNvPr id="5" name="Recorded Sound">
            <a:hlinkClick r:id="" action="ppaction://media"/>
            <a:extLst>
              <a:ext uri="{FF2B5EF4-FFF2-40B4-BE49-F238E27FC236}">
                <a16:creationId xmlns:a16="http://schemas.microsoft.com/office/drawing/2014/main" id="{5AB841DF-A142-4BB6-8BC6-110033464F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3169" y="932656"/>
            <a:ext cx="406400" cy="406400"/>
          </a:xfrm>
          <a:prstGeom prst="rect">
            <a:avLst/>
          </a:prstGeom>
        </p:spPr>
      </p:pic>
    </p:spTree>
    <p:extLst>
      <p:ext uri="{BB962C8B-B14F-4D97-AF65-F5344CB8AC3E}">
        <p14:creationId xmlns:p14="http://schemas.microsoft.com/office/powerpoint/2010/main" val="334035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0B48-5340-4358-8514-3703327A6D85}"/>
              </a:ext>
            </a:extLst>
          </p:cNvPr>
          <p:cNvSpPr>
            <a:spLocks noGrp="1"/>
          </p:cNvSpPr>
          <p:nvPr>
            <p:ph type="title"/>
          </p:nvPr>
        </p:nvSpPr>
        <p:spPr/>
        <p:txBody>
          <a:bodyPr/>
          <a:lstStyle/>
          <a:p>
            <a:endParaRPr lang="fa-IR" dirty="0"/>
          </a:p>
        </p:txBody>
      </p:sp>
      <p:pic>
        <p:nvPicPr>
          <p:cNvPr id="4" name="Content Placeholder 3">
            <a:extLst>
              <a:ext uri="{FF2B5EF4-FFF2-40B4-BE49-F238E27FC236}">
                <a16:creationId xmlns:a16="http://schemas.microsoft.com/office/drawing/2014/main" id="{0BBC637F-DB72-4562-BD64-4DBF382FE02C}"/>
              </a:ext>
            </a:extLst>
          </p:cNvPr>
          <p:cNvPicPr>
            <a:picLocks noGrp="1" noChangeAspect="1"/>
          </p:cNvPicPr>
          <p:nvPr>
            <p:ph idx="1"/>
          </p:nvPr>
        </p:nvPicPr>
        <p:blipFill rotWithShape="1">
          <a:blip r:embed="rId4"/>
          <a:srcRect l="24680" t="28195" r="26849" b="18169"/>
          <a:stretch/>
        </p:blipFill>
        <p:spPr>
          <a:xfrm>
            <a:off x="90068" y="135005"/>
            <a:ext cx="12021250" cy="6587990"/>
          </a:xfrm>
          <a:prstGeom prst="rect">
            <a:avLst/>
          </a:prstGeom>
        </p:spPr>
      </p:pic>
      <p:pic>
        <p:nvPicPr>
          <p:cNvPr id="3" name="Recorded Sound">
            <a:hlinkClick r:id="" action="ppaction://media"/>
            <a:extLst>
              <a:ext uri="{FF2B5EF4-FFF2-40B4-BE49-F238E27FC236}">
                <a16:creationId xmlns:a16="http://schemas.microsoft.com/office/drawing/2014/main" id="{A27D880A-9063-4B9E-8688-458182AF3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4788" y="1284288"/>
            <a:ext cx="406400" cy="406400"/>
          </a:xfrm>
          <a:prstGeom prst="rect">
            <a:avLst/>
          </a:prstGeom>
        </p:spPr>
      </p:pic>
    </p:spTree>
    <p:extLst>
      <p:ext uri="{BB962C8B-B14F-4D97-AF65-F5344CB8AC3E}">
        <p14:creationId xmlns:p14="http://schemas.microsoft.com/office/powerpoint/2010/main" val="13417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TotalTime>
  <Words>2783</Words>
  <Application>Microsoft Office PowerPoint</Application>
  <PresentationFormat>Widescreen</PresentationFormat>
  <Paragraphs>183</Paragraphs>
  <Slides>36</Slides>
  <Notes>0</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Aldhabi</vt:lpstr>
      <vt:lpstr>Algerian</vt:lpstr>
      <vt:lpstr>Andalus</vt:lpstr>
      <vt:lpstr>Arial</vt:lpstr>
      <vt:lpstr>Calibri</vt:lpstr>
      <vt:lpstr>Calibri Light</vt:lpstr>
      <vt:lpstr>Office Theme</vt:lpstr>
      <vt:lpstr>Uterine Leiomyoma and Neoplasia </vt:lpstr>
      <vt:lpstr>PowerPoint Presentation</vt:lpstr>
      <vt:lpstr>PowerPoint Presentation</vt:lpstr>
      <vt:lpstr>CLINICAL CASE </vt:lpstr>
      <vt:lpstr> INTRODUCTION</vt:lpstr>
      <vt:lpstr>Etiology  </vt:lpstr>
      <vt:lpstr>RISK FACTOR</vt:lpstr>
      <vt:lpstr>CLASSIFICATION</vt:lpstr>
      <vt:lpstr>PowerPoint Presentation</vt:lpstr>
      <vt:lpstr>PowerPoint Presentation</vt:lpstr>
      <vt:lpstr>Berek &amp; Novak’s Gynecology</vt:lpstr>
      <vt:lpstr>SYMPTOMS</vt:lpstr>
      <vt:lpstr>SYMPTOMS…..</vt:lpstr>
      <vt:lpstr>SYMPTOMS…..</vt:lpstr>
      <vt:lpstr>SYMPTOMS…..</vt:lpstr>
      <vt:lpstr>SYMPTOMS…..</vt:lpstr>
      <vt:lpstr>SYMPTOMS…..</vt:lpstr>
      <vt:lpstr>DIAGNOSIS</vt:lpstr>
      <vt:lpstr>DIAGNOSIS…</vt:lpstr>
      <vt:lpstr>DIAGNOSIS…</vt:lpstr>
      <vt:lpstr>TREATMENT</vt:lpstr>
      <vt:lpstr>TREATMENT….</vt:lpstr>
      <vt:lpstr>TREATMENT….</vt:lpstr>
      <vt:lpstr>Surgical Treatment</vt:lpstr>
      <vt:lpstr>complications</vt:lpstr>
      <vt:lpstr> Hysterectomy:</vt:lpstr>
      <vt:lpstr>hysteroscopic resection</vt:lpstr>
      <vt:lpstr>Other Therapies</vt:lpstr>
      <vt:lpstr>complications : </vt:lpstr>
      <vt:lpstr>Other Therapies……</vt:lpstr>
      <vt:lpstr>EFFECT OF LEIOMYOMATA IN PREGNANCY</vt:lpstr>
      <vt:lpstr>EFFECT OF LEIOMYOMATA IN PREGNANCY</vt:lpstr>
      <vt:lpstr>EFFECT OF LEIOMYOMATA IN PREGNANCY</vt:lpstr>
      <vt:lpstr>EFFECT OF LEIOMYOMATA IN PREGNANCY</vt:lpstr>
      <vt:lpstr>leiomyosarcoma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Uterine Leiomyoma and Neoplasia</dc:title>
  <dc:creator>Hosseini</dc:creator>
  <cp:lastModifiedBy>Hosseini</cp:lastModifiedBy>
  <cp:revision>80</cp:revision>
  <dcterms:created xsi:type="dcterms:W3CDTF">2020-03-28T15:41:44Z</dcterms:created>
  <dcterms:modified xsi:type="dcterms:W3CDTF">2020-05-14T21:36:09Z</dcterms:modified>
</cp:coreProperties>
</file>