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57" r:id="rId5"/>
    <p:sldId id="264" r:id="rId6"/>
    <p:sldId id="265" r:id="rId7"/>
    <p:sldId id="258" r:id="rId8"/>
    <p:sldId id="266" r:id="rId9"/>
    <p:sldId id="267" r:id="rId10"/>
    <p:sldId id="295" r:id="rId11"/>
    <p:sldId id="293" r:id="rId12"/>
    <p:sldId id="292" r:id="rId13"/>
    <p:sldId id="294" r:id="rId14"/>
    <p:sldId id="291" r:id="rId15"/>
    <p:sldId id="269" r:id="rId16"/>
    <p:sldId id="270" r:id="rId17"/>
    <p:sldId id="271" r:id="rId18"/>
    <p:sldId id="273" r:id="rId19"/>
    <p:sldId id="296" r:id="rId20"/>
    <p:sldId id="274" r:id="rId21"/>
    <p:sldId id="297" r:id="rId22"/>
    <p:sldId id="298" r:id="rId23"/>
    <p:sldId id="275" r:id="rId24"/>
    <p:sldId id="299" r:id="rId25"/>
    <p:sldId id="276" r:id="rId26"/>
    <p:sldId id="277" r:id="rId27"/>
    <p:sldId id="278" r:id="rId28"/>
    <p:sldId id="280" r:id="rId29"/>
    <p:sldId id="281" r:id="rId30"/>
    <p:sldId id="279" r:id="rId31"/>
    <p:sldId id="302" r:id="rId32"/>
    <p:sldId id="282" r:id="rId33"/>
    <p:sldId id="300" r:id="rId34"/>
    <p:sldId id="301" r:id="rId35"/>
    <p:sldId id="283" r:id="rId36"/>
    <p:sldId id="284" r:id="rId37"/>
    <p:sldId id="285" r:id="rId38"/>
    <p:sldId id="288" r:id="rId39"/>
    <p:sldId id="286" r:id="rId40"/>
    <p:sldId id="287" r:id="rId41"/>
    <p:sldId id="260" r:id="rId42"/>
    <p:sldId id="261" r:id="rId43"/>
    <p:sldId id="263" r:id="rId44"/>
    <p:sldId id="262" r:id="rId45"/>
    <p:sldId id="303" r:id="rId46"/>
    <p:sldId id="30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13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7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8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8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8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6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7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6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088B9-2125-4DC0-8858-80557CD1CC81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A6F07-A36E-4748-A810-00147A454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348626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 smtClean="0">
                <a:solidFill>
                  <a:srgbClr val="0000EF"/>
                </a:solidFill>
                <a:latin typeface="LiberationSerif"/>
              </a:rPr>
              <a:t>Vulvovaginitis</a:t>
            </a:r>
            <a:r>
              <a:rPr lang="fa-IR" b="0" i="0" u="none" strike="noStrike" baseline="0" dirty="0" smtClean="0">
                <a:solidFill>
                  <a:srgbClr val="0000EF"/>
                </a:solidFill>
                <a:latin typeface="LiberationSerif"/>
              </a:rPr>
              <a:t/>
            </a:r>
            <a:br>
              <a:rPr lang="fa-IR" b="0" i="0" u="none" strike="noStrike" baseline="0" dirty="0" smtClean="0">
                <a:solidFill>
                  <a:srgbClr val="0000EF"/>
                </a:solidFill>
                <a:latin typeface="LiberationSerif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0114"/>
            <a:ext cx="9144000" cy="1077686"/>
          </a:xfrm>
        </p:spPr>
        <p:txBody>
          <a:bodyPr/>
          <a:lstStyle/>
          <a:p>
            <a:r>
              <a:rPr lang="en-US" dirty="0" smtClean="0"/>
              <a:t>Dr. Minoo Yaghmaei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Bacterial </a:t>
            </a:r>
            <a:r>
              <a:rPr lang="en-US" dirty="0" err="1" smtClean="0"/>
              <a:t>vaginosis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637" y="2043112"/>
            <a:ext cx="7277878" cy="456296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6202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Normal wet prep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737" y="1922107"/>
            <a:ext cx="9534525" cy="493589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Clue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024" y="2447925"/>
            <a:ext cx="7856375" cy="387695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036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8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3" y="335902"/>
            <a:ext cx="9367933" cy="637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Bacterial </a:t>
            </a:r>
            <a:r>
              <a:rPr lang="en-US" dirty="0" err="1" smtClean="0"/>
              <a:t>vaginosis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96" y="2281237"/>
            <a:ext cx="8173615" cy="41693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of BV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The “gold standard” for laboratory diagnosis of BV is the Gram stain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but, more commonly, the diagnosis is made clinically By any three of the following four criteria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Amsel</a:t>
            </a:r>
            <a:r>
              <a:rPr lang="en-US" dirty="0" smtClean="0"/>
              <a:t> criteria):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abnormal gray discharge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 greater than 4.5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positive whiff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presence of clue cells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2729" y="460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7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BV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or topical metronidazole </a:t>
            </a:r>
          </a:p>
          <a:p>
            <a:r>
              <a:rPr lang="en-US" dirty="0" smtClean="0"/>
              <a:t>Topical clindamycin, oral clindamycin, or clindamycin </a:t>
            </a:r>
            <a:r>
              <a:rPr lang="en-US" dirty="0" err="1" smtClean="0"/>
              <a:t>intravaginal</a:t>
            </a:r>
            <a:r>
              <a:rPr lang="en-US" dirty="0" smtClean="0"/>
              <a:t> ovules </a:t>
            </a:r>
          </a:p>
          <a:p>
            <a:r>
              <a:rPr lang="en-US" dirty="0" smtClean="0"/>
              <a:t>oral </a:t>
            </a:r>
            <a:r>
              <a:rPr lang="en-US" dirty="0" err="1" smtClean="0"/>
              <a:t>tinidazole</a:t>
            </a:r>
            <a:endParaRPr lang="en-US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7623" y="402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BV in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Symptomatic pregnant women?</a:t>
            </a:r>
          </a:p>
          <a:p>
            <a:r>
              <a:rPr lang="en-US" dirty="0" smtClean="0"/>
              <a:t>asymptomatic pregnant women?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universal BV screening of asymptomatic pregnant women?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8660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Vulvovaginal candidiasis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90% </a:t>
            </a:r>
            <a:r>
              <a:rPr lang="en-US" dirty="0" smtClean="0"/>
              <a:t>by </a:t>
            </a:r>
            <a:r>
              <a:rPr lang="en-US" dirty="0"/>
              <a:t>Candida </a:t>
            </a:r>
            <a:r>
              <a:rPr lang="en-US" dirty="0" err="1" smtClean="0"/>
              <a:t>albicans</a:t>
            </a:r>
            <a:endParaRPr lang="en-US" dirty="0" smtClean="0"/>
          </a:p>
          <a:p>
            <a:r>
              <a:rPr lang="en-US" dirty="0" smtClean="0"/>
              <a:t>Candida </a:t>
            </a:r>
            <a:r>
              <a:rPr lang="en-US" dirty="0"/>
              <a:t>species typically require </a:t>
            </a:r>
            <a:r>
              <a:rPr lang="en-US" dirty="0" err="1"/>
              <a:t>estrogenized</a:t>
            </a:r>
            <a:r>
              <a:rPr lang="en-US" dirty="0"/>
              <a:t> </a:t>
            </a:r>
            <a:r>
              <a:rPr lang="en-US" dirty="0" smtClean="0"/>
              <a:t>tissue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67" y="3153747"/>
            <a:ext cx="5679233" cy="370425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592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Vulvovaginal candidiasis, 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in </a:t>
            </a:r>
            <a:r>
              <a:rPr lang="en-US" b="1" dirty="0"/>
              <a:t>women who are </a:t>
            </a:r>
            <a:endParaRPr lang="en-US" b="1" dirty="0" smtClean="0"/>
          </a:p>
          <a:p>
            <a:r>
              <a:rPr lang="en-US" dirty="0" smtClean="0"/>
              <a:t>pregnant</a:t>
            </a:r>
          </a:p>
          <a:p>
            <a:r>
              <a:rPr lang="en-US" dirty="0" smtClean="0"/>
              <a:t>diabetic</a:t>
            </a:r>
          </a:p>
          <a:p>
            <a:r>
              <a:rPr lang="en-US" dirty="0" smtClean="0"/>
              <a:t>obese</a:t>
            </a:r>
          </a:p>
          <a:p>
            <a:r>
              <a:rPr lang="en-US" dirty="0" smtClean="0"/>
              <a:t> immunosuppressed</a:t>
            </a:r>
          </a:p>
          <a:p>
            <a:r>
              <a:rPr lang="en-US" dirty="0" smtClean="0"/>
              <a:t>on </a:t>
            </a:r>
            <a:r>
              <a:rPr lang="en-US" dirty="0"/>
              <a:t>oral contraceptives </a:t>
            </a:r>
            <a:r>
              <a:rPr lang="en-US" dirty="0" smtClean="0"/>
              <a:t>or corticosteroids</a:t>
            </a:r>
            <a:r>
              <a:rPr lang="en-US" dirty="0"/>
              <a:t>, or have had broad-spectrum antibiotic </a:t>
            </a:r>
            <a:r>
              <a:rPr lang="en-US" dirty="0" smtClean="0"/>
              <a:t>therapy</a:t>
            </a:r>
          </a:p>
          <a:p>
            <a:r>
              <a:rPr lang="en-US" dirty="0" smtClean="0"/>
              <a:t>warm </a:t>
            </a:r>
            <a:r>
              <a:rPr lang="en-US" dirty="0"/>
              <a:t>and </a:t>
            </a:r>
            <a:r>
              <a:rPr lang="en-US" dirty="0" smtClean="0"/>
              <a:t>moist</a:t>
            </a:r>
            <a:r>
              <a:rPr lang="en-US" dirty="0"/>
              <a:t> </a:t>
            </a:r>
            <a:r>
              <a:rPr lang="en-US" dirty="0" smtClean="0"/>
              <a:t>vaginal area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9509" y="765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Reference:</a:t>
            </a:r>
          </a:p>
          <a:p>
            <a:pPr marL="0" indent="0">
              <a:buNone/>
            </a:pPr>
            <a:r>
              <a:rPr lang="en-US" dirty="0" smtClean="0"/>
              <a:t>Beckmann </a:t>
            </a:r>
            <a:r>
              <a:rPr lang="en-US" dirty="0"/>
              <a:t>and </a:t>
            </a:r>
            <a:r>
              <a:rPr lang="en-US" dirty="0" smtClean="0"/>
              <a:t>Ling's </a:t>
            </a:r>
            <a:r>
              <a:rPr lang="en-US" dirty="0"/>
              <a:t>Obstetrics and Gynecology, eight edition, pages: 606-617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To read more:</a:t>
            </a:r>
          </a:p>
          <a:p>
            <a:pPr marL="0" indent="0">
              <a:buNone/>
            </a:pPr>
            <a:r>
              <a:rPr lang="en-US" dirty="0" err="1"/>
              <a:t>Berek</a:t>
            </a:r>
            <a:r>
              <a:rPr lang="en-US" dirty="0"/>
              <a:t> &amp; </a:t>
            </a:r>
            <a:r>
              <a:rPr lang="en-US" dirty="0" smtClean="0"/>
              <a:t>Novak's </a:t>
            </a:r>
            <a:r>
              <a:rPr lang="en-US" dirty="0"/>
              <a:t>Gynecology, sixteenth edition, pages: 369-373.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3141" y="102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3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of Vulvovaginal candidiasis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most </a:t>
            </a:r>
            <a:r>
              <a:rPr lang="en-US" dirty="0" smtClean="0"/>
              <a:t>common</a:t>
            </a:r>
            <a:r>
              <a:rPr lang="fa-IR" dirty="0" smtClean="0"/>
              <a:t> :</a:t>
            </a:r>
            <a:r>
              <a:rPr lang="en-US" dirty="0" smtClean="0"/>
              <a:t>itching</a:t>
            </a:r>
            <a:endParaRPr lang="fa-IR" dirty="0" smtClean="0"/>
          </a:p>
          <a:p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20%</a:t>
            </a:r>
            <a:r>
              <a:rPr lang="fa-IR" dirty="0"/>
              <a:t>:</a:t>
            </a:r>
            <a:r>
              <a:rPr lang="fa-IR" dirty="0" smtClean="0"/>
              <a:t> </a:t>
            </a:r>
            <a:r>
              <a:rPr lang="en-US" dirty="0" smtClean="0"/>
              <a:t>asymptomatic</a:t>
            </a:r>
            <a:endParaRPr lang="fa-IR" dirty="0" smtClean="0"/>
          </a:p>
          <a:p>
            <a:r>
              <a:rPr lang="en-US" dirty="0" smtClean="0"/>
              <a:t> </a:t>
            </a:r>
            <a:r>
              <a:rPr lang="en-US" dirty="0"/>
              <a:t>Burning,</a:t>
            </a:r>
          </a:p>
          <a:p>
            <a:r>
              <a:rPr lang="en-US" dirty="0"/>
              <a:t>external </a:t>
            </a:r>
            <a:r>
              <a:rPr lang="en-US" dirty="0" smtClean="0"/>
              <a:t>dysuria</a:t>
            </a:r>
            <a:endParaRPr lang="fa-IR" dirty="0" smtClean="0"/>
          </a:p>
          <a:p>
            <a:r>
              <a:rPr lang="en-US" dirty="0" smtClean="0"/>
              <a:t>dyspareunia </a:t>
            </a:r>
            <a:endParaRPr lang="fa-IR" dirty="0" smtClean="0"/>
          </a:p>
          <a:p>
            <a:r>
              <a:rPr lang="en-US" dirty="0" smtClean="0"/>
              <a:t>vulva </a:t>
            </a:r>
            <a:r>
              <a:rPr lang="en-US" dirty="0"/>
              <a:t>and </a:t>
            </a:r>
            <a:r>
              <a:rPr lang="en-US" dirty="0" smtClean="0"/>
              <a:t>vaginal</a:t>
            </a:r>
            <a:r>
              <a:rPr lang="fa-IR" dirty="0" smtClean="0"/>
              <a:t> </a:t>
            </a:r>
            <a:r>
              <a:rPr lang="fa-IR" dirty="0"/>
              <a:t>:</a:t>
            </a:r>
            <a:r>
              <a:rPr lang="en-US" dirty="0" smtClean="0"/>
              <a:t>bright </a:t>
            </a:r>
            <a:r>
              <a:rPr lang="en-US" dirty="0"/>
              <a:t>red in </a:t>
            </a:r>
            <a:r>
              <a:rPr lang="en-US" dirty="0" smtClean="0"/>
              <a:t>color</a:t>
            </a:r>
            <a:endParaRPr lang="fa-IR" dirty="0" smtClean="0"/>
          </a:p>
          <a:p>
            <a:r>
              <a:rPr lang="en-US" dirty="0" smtClean="0"/>
              <a:t>excoriation  </a:t>
            </a:r>
            <a:endParaRPr lang="fa-IR" dirty="0" smtClean="0"/>
          </a:p>
          <a:p>
            <a:r>
              <a:rPr lang="en-US" dirty="0" smtClean="0"/>
              <a:t>A </a:t>
            </a:r>
            <a:r>
              <a:rPr lang="en-US" dirty="0"/>
              <a:t>thick, odorless, adherent “cottage cheese” discharge </a:t>
            </a:r>
          </a:p>
          <a:p>
            <a:r>
              <a:rPr lang="en-US" dirty="0" smtClean="0"/>
              <a:t>pH</a:t>
            </a:r>
            <a:r>
              <a:rPr lang="fa-IR" dirty="0" smtClean="0"/>
              <a:t>:</a:t>
            </a:r>
            <a:r>
              <a:rPr lang="en-US" dirty="0" smtClean="0"/>
              <a:t> 4 </a:t>
            </a:r>
            <a:r>
              <a:rPr lang="en-US" dirty="0"/>
              <a:t>to 5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9590" y="10457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Vulvovaginal </a:t>
            </a:r>
            <a:r>
              <a:rPr lang="en-US" dirty="0" err="1" smtClean="0"/>
              <a:t>candidisis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363" y="1978090"/>
            <a:ext cx="6979298" cy="412413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2897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06" y="485192"/>
            <a:ext cx="7091265" cy="59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Vulvovaginal candidiasis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cannot </a:t>
            </a:r>
            <a:r>
              <a:rPr lang="en-US" dirty="0"/>
              <a:t>be made on the basis of history and </a:t>
            </a:r>
            <a:r>
              <a:rPr lang="en-US" dirty="0" smtClean="0"/>
              <a:t>physical examination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Diagnosis requires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r>
              <a:rPr lang="en-US" dirty="0" smtClean="0"/>
              <a:t>visualization </a:t>
            </a:r>
            <a:r>
              <a:rPr lang="en-US" dirty="0"/>
              <a:t>of either </a:t>
            </a:r>
            <a:r>
              <a:rPr lang="en-US" dirty="0" err="1"/>
              <a:t>blastospores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pseudohyphae</a:t>
            </a:r>
            <a:r>
              <a:rPr lang="en-US" dirty="0" smtClean="0"/>
              <a:t> </a:t>
            </a:r>
            <a:r>
              <a:rPr lang="en-US" dirty="0"/>
              <a:t>on saline or 10% KOH microscopy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or </a:t>
            </a:r>
          </a:p>
          <a:p>
            <a:r>
              <a:rPr lang="en-US" dirty="0" smtClean="0"/>
              <a:t>a </a:t>
            </a:r>
            <a:r>
              <a:rPr lang="en-US" dirty="0"/>
              <a:t>positive culture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Latex agglutination </a:t>
            </a:r>
            <a:r>
              <a:rPr lang="en-US" dirty="0"/>
              <a:t>tests </a:t>
            </a:r>
            <a:r>
              <a:rPr lang="en-US" dirty="0" smtClean="0"/>
              <a:t>for </a:t>
            </a:r>
            <a:r>
              <a:rPr lang="en-US" dirty="0"/>
              <a:t>non–C. </a:t>
            </a:r>
            <a:r>
              <a:rPr lang="en-US" dirty="0" err="1"/>
              <a:t>albicans</a:t>
            </a:r>
            <a:r>
              <a:rPr lang="en-US" dirty="0"/>
              <a:t> strains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525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63" y="-4572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uncomplicated or complicated </a:t>
            </a:r>
            <a:r>
              <a:rPr lang="en-US" dirty="0" err="1"/>
              <a:t>vulvovaginal</a:t>
            </a:r>
            <a:r>
              <a:rPr lang="en-US" dirty="0"/>
              <a:t> candidiasis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Uncomplicated</a:t>
            </a:r>
          </a:p>
          <a:p>
            <a:r>
              <a:rPr lang="en-US" dirty="0" smtClean="0"/>
              <a:t>Sporadic </a:t>
            </a:r>
            <a:r>
              <a:rPr lang="en-US" dirty="0"/>
              <a:t>or infrequent episodes or</a:t>
            </a:r>
          </a:p>
          <a:p>
            <a:pPr marL="0" indent="0">
              <a:buNone/>
            </a:pPr>
            <a:r>
              <a:rPr lang="en-US" dirty="0"/>
              <a:t>• Mild to moderate symptoms or findings or</a:t>
            </a:r>
          </a:p>
          <a:p>
            <a:pPr marL="0" indent="0">
              <a:buNone/>
            </a:pPr>
            <a:r>
              <a:rPr lang="en-US" dirty="0"/>
              <a:t>• Likely instead of suspected C. </a:t>
            </a:r>
            <a:r>
              <a:rPr lang="en-US" dirty="0" err="1"/>
              <a:t>albicans</a:t>
            </a:r>
            <a:r>
              <a:rPr lang="en-US" dirty="0"/>
              <a:t> infection or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Nonimmunocompromised</a:t>
            </a:r>
            <a:r>
              <a:rPr lang="en-US" dirty="0"/>
              <a:t> women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8338" y="144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uncomplicated or complicated </a:t>
            </a:r>
            <a:r>
              <a:rPr lang="en-US" dirty="0" err="1"/>
              <a:t>vulvovaginal</a:t>
            </a:r>
            <a:r>
              <a:rPr lang="en-US" dirty="0"/>
              <a:t> candidiasis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   Complicated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• Recurrent episodes (four or more per year) or</a:t>
            </a:r>
          </a:p>
          <a:p>
            <a:pPr marL="0" indent="0">
              <a:buNone/>
            </a:pPr>
            <a:r>
              <a:rPr lang="en-US" dirty="0"/>
              <a:t>• Severe symptoms or findings or</a:t>
            </a:r>
          </a:p>
          <a:p>
            <a:pPr marL="0" indent="0">
              <a:buNone/>
            </a:pPr>
            <a:r>
              <a:rPr lang="en-US" dirty="0"/>
              <a:t>• Suspected or proven non–C. </a:t>
            </a:r>
            <a:r>
              <a:rPr lang="en-US" dirty="0" err="1"/>
              <a:t>albicans</a:t>
            </a:r>
            <a:r>
              <a:rPr lang="en-US" dirty="0"/>
              <a:t> infection or</a:t>
            </a:r>
          </a:p>
          <a:p>
            <a:pPr marL="0" indent="0">
              <a:buNone/>
            </a:pPr>
            <a:r>
              <a:rPr lang="en-US" dirty="0"/>
              <a:t>• Women with diabetes, severe medical illness, or immunosuppression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4782" y="20461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Vulvovaginal candidiasis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Uncomplicated:</a:t>
            </a:r>
            <a:endParaRPr lang="en-US" b="1" dirty="0"/>
          </a:p>
          <a:p>
            <a:r>
              <a:rPr lang="en-US" dirty="0" smtClean="0"/>
              <a:t>Topically </a:t>
            </a:r>
            <a:r>
              <a:rPr lang="en-US" dirty="0"/>
              <a:t>applied azole drugs are the most commonly available treatment </a:t>
            </a:r>
            <a:r>
              <a:rPr lang="en-US" dirty="0" smtClean="0"/>
              <a:t>for VVC , </a:t>
            </a:r>
            <a:r>
              <a:rPr lang="en-US" dirty="0"/>
              <a:t>such as </a:t>
            </a:r>
            <a:r>
              <a:rPr lang="en-US" dirty="0" err="1"/>
              <a:t>miconazole</a:t>
            </a:r>
            <a:r>
              <a:rPr lang="en-US" dirty="0" smtClean="0"/>
              <a:t>, </a:t>
            </a:r>
            <a:r>
              <a:rPr lang="en-US" dirty="0" err="1" smtClean="0"/>
              <a:t>clotrimazole</a:t>
            </a:r>
            <a:r>
              <a:rPr lang="en-US" dirty="0"/>
              <a:t>, </a:t>
            </a:r>
            <a:r>
              <a:rPr lang="en-US" dirty="0" err="1"/>
              <a:t>butoconazole</a:t>
            </a:r>
            <a:r>
              <a:rPr lang="en-US" dirty="0"/>
              <a:t>, </a:t>
            </a:r>
            <a:r>
              <a:rPr lang="en-US" dirty="0" err="1"/>
              <a:t>tioconazole</a:t>
            </a:r>
            <a:r>
              <a:rPr lang="en-US" dirty="0"/>
              <a:t>, and </a:t>
            </a:r>
            <a:r>
              <a:rPr lang="en-US" dirty="0" err="1"/>
              <a:t>terconazole</a:t>
            </a:r>
            <a:r>
              <a:rPr lang="en-US" dirty="0"/>
              <a:t> in cream </a:t>
            </a:r>
            <a:r>
              <a:rPr lang="en-US" dirty="0" smtClean="0"/>
              <a:t>or suppository for 3 days</a:t>
            </a:r>
          </a:p>
          <a:p>
            <a:r>
              <a:rPr lang="en-US" dirty="0" smtClean="0"/>
              <a:t>Single-dose </a:t>
            </a:r>
            <a:r>
              <a:rPr lang="en-US" dirty="0"/>
              <a:t>oral therapy with fluconazole 150 </a:t>
            </a:r>
            <a:r>
              <a:rPr lang="en-US" dirty="0" smtClean="0"/>
              <a:t>mg </a:t>
            </a:r>
          </a:p>
          <a:p>
            <a:pPr marL="0" indent="0">
              <a:buNone/>
            </a:pPr>
            <a:r>
              <a:rPr lang="en-US" b="1" dirty="0" smtClean="0"/>
              <a:t>In pregnant women</a:t>
            </a:r>
          </a:p>
          <a:p>
            <a:r>
              <a:rPr lang="en-US" dirty="0" smtClean="0"/>
              <a:t>Topically applied azole for 7 days</a:t>
            </a:r>
          </a:p>
          <a:p>
            <a:r>
              <a:rPr lang="en-US" dirty="0"/>
              <a:t>Single-dose oral therapy with fluconazole 150 mg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6913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dirty="0"/>
              <a:t>reatment of Vulvovaginal candidiasis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 of complicated Vulvovaginal candidiasis?</a:t>
            </a:r>
          </a:p>
          <a:p>
            <a:r>
              <a:rPr lang="en-US" dirty="0" smtClean="0"/>
              <a:t>Prevention of recurrent candidiasis?</a:t>
            </a:r>
          </a:p>
          <a:p>
            <a:r>
              <a:rPr lang="en-US" dirty="0"/>
              <a:t>routine treatment of sexual </a:t>
            </a:r>
            <a:r>
              <a:rPr lang="en-US" dirty="0" smtClean="0"/>
              <a:t>partners?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6284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4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Trichomonal Vulvovaginitis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T</a:t>
            </a:r>
            <a:r>
              <a:rPr lang="en-US" dirty="0"/>
              <a:t>. </a:t>
            </a:r>
            <a:r>
              <a:rPr lang="en-US" dirty="0" err="1"/>
              <a:t>vaginalis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a flagellate </a:t>
            </a:r>
            <a:r>
              <a:rPr lang="en-US" dirty="0" smtClean="0"/>
              <a:t>protozoan</a:t>
            </a:r>
          </a:p>
          <a:p>
            <a:r>
              <a:rPr lang="en-US" dirty="0" smtClean="0"/>
              <a:t>transmitted by sexual contact but </a:t>
            </a:r>
            <a:r>
              <a:rPr lang="en-US" dirty="0"/>
              <a:t>can also </a:t>
            </a:r>
            <a:r>
              <a:rPr lang="en-US" dirty="0" smtClean="0"/>
              <a:t>occur via fomites </a:t>
            </a:r>
          </a:p>
          <a:p>
            <a:r>
              <a:rPr lang="en-US" dirty="0" smtClean="0"/>
              <a:t>survive </a:t>
            </a:r>
            <a:r>
              <a:rPr lang="en-US" dirty="0"/>
              <a:t>in swimming pools and hot </a:t>
            </a:r>
            <a:r>
              <a:rPr lang="en-US" dirty="0" smtClean="0"/>
              <a:t>tubs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102" y="3676262"/>
            <a:ext cx="4540898" cy="31817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7541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612"/>
            <a:ext cx="10515600" cy="522516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cs typeface="2  Baran" panose="00000400000000000000" pitchFamily="2" charset="-78"/>
              </a:rPr>
              <a:t>اهداف یادگیری، در پایان دانشجو باید بتواند:</a:t>
            </a:r>
            <a:endParaRPr lang="en-US" dirty="0">
              <a:cs typeface="2  Bara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5739"/>
            <a:ext cx="10515600" cy="5281224"/>
          </a:xfrm>
        </p:spPr>
        <p:txBody>
          <a:bodyPr>
            <a:normAutofit fontScale="70000" lnSpcReduction="200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2  Baran" panose="00000400000000000000" pitchFamily="2" charset="-78"/>
              </a:rPr>
              <a:t>1-</a:t>
            </a:r>
            <a:r>
              <a:rPr lang="fa-IR" dirty="0">
                <a:cs typeface="2  Baran" panose="00000400000000000000" pitchFamily="2" charset="-78"/>
              </a:rPr>
              <a:t>	منشا و مشخصات ترشح طبیعی واژن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2  Baran" panose="00000400000000000000" pitchFamily="2" charset="-78"/>
              </a:rPr>
              <a:t>2-	</a:t>
            </a:r>
            <a:r>
              <a:rPr lang="fa-IR" sz="3300" dirty="0">
                <a:cs typeface="2  Baran" panose="00000400000000000000" pitchFamily="2" charset="-78"/>
              </a:rPr>
              <a:t>ولوواژینیت را تعریف کرده و علل و سمپتوم‌های آن را بیان کند.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3-	علایم و نشانه‌های واژینوز باکتریال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4-	روش‌های تشخیص واژینوز باکتریال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5-	درمان واژینوز باکتریال را در خانم‌های باردار و غیرباردار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6-	علایم و نشانه‌های ولوواژینیت کاندیدیایی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7-	روش‌های تشخیصی ولوواژینیت کاندیدیایی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8-	درمان ولوواژینیت کاندیدیایی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9-	طبقه بندی ولوواژینیت کاندیدیایی را بیان کند.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10-	علایم و نشانه‌های واژینیت تریکومونایی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11-	روش‌های تشخیصی واژینیت تریکومونایی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12-	درمان واژینیت تریکومونایی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13-	علایم و نشانه‌های واژینیت آتروفیک را شرح دهد.</a:t>
            </a:r>
          </a:p>
          <a:p>
            <a:pPr marL="0" indent="0" algn="r" rtl="1">
              <a:buNone/>
            </a:pPr>
            <a:r>
              <a:rPr lang="fa-IR" sz="3300" dirty="0">
                <a:cs typeface="2  Baran" panose="00000400000000000000" pitchFamily="2" charset="-78"/>
              </a:rPr>
              <a:t>14-	درمان واژینیت آتروفیک را بیان کند</a:t>
            </a:r>
            <a:r>
              <a:rPr lang="fa-IR" sz="3300" dirty="0" smtClean="0">
                <a:cs typeface="2  Baran" panose="00000400000000000000" pitchFamily="2" charset="-78"/>
              </a:rPr>
              <a:t>.</a:t>
            </a:r>
            <a:endParaRPr lang="en-US" sz="3300" dirty="0" smtClean="0">
              <a:cs typeface="2  Baran" panose="00000400000000000000" pitchFamily="2" charset="-78"/>
            </a:endParaRPr>
          </a:p>
          <a:p>
            <a:pPr marL="0" indent="0" algn="r" rtl="1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621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dirty="0"/>
              <a:t>ymptoms of Trichomonal Vulvovaginitis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Asymptomatic, mild </a:t>
            </a:r>
            <a:r>
              <a:rPr lang="en-US" dirty="0"/>
              <a:t>to severe </a:t>
            </a:r>
          </a:p>
          <a:p>
            <a:r>
              <a:rPr lang="en-US" dirty="0" smtClean="0"/>
              <a:t>vulvar </a:t>
            </a:r>
            <a:r>
              <a:rPr lang="en-US" dirty="0"/>
              <a:t>itching or </a:t>
            </a:r>
            <a:r>
              <a:rPr lang="en-US" dirty="0" smtClean="0"/>
              <a:t>burning</a:t>
            </a:r>
          </a:p>
          <a:p>
            <a:r>
              <a:rPr lang="en-US" dirty="0" smtClean="0"/>
              <a:t>copious </a:t>
            </a:r>
            <a:r>
              <a:rPr lang="en-US" dirty="0"/>
              <a:t>discharge with rancid </a:t>
            </a:r>
            <a:r>
              <a:rPr lang="en-US" dirty="0" smtClean="0"/>
              <a:t>odor</a:t>
            </a:r>
            <a:endParaRPr lang="en-US" dirty="0"/>
          </a:p>
          <a:p>
            <a:r>
              <a:rPr lang="en-US" dirty="0"/>
              <a:t>dysuria, dyspareunia, and </a:t>
            </a:r>
            <a:r>
              <a:rPr lang="en-US" dirty="0" err="1"/>
              <a:t>postcoital</a:t>
            </a:r>
            <a:r>
              <a:rPr lang="en-US" dirty="0"/>
              <a:t> </a:t>
            </a:r>
            <a:r>
              <a:rPr lang="en-US" dirty="0" smtClean="0"/>
              <a:t>bleeding</a:t>
            </a:r>
          </a:p>
          <a:p>
            <a:r>
              <a:rPr lang="en-US" dirty="0" smtClean="0"/>
              <a:t>discharge is generally “</a:t>
            </a:r>
            <a:r>
              <a:rPr lang="en-US" dirty="0"/>
              <a:t>frothy,” thin, and yellow-green to gray in </a:t>
            </a:r>
            <a:r>
              <a:rPr lang="en-US" dirty="0" smtClean="0"/>
              <a:t>color</a:t>
            </a:r>
          </a:p>
          <a:p>
            <a:r>
              <a:rPr lang="en-US" dirty="0" smtClean="0"/>
              <a:t>pH </a:t>
            </a:r>
            <a:r>
              <a:rPr lang="en-US" dirty="0"/>
              <a:t>above </a:t>
            </a:r>
            <a:r>
              <a:rPr lang="en-US" dirty="0" smtClean="0"/>
              <a:t>4.5</a:t>
            </a:r>
            <a:endParaRPr lang="en-US" dirty="0"/>
          </a:p>
          <a:p>
            <a:r>
              <a:rPr lang="en-US" dirty="0" smtClean="0"/>
              <a:t>edema </a:t>
            </a:r>
            <a:r>
              <a:rPr lang="en-US" dirty="0"/>
              <a:t>or erythema of the </a:t>
            </a:r>
            <a:r>
              <a:rPr lang="en-US" dirty="0" smtClean="0"/>
              <a:t>vulva</a:t>
            </a:r>
            <a:endParaRPr lang="en-US" dirty="0"/>
          </a:p>
          <a:p>
            <a:r>
              <a:rPr lang="en-US" dirty="0" err="1"/>
              <a:t>Petechiae</a:t>
            </a:r>
            <a:r>
              <a:rPr lang="en-US" dirty="0"/>
              <a:t>, or strawberry </a:t>
            </a:r>
            <a:r>
              <a:rPr lang="en-US" dirty="0" smtClean="0"/>
              <a:t>patches</a:t>
            </a:r>
            <a:r>
              <a:rPr lang="en-US" dirty="0"/>
              <a:t> </a:t>
            </a:r>
            <a:r>
              <a:rPr lang="en-US" dirty="0" smtClean="0"/>
              <a:t>(10 %)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102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2" y="839756"/>
            <a:ext cx="10282334" cy="47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dirty="0"/>
              <a:t>iagnosis of Trichomonal Vulvovaginitis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microscopic </a:t>
            </a:r>
            <a:r>
              <a:rPr lang="en-US" dirty="0"/>
              <a:t>examination of </a:t>
            </a:r>
            <a:r>
              <a:rPr lang="en-US" dirty="0" smtClean="0"/>
              <a:t>vaginal secretions </a:t>
            </a:r>
            <a:r>
              <a:rPr lang="en-US" dirty="0"/>
              <a:t>suspended in normal </a:t>
            </a:r>
            <a:r>
              <a:rPr lang="en-US" dirty="0" smtClean="0"/>
              <a:t>saline.</a:t>
            </a:r>
          </a:p>
          <a:p>
            <a:pPr marL="0" indent="0">
              <a:buNone/>
            </a:pPr>
            <a:r>
              <a:rPr lang="en-US" dirty="0" smtClean="0"/>
              <a:t>large numbers </a:t>
            </a:r>
            <a:r>
              <a:rPr lang="en-US" dirty="0"/>
              <a:t>of mature epithelial cells, WBCs, and the </a:t>
            </a:r>
            <a:r>
              <a:rPr lang="en-US" dirty="0" err="1"/>
              <a:t>Trichomonas</a:t>
            </a:r>
            <a:r>
              <a:rPr lang="en-US" dirty="0"/>
              <a:t> </a:t>
            </a:r>
            <a:r>
              <a:rPr lang="en-US" dirty="0" smtClean="0"/>
              <a:t>organism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Other tests?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Women diagnosed with </a:t>
            </a:r>
            <a:r>
              <a:rPr lang="en-US" dirty="0" err="1"/>
              <a:t>trichomoniasis</a:t>
            </a:r>
            <a:r>
              <a:rPr lang="en-US" dirty="0"/>
              <a:t> should also undergo screening </a:t>
            </a:r>
            <a:r>
              <a:rPr lang="en-US" dirty="0" smtClean="0"/>
              <a:t>for other </a:t>
            </a:r>
            <a:r>
              <a:rPr lang="en-US" dirty="0"/>
              <a:t>STDs, especially gonorrhea and chlamydia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437" y="440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Trichomonal Vulvovaginitis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702" y="2366962"/>
            <a:ext cx="8397551" cy="3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Trichomonas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009" y="1690688"/>
            <a:ext cx="7987004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Trichomonal Vulvovaginitis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metronidazole </a:t>
            </a:r>
            <a:r>
              <a:rPr lang="en-US" dirty="0"/>
              <a:t>or </a:t>
            </a:r>
            <a:r>
              <a:rPr lang="en-US" dirty="0" err="1" smtClean="0"/>
              <a:t>tinidazole</a:t>
            </a:r>
            <a:endParaRPr lang="en-US" dirty="0" smtClean="0"/>
          </a:p>
          <a:p>
            <a:r>
              <a:rPr lang="en-US" dirty="0" smtClean="0"/>
              <a:t>Treating </a:t>
            </a:r>
            <a:r>
              <a:rPr lang="en-US" dirty="0"/>
              <a:t>sexual partners </a:t>
            </a:r>
          </a:p>
          <a:p>
            <a:r>
              <a:rPr lang="en-US" dirty="0" smtClean="0"/>
              <a:t>avoid </a:t>
            </a:r>
            <a:r>
              <a:rPr lang="en-US" dirty="0"/>
              <a:t>intercourse until she and her partner have completed the</a:t>
            </a:r>
          </a:p>
          <a:p>
            <a:r>
              <a:rPr lang="en-US" dirty="0"/>
              <a:t>prescribed medication and are </a:t>
            </a:r>
            <a:r>
              <a:rPr lang="en-US" dirty="0" smtClean="0"/>
              <a:t>asymptomatic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2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Trichomonal Vulvovaginitis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Pregnant patients</a:t>
            </a:r>
          </a:p>
          <a:p>
            <a:r>
              <a:rPr lang="en-US" dirty="0" smtClean="0"/>
              <a:t>should </a:t>
            </a:r>
            <a:r>
              <a:rPr lang="en-US" dirty="0"/>
              <a:t>be </a:t>
            </a:r>
            <a:r>
              <a:rPr lang="en-US" dirty="0" smtClean="0"/>
              <a:t>treated</a:t>
            </a:r>
          </a:p>
          <a:p>
            <a:r>
              <a:rPr lang="en-US" dirty="0" smtClean="0"/>
              <a:t>metronidazole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b="1" dirty="0" smtClean="0"/>
              <a:t>Infections </a:t>
            </a:r>
            <a:r>
              <a:rPr lang="en-US" b="1" dirty="0"/>
              <a:t>with metronidazole-resistant T</a:t>
            </a:r>
            <a:r>
              <a:rPr lang="en-US" b="1" dirty="0" smtClean="0"/>
              <a:t>. </a:t>
            </a:r>
            <a:r>
              <a:rPr lang="en-US" b="1" dirty="0" err="1" smtClean="0"/>
              <a:t>vaginalis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dirty="0" smtClean="0"/>
              <a:t>High doses </a:t>
            </a:r>
            <a:r>
              <a:rPr lang="en-US" dirty="0"/>
              <a:t>of </a:t>
            </a:r>
            <a:r>
              <a:rPr lang="en-US" dirty="0" err="1" smtClean="0"/>
              <a:t>tinidazole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121" y="1289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Atrophic 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atrophy of the vaginal epithelium due </a:t>
            </a:r>
            <a:r>
              <a:rPr lang="en-US" dirty="0" smtClean="0"/>
              <a:t>to diminished </a:t>
            </a:r>
            <a:r>
              <a:rPr lang="en-US" dirty="0"/>
              <a:t>estrogen </a:t>
            </a:r>
            <a:r>
              <a:rPr lang="en-US" dirty="0" smtClean="0"/>
              <a:t>levels</a:t>
            </a:r>
          </a:p>
          <a:p>
            <a:r>
              <a:rPr lang="en-US" dirty="0" smtClean="0"/>
              <a:t>more </a:t>
            </a:r>
            <a:r>
              <a:rPr lang="en-US" dirty="0"/>
              <a:t>common in </a:t>
            </a:r>
            <a:r>
              <a:rPr lang="en-US" dirty="0" smtClean="0"/>
              <a:t>postmenopausal women</a:t>
            </a:r>
            <a:endParaRPr lang="en-US" dirty="0"/>
          </a:p>
          <a:p>
            <a:r>
              <a:rPr lang="en-US" dirty="0" smtClean="0"/>
              <a:t>Thin vaginal </a:t>
            </a:r>
            <a:r>
              <a:rPr lang="en-US" dirty="0"/>
              <a:t>epithelium 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pH: 4.7 </a:t>
            </a:r>
            <a:r>
              <a:rPr lang="en-US" dirty="0"/>
              <a:t>or </a:t>
            </a:r>
            <a:r>
              <a:rPr lang="en-US" dirty="0" smtClean="0"/>
              <a:t>greater</a:t>
            </a:r>
          </a:p>
          <a:p>
            <a:r>
              <a:rPr lang="en-US" dirty="0" smtClean="0"/>
              <a:t>Loss </a:t>
            </a:r>
            <a:r>
              <a:rPr lang="en-US" dirty="0"/>
              <a:t>of elasticity </a:t>
            </a:r>
            <a:r>
              <a:rPr lang="en-US" dirty="0" smtClean="0"/>
              <a:t>in the connective tissue, resulting </a:t>
            </a:r>
            <a:r>
              <a:rPr lang="en-US" dirty="0"/>
              <a:t>in shortening and narrowing </a:t>
            </a:r>
            <a:r>
              <a:rPr lang="en-US" dirty="0" smtClean="0"/>
              <a:t>of the vagina</a:t>
            </a:r>
          </a:p>
          <a:p>
            <a:r>
              <a:rPr lang="en-US" dirty="0" smtClean="0"/>
              <a:t>The </a:t>
            </a:r>
            <a:r>
              <a:rPr lang="en-US" dirty="0"/>
              <a:t>urinary tract </a:t>
            </a:r>
            <a:r>
              <a:rPr lang="en-US" dirty="0" smtClean="0"/>
              <a:t>may demonstrate atrophic changes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9044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Atrophic vaginitis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abnormal </a:t>
            </a:r>
            <a:r>
              <a:rPr lang="en-US" dirty="0"/>
              <a:t>(decreased) vaginal </a:t>
            </a:r>
            <a:r>
              <a:rPr lang="en-US" dirty="0" smtClean="0"/>
              <a:t>discharge</a:t>
            </a:r>
          </a:p>
          <a:p>
            <a:r>
              <a:rPr lang="en-US" dirty="0" smtClean="0"/>
              <a:t>dryness </a:t>
            </a:r>
          </a:p>
          <a:p>
            <a:r>
              <a:rPr lang="en-US" dirty="0" smtClean="0"/>
              <a:t>itching</a:t>
            </a:r>
          </a:p>
          <a:p>
            <a:r>
              <a:rPr lang="en-US" dirty="0" smtClean="0"/>
              <a:t> burning</a:t>
            </a:r>
          </a:p>
          <a:p>
            <a:r>
              <a:rPr lang="en-US" dirty="0" smtClean="0"/>
              <a:t>dyspareunia</a:t>
            </a:r>
          </a:p>
          <a:p>
            <a:r>
              <a:rPr lang="en-US" dirty="0" smtClean="0"/>
              <a:t> urgency</a:t>
            </a:r>
          </a:p>
          <a:p>
            <a:r>
              <a:rPr lang="en-US" dirty="0" smtClean="0"/>
              <a:t> frequency</a:t>
            </a:r>
          </a:p>
          <a:p>
            <a:r>
              <a:rPr lang="en-US" dirty="0" smtClean="0"/>
              <a:t>recurrent </a:t>
            </a:r>
            <a:r>
              <a:rPr lang="en-US" dirty="0"/>
              <a:t>urinary tract </a:t>
            </a:r>
            <a:r>
              <a:rPr lang="en-US" dirty="0" smtClean="0"/>
              <a:t>infections</a:t>
            </a:r>
          </a:p>
          <a:p>
            <a:r>
              <a:rPr lang="en-US" dirty="0" smtClean="0"/>
              <a:t>incontinence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3688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</a:t>
            </a:r>
            <a:r>
              <a:rPr lang="en-US" dirty="0"/>
              <a:t>of </a:t>
            </a:r>
            <a:r>
              <a:rPr lang="en-US" dirty="0" smtClean="0"/>
              <a:t>atrophic </a:t>
            </a:r>
            <a:r>
              <a:rPr lang="en-US" dirty="0"/>
              <a:t>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elevated </a:t>
            </a:r>
            <a:r>
              <a:rPr lang="en-US" dirty="0"/>
              <a:t>vaginal pH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and </a:t>
            </a:r>
            <a:endParaRPr lang="en-US" dirty="0"/>
          </a:p>
          <a:p>
            <a:r>
              <a:rPr lang="en-US" dirty="0"/>
              <a:t>presence of </a:t>
            </a:r>
            <a:r>
              <a:rPr lang="en-US" dirty="0" err="1"/>
              <a:t>parabasal</a:t>
            </a:r>
            <a:r>
              <a:rPr lang="en-US" dirty="0"/>
              <a:t> or intermediate cells on microscopy. </a:t>
            </a:r>
            <a:endParaRPr lang="en-US" dirty="0" smtClean="0"/>
          </a:p>
          <a:p>
            <a:r>
              <a:rPr lang="en-US" dirty="0" smtClean="0"/>
              <a:t>An </a:t>
            </a:r>
            <a:r>
              <a:rPr lang="en-US" dirty="0"/>
              <a:t>amine </a:t>
            </a:r>
            <a:r>
              <a:rPr lang="en-US" dirty="0" smtClean="0"/>
              <a:t>test result </a:t>
            </a:r>
            <a:r>
              <a:rPr lang="en-US" dirty="0"/>
              <a:t>will be </a:t>
            </a:r>
            <a:r>
              <a:rPr lang="en-US" dirty="0" smtClean="0"/>
              <a:t>negative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4235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Vulvovaginitis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spectrum of conditions that cause vaginal or vulvar symptoms such as</a:t>
            </a:r>
          </a:p>
          <a:p>
            <a:r>
              <a:rPr lang="en-US" dirty="0" smtClean="0"/>
              <a:t> itching</a:t>
            </a:r>
          </a:p>
          <a:p>
            <a:r>
              <a:rPr lang="en-US" dirty="0" smtClean="0"/>
              <a:t> burning</a:t>
            </a:r>
          </a:p>
          <a:p>
            <a:r>
              <a:rPr lang="en-US" dirty="0" smtClean="0"/>
              <a:t>irritation</a:t>
            </a:r>
          </a:p>
          <a:p>
            <a:r>
              <a:rPr lang="en-US" dirty="0" smtClean="0"/>
              <a:t> abnormal discharge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Symptoms may be acute, </a:t>
            </a:r>
            <a:r>
              <a:rPr lang="en-US" dirty="0" err="1" smtClean="0"/>
              <a:t>subacute</a:t>
            </a:r>
            <a:r>
              <a:rPr lang="en-US" dirty="0" smtClean="0"/>
              <a:t>, or chronic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mild to severe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dirty="0"/>
              <a:t>reatment of </a:t>
            </a:r>
            <a:r>
              <a:rPr lang="en-US" dirty="0" smtClean="0"/>
              <a:t>atrophic </a:t>
            </a:r>
            <a:r>
              <a:rPr lang="en-US" dirty="0"/>
              <a:t>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</a:t>
            </a:r>
            <a:r>
              <a:rPr lang="en-US" dirty="0"/>
              <a:t>water-based moisturizing </a:t>
            </a:r>
            <a:r>
              <a:rPr lang="en-US" dirty="0" smtClean="0"/>
              <a:t>preparations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or</a:t>
            </a:r>
          </a:p>
          <a:p>
            <a:r>
              <a:rPr lang="en-US" dirty="0"/>
              <a:t>topical or oral estrogen therapy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437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9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</a:t>
            </a:r>
            <a:r>
              <a:rPr lang="en-US" dirty="0" smtClean="0"/>
              <a:t>Vulvovaginitis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focused history</a:t>
            </a:r>
          </a:p>
          <a:p>
            <a:r>
              <a:rPr lang="en-US" dirty="0" smtClean="0"/>
              <a:t>Physical examination</a:t>
            </a:r>
          </a:p>
          <a:p>
            <a:r>
              <a:rPr lang="en-US" dirty="0" smtClean="0"/>
              <a:t>Easily performed office tests</a:t>
            </a:r>
          </a:p>
          <a:p>
            <a:r>
              <a:rPr lang="en-US" dirty="0" smtClean="0"/>
              <a:t>Laboratory tests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437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ocused 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change in discharge</a:t>
            </a:r>
          </a:p>
          <a:p>
            <a:r>
              <a:rPr lang="en-US" dirty="0" smtClean="0"/>
              <a:t>Vaginal malodor</a:t>
            </a:r>
          </a:p>
          <a:p>
            <a:r>
              <a:rPr lang="en-US" dirty="0" smtClean="0"/>
              <a:t>itching, irritation, burning, swelling</a:t>
            </a:r>
          </a:p>
          <a:p>
            <a:r>
              <a:rPr lang="en-US" dirty="0" smtClean="0"/>
              <a:t>dyspareunia, and dysuria</a:t>
            </a:r>
          </a:p>
          <a:p>
            <a:r>
              <a:rPr lang="en-US" dirty="0" smtClean="0"/>
              <a:t>location of symptoms (vulva, vagina, and anus)</a:t>
            </a:r>
          </a:p>
          <a:p>
            <a:r>
              <a:rPr lang="en-US" dirty="0" smtClean="0"/>
              <a:t>duration</a:t>
            </a:r>
          </a:p>
          <a:p>
            <a:r>
              <a:rPr lang="en-US" dirty="0" smtClean="0"/>
              <a:t>the relation to the menstrual cycle</a:t>
            </a:r>
          </a:p>
          <a:p>
            <a:r>
              <a:rPr lang="en-US" dirty="0" smtClean="0"/>
              <a:t>the response to prior treatment including self-treatment and douching</a:t>
            </a:r>
          </a:p>
          <a:p>
            <a:r>
              <a:rPr lang="en-US" dirty="0" smtClean="0"/>
              <a:t>sexual history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3688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0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</a:t>
            </a:r>
            <a:r>
              <a:rPr lang="en-US" dirty="0" smtClean="0"/>
              <a:t>Vulvovaginitis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focused history</a:t>
            </a:r>
          </a:p>
          <a:p>
            <a:r>
              <a:rPr lang="en-US" dirty="0" smtClean="0"/>
              <a:t>Physical examination</a:t>
            </a:r>
          </a:p>
          <a:p>
            <a:r>
              <a:rPr lang="en-US" dirty="0" smtClean="0"/>
              <a:t>Easily performed office tests</a:t>
            </a:r>
          </a:p>
          <a:p>
            <a:r>
              <a:rPr lang="en-US" dirty="0" smtClean="0"/>
              <a:t>Laboratory tests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0300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Vulvovaginitis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vaginal pH testing </a:t>
            </a:r>
          </a:p>
          <a:p>
            <a:r>
              <a:rPr lang="en-US" dirty="0" smtClean="0"/>
              <a:t>the amine (“whiff”) test</a:t>
            </a:r>
          </a:p>
          <a:p>
            <a:r>
              <a:rPr lang="en-US" dirty="0" smtClean="0"/>
              <a:t>microscopic examination of discharge mixed in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     normal saline or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10% potassium hydroxide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6202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037"/>
            <a:ext cx="12192000" cy="66359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82" y="963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84" y="1063689"/>
            <a:ext cx="9718631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Vulvovaginal Ecosystem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The vulva and vagina are covered by stratified squamous epithelium</a:t>
                </a:r>
              </a:p>
              <a:p>
                <a:r>
                  <a:rPr lang="en-US" dirty="0" smtClean="0"/>
                  <a:t>vulva contains hair follicles and sebaceous, sweat, and apocrine glands </a:t>
                </a:r>
              </a:p>
              <a:p>
                <a:r>
                  <a:rPr lang="en-US" dirty="0" smtClean="0"/>
                  <a:t>vagina is </a:t>
                </a:r>
                <a:r>
                  <a:rPr lang="en-US" dirty="0" err="1" smtClean="0"/>
                  <a:t>nonkeratinized</a:t>
                </a:r>
                <a:r>
                  <a:rPr lang="en-US" dirty="0" smtClean="0"/>
                  <a:t> and lacks these specialized elements</a:t>
                </a:r>
              </a:p>
              <a:p>
                <a:r>
                  <a:rPr lang="en-US" dirty="0" smtClean="0"/>
                  <a:t>At puberty, PH: 3.5-4.7</a:t>
                </a:r>
              </a:p>
              <a:p>
                <a:r>
                  <a:rPr lang="en-US" dirty="0"/>
                  <a:t>B</a:t>
                </a:r>
                <a:r>
                  <a:rPr lang="en-US" dirty="0" smtClean="0"/>
                  <a:t>efore puberty and after menopause, PH: 6-8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colonies per mL of vaginal fluid</a:t>
                </a:r>
              </a:p>
              <a:p>
                <a:r>
                  <a:rPr lang="en-US" dirty="0" smtClean="0"/>
                  <a:t>A ratio of 5:1 anaerobic to aerobic bacteria is normal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8799" y="491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ources of normal vaginal secretions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mucus from the cervix</a:t>
            </a:r>
          </a:p>
          <a:p>
            <a:r>
              <a:rPr lang="en-US" dirty="0" smtClean="0"/>
              <a:t>endometrial fluid</a:t>
            </a:r>
          </a:p>
          <a:p>
            <a:r>
              <a:rPr lang="en-US" dirty="0" smtClean="0"/>
              <a:t>exudates from accessory glands, such as the </a:t>
            </a:r>
            <a:r>
              <a:rPr lang="en-US" dirty="0" err="1" smtClean="0"/>
              <a:t>Skene</a:t>
            </a:r>
            <a:r>
              <a:rPr lang="en-US" dirty="0" smtClean="0"/>
              <a:t> and </a:t>
            </a:r>
            <a:r>
              <a:rPr lang="en-US" dirty="0" err="1" smtClean="0"/>
              <a:t>Bartholin</a:t>
            </a:r>
            <a:r>
              <a:rPr lang="en-US" dirty="0" smtClean="0"/>
              <a:t> glands</a:t>
            </a:r>
          </a:p>
          <a:p>
            <a:r>
              <a:rPr lang="en-US" dirty="0" smtClean="0"/>
              <a:t>from vaginal transudate</a:t>
            </a:r>
          </a:p>
          <a:p>
            <a:r>
              <a:rPr lang="en-US" dirty="0" smtClean="0"/>
              <a:t>Exfoliated squamous cells of the indigenous vaginal flora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7541" y="591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</a:t>
            </a:r>
            <a:r>
              <a:rPr lang="en-US" b="1" dirty="0" smtClean="0"/>
              <a:t>ost common causes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i="0" u="none" strike="noStrike" baseline="0" dirty="0" smtClean="0">
                <a:latin typeface="LiberationSerif-Bold"/>
                <a:cs typeface="2  Aseman" panose="00000400000000000000" pitchFamily="2" charset="-78"/>
              </a:rPr>
              <a:t>bacterial </a:t>
            </a:r>
            <a:r>
              <a:rPr lang="en-US" sz="3200" i="0" u="none" strike="noStrike" baseline="0" dirty="0" err="1" smtClean="0">
                <a:latin typeface="LiberationSerif-Bold"/>
                <a:cs typeface="2  Aseman" panose="00000400000000000000" pitchFamily="2" charset="-78"/>
              </a:rPr>
              <a:t>vaginosis</a:t>
            </a:r>
            <a:r>
              <a:rPr lang="en-US" sz="3200" i="0" u="none" strike="noStrike" baseline="0" dirty="0" smtClean="0">
                <a:latin typeface="LiberationSerif-Bold"/>
                <a:cs typeface="2  Aseman" panose="00000400000000000000" pitchFamily="2" charset="-78"/>
              </a:rPr>
              <a:t> </a:t>
            </a:r>
            <a:r>
              <a:rPr lang="en-US" sz="3200" i="0" u="none" strike="noStrike" baseline="0" dirty="0" smtClean="0">
                <a:latin typeface="LiberationSerif"/>
                <a:cs typeface="2  Aseman" panose="00000400000000000000" pitchFamily="2" charset="-78"/>
              </a:rPr>
              <a:t>[</a:t>
            </a:r>
            <a:r>
              <a:rPr lang="en-US" sz="3200" i="0" u="none" strike="noStrike" baseline="0" dirty="0" smtClean="0">
                <a:latin typeface="LiberationSerif-Bold"/>
                <a:cs typeface="2  Aseman" panose="00000400000000000000" pitchFamily="2" charset="-78"/>
              </a:rPr>
              <a:t>BV</a:t>
            </a:r>
            <a:r>
              <a:rPr lang="en-US" sz="3200" i="0" u="none" strike="noStrike" baseline="0" dirty="0" smtClean="0">
                <a:latin typeface="LiberationSerif"/>
                <a:cs typeface="2  Aseman" panose="00000400000000000000" pitchFamily="2" charset="-78"/>
              </a:rPr>
              <a:t>] (22% – 50%)</a:t>
            </a:r>
          </a:p>
          <a:p>
            <a:pPr marL="0" indent="0">
              <a:buNone/>
            </a:pPr>
            <a:endParaRPr lang="en-US" sz="3200" i="0" u="none" strike="noStrike" baseline="0" dirty="0" smtClean="0">
              <a:latin typeface="LiberationSerif"/>
              <a:cs typeface="2  Aseman" panose="00000400000000000000" pitchFamily="2" charset="-78"/>
            </a:endParaRPr>
          </a:p>
          <a:p>
            <a:r>
              <a:rPr lang="en-US" sz="3200" i="0" u="none" strike="noStrike" baseline="0" dirty="0" err="1" smtClean="0">
                <a:latin typeface="LiberationSerif"/>
                <a:cs typeface="2  Aseman" panose="00000400000000000000" pitchFamily="2" charset="-78"/>
              </a:rPr>
              <a:t>vulvovaginal</a:t>
            </a:r>
            <a:r>
              <a:rPr lang="en-US" sz="3200" i="0" u="none" strike="noStrike" baseline="0" dirty="0" smtClean="0">
                <a:latin typeface="LiberationSerif"/>
                <a:cs typeface="2  Aseman" panose="00000400000000000000" pitchFamily="2" charset="-78"/>
              </a:rPr>
              <a:t> </a:t>
            </a:r>
            <a:r>
              <a:rPr lang="en-US" sz="3200" i="0" u="none" strike="noStrike" baseline="0" dirty="0" smtClean="0">
                <a:latin typeface="LiberationSerif-Bold"/>
                <a:cs typeface="2  Aseman" panose="00000400000000000000" pitchFamily="2" charset="-78"/>
              </a:rPr>
              <a:t>candidiasis </a:t>
            </a:r>
            <a:r>
              <a:rPr lang="en-US" sz="3200" i="0" u="none" strike="noStrike" baseline="0" dirty="0" smtClean="0">
                <a:latin typeface="LiberationSerif"/>
                <a:cs typeface="2  Aseman" panose="00000400000000000000" pitchFamily="2" charset="-78"/>
              </a:rPr>
              <a:t>(17% – 39%)</a:t>
            </a:r>
          </a:p>
          <a:p>
            <a:pPr marL="0" indent="0">
              <a:buNone/>
            </a:pPr>
            <a:endParaRPr lang="en-US" sz="3200" i="0" u="none" strike="noStrike" baseline="0" dirty="0" smtClean="0">
              <a:latin typeface="LiberationSerif"/>
              <a:cs typeface="2  Aseman" panose="00000400000000000000" pitchFamily="2" charset="-78"/>
            </a:endParaRPr>
          </a:p>
          <a:p>
            <a:r>
              <a:rPr lang="en-US" sz="3200" i="0" u="none" strike="noStrike" baseline="0" dirty="0" err="1" smtClean="0">
                <a:latin typeface="LiberationSerif-Bold"/>
                <a:cs typeface="2  Aseman" panose="00000400000000000000" pitchFamily="2" charset="-78"/>
              </a:rPr>
              <a:t>trichomoniasis</a:t>
            </a:r>
            <a:r>
              <a:rPr lang="en-US" sz="3200" i="0" u="none" strike="noStrike" baseline="0" dirty="0" smtClean="0">
                <a:latin typeface="LiberationSerif-Bold"/>
                <a:cs typeface="2  Aseman" panose="00000400000000000000" pitchFamily="2" charset="-78"/>
              </a:rPr>
              <a:t> </a:t>
            </a:r>
            <a:r>
              <a:rPr lang="en-US" sz="3200" i="0" u="none" strike="noStrike" baseline="0" dirty="0" smtClean="0">
                <a:latin typeface="LiberationSerif"/>
                <a:cs typeface="2  Aseman" panose="00000400000000000000" pitchFamily="2" charset="-78"/>
              </a:rPr>
              <a:t>(4%</a:t>
            </a:r>
            <a:r>
              <a:rPr lang="en-US" sz="3200" i="0" u="none" strike="noStrike" dirty="0" smtClean="0">
                <a:latin typeface="LiberationSerif"/>
                <a:cs typeface="2  Aseman" panose="00000400000000000000" pitchFamily="2" charset="-78"/>
              </a:rPr>
              <a:t> </a:t>
            </a:r>
            <a:r>
              <a:rPr lang="en-US" sz="3200" i="0" u="none" strike="noStrike" baseline="0" dirty="0" smtClean="0">
                <a:latin typeface="LiberationSerif"/>
                <a:cs typeface="2  Aseman" panose="00000400000000000000" pitchFamily="2" charset="-78"/>
              </a:rPr>
              <a:t>– 35%)</a:t>
            </a:r>
            <a:endParaRPr lang="en-US" sz="3200" dirty="0">
              <a:cs typeface="2  Asema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154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Bacterial </a:t>
            </a:r>
            <a:r>
              <a:rPr lang="en-US" dirty="0" err="1" smtClean="0"/>
              <a:t>vaginosis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384" y="1418253"/>
            <a:ext cx="10383416" cy="4758710"/>
          </a:xfrm>
        </p:spPr>
        <p:txBody>
          <a:bodyPr>
            <a:normAutofit fontScale="92500"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lack of normal hydrogen peroxide–producing lactobacilli </a:t>
            </a:r>
          </a:p>
          <a:p>
            <a:pPr marL="0" indent="0">
              <a:buNone/>
            </a:pPr>
            <a:r>
              <a:rPr lang="en-US" b="1" dirty="0" smtClean="0"/>
              <a:t>   And</a:t>
            </a:r>
          </a:p>
          <a:p>
            <a:r>
              <a:rPr lang="en-US" b="1" dirty="0" smtClean="0"/>
              <a:t>an overgrowth of facultative anaerobic organisms including</a:t>
            </a:r>
            <a:r>
              <a:rPr lang="en-US" dirty="0" smtClean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smtClean="0"/>
              <a:t>G. </a:t>
            </a:r>
            <a:r>
              <a:rPr lang="en-US" sz="2600" dirty="0" err="1" smtClean="0"/>
              <a:t>vaginalis</a:t>
            </a:r>
            <a:endParaRPr lang="en-US" sz="26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smtClean="0"/>
              <a:t>Mycoplasma </a:t>
            </a:r>
            <a:r>
              <a:rPr lang="en-US" sz="2600" dirty="0" err="1" smtClean="0"/>
              <a:t>hominis</a:t>
            </a:r>
            <a:endParaRPr lang="en-US" sz="26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err="1" smtClean="0"/>
              <a:t>Bacteroides</a:t>
            </a:r>
            <a:r>
              <a:rPr lang="en-US" sz="2600" dirty="0" smtClean="0"/>
              <a:t> species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err="1" smtClean="0"/>
              <a:t>Peptostreptococcus</a:t>
            </a:r>
            <a:r>
              <a:rPr lang="en-US" sz="2600" dirty="0" smtClean="0"/>
              <a:t> species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err="1" smtClean="0"/>
              <a:t>Fusobacterium</a:t>
            </a:r>
            <a:r>
              <a:rPr lang="en-US" sz="2600" dirty="0" smtClean="0"/>
              <a:t> species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err="1" smtClean="0"/>
              <a:t>Prevotella</a:t>
            </a:r>
            <a:r>
              <a:rPr lang="en-US" sz="2600" dirty="0" smtClean="0"/>
              <a:t> species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 err="1" smtClean="0"/>
              <a:t>Atopobium</a:t>
            </a:r>
            <a:r>
              <a:rPr lang="en-US" sz="2600" dirty="0" smtClean="0"/>
              <a:t> </a:t>
            </a:r>
            <a:r>
              <a:rPr lang="en-US" sz="2600" dirty="0" err="1" smtClean="0"/>
              <a:t>vaginae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57" y="3470987"/>
            <a:ext cx="5529943" cy="33870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3525" y="422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Bacterial </a:t>
            </a:r>
            <a:r>
              <a:rPr lang="en-US" dirty="0" err="1" smtClean="0"/>
              <a:t>vaginosis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“musty” or “fishy” odor </a:t>
            </a:r>
          </a:p>
          <a:p>
            <a:r>
              <a:rPr lang="en-US" dirty="0" smtClean="0"/>
              <a:t>increased thin gray-white to yellow discharge</a:t>
            </a:r>
          </a:p>
          <a:p>
            <a:r>
              <a:rPr lang="en-US" dirty="0" smtClean="0"/>
              <a:t>mildly adherent to the vaginal wall </a:t>
            </a:r>
          </a:p>
          <a:p>
            <a:r>
              <a:rPr lang="en-US" dirty="0" smtClean="0"/>
              <a:t>pH greater than 4.5</a:t>
            </a:r>
          </a:p>
          <a:p>
            <a:r>
              <a:rPr lang="en-US" dirty="0" smtClean="0"/>
              <a:t>KOH + the vaginal discharge : “amine” or “fishy” odor, “</a:t>
            </a:r>
            <a:r>
              <a:rPr lang="en-US" b="1" dirty="0" smtClean="0"/>
              <a:t>positive whiff test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Saline: slight increase in white blood cells</a:t>
            </a:r>
          </a:p>
          <a:p>
            <a:pPr marL="0" indent="0">
              <a:buNone/>
            </a:pPr>
            <a:r>
              <a:rPr lang="en-US" dirty="0" smtClean="0"/>
              <a:t>                clumps of bacteria</a:t>
            </a:r>
          </a:p>
          <a:p>
            <a:pPr marL="0" indent="0">
              <a:buNone/>
            </a:pPr>
            <a:r>
              <a:rPr lang="en-US" dirty="0" smtClean="0"/>
              <a:t>                loss of normal lactobacilli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characteristic “clue cells”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437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1090</Words>
  <Application>Microsoft Office PowerPoint</Application>
  <PresentationFormat>Widescreen</PresentationFormat>
  <Paragraphs>233</Paragraphs>
  <Slides>46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2  Aseman</vt:lpstr>
      <vt:lpstr>2  Baran</vt:lpstr>
      <vt:lpstr>Arial</vt:lpstr>
      <vt:lpstr>Calibri</vt:lpstr>
      <vt:lpstr>Calibri Light</vt:lpstr>
      <vt:lpstr>Cambria Math</vt:lpstr>
      <vt:lpstr>LiberationSerif</vt:lpstr>
      <vt:lpstr>LiberationSerif-Bold</vt:lpstr>
      <vt:lpstr>Times New Roman</vt:lpstr>
      <vt:lpstr>Wingdings</vt:lpstr>
      <vt:lpstr>Office Theme</vt:lpstr>
      <vt:lpstr>Vulvovaginitis </vt:lpstr>
      <vt:lpstr>PowerPoint Presentation</vt:lpstr>
      <vt:lpstr>اهداف یادگیری، در پایان دانشجو باید بتواند:</vt:lpstr>
      <vt:lpstr>Vulvovaginitis </vt:lpstr>
      <vt:lpstr>Normal Vulvovaginal Ecosystem</vt:lpstr>
      <vt:lpstr>Sources of normal vaginal secretions </vt:lpstr>
      <vt:lpstr>Most common causes </vt:lpstr>
      <vt:lpstr>Bacterial vaginosis</vt:lpstr>
      <vt:lpstr>Bacterial vaginosis</vt:lpstr>
      <vt:lpstr>                   Bacterial vaginosis</vt:lpstr>
      <vt:lpstr>                     Normal wet prep</vt:lpstr>
      <vt:lpstr>                               Clue cell</vt:lpstr>
      <vt:lpstr>PowerPoint Presentation</vt:lpstr>
      <vt:lpstr>                        Bacterial vaginosis</vt:lpstr>
      <vt:lpstr>Diagnosis of BV</vt:lpstr>
      <vt:lpstr>Treatment of BV </vt:lpstr>
      <vt:lpstr>Treatment of BV in pregnancy</vt:lpstr>
      <vt:lpstr>Vulvovaginal candidiasis</vt:lpstr>
      <vt:lpstr>Vulvovaginal candidiasis, risk factors</vt:lpstr>
      <vt:lpstr>Signs and Symptoms of Vulvovaginal candidiasis</vt:lpstr>
      <vt:lpstr>Vulvovaginal candidisis</vt:lpstr>
      <vt:lpstr>PowerPoint Presentation</vt:lpstr>
      <vt:lpstr>Diagnosis of Vulvovaginal candidiasis</vt:lpstr>
      <vt:lpstr>PowerPoint Presentation</vt:lpstr>
      <vt:lpstr>uncomplicated or complicated vulvovaginal candidiasis</vt:lpstr>
      <vt:lpstr>uncomplicated or complicated vulvovaginal candidiasis</vt:lpstr>
      <vt:lpstr>Treatment of Vulvovaginal candidiasis </vt:lpstr>
      <vt:lpstr>Treatment of Vulvovaginal candidiasis</vt:lpstr>
      <vt:lpstr>Trichomonal Vulvovaginitis</vt:lpstr>
      <vt:lpstr>Symptoms of Trichomonal Vulvovaginitis</vt:lpstr>
      <vt:lpstr>PowerPoint Presentation</vt:lpstr>
      <vt:lpstr>Diagnosis of Trichomonal Vulvovaginitis</vt:lpstr>
      <vt:lpstr>Trichomonal Vulvovaginitis</vt:lpstr>
      <vt:lpstr>Trichomonas</vt:lpstr>
      <vt:lpstr>Treatment of Trichomonal Vulvovaginitis</vt:lpstr>
      <vt:lpstr>Treatment of Trichomonal Vulvovaginitis</vt:lpstr>
      <vt:lpstr>Atrophic Vaginitis</vt:lpstr>
      <vt:lpstr>Atrophic vaginitis</vt:lpstr>
      <vt:lpstr>Diagnosis of atrophic vaginitis</vt:lpstr>
      <vt:lpstr>Treatment of atrophic vaginitis</vt:lpstr>
      <vt:lpstr>Evaluation of Vulvovaginitis</vt:lpstr>
      <vt:lpstr>Focused history </vt:lpstr>
      <vt:lpstr>Evaluation of Vulvovaginitis</vt:lpstr>
      <vt:lpstr>Evaluation of Vulvovaginitis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Vulvovaginitis CHAPTER 28</dc:title>
  <dc:creator>asus</dc:creator>
  <cp:lastModifiedBy>asus</cp:lastModifiedBy>
  <cp:revision>51</cp:revision>
  <dcterms:created xsi:type="dcterms:W3CDTF">2020-04-06T12:59:25Z</dcterms:created>
  <dcterms:modified xsi:type="dcterms:W3CDTF">2020-04-15T06:02:13Z</dcterms:modified>
</cp:coreProperties>
</file>