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35" r:id="rId51"/>
    <p:sldId id="309" r:id="rId52"/>
    <p:sldId id="310" r:id="rId53"/>
    <p:sldId id="336" r:id="rId54"/>
    <p:sldId id="312" r:id="rId55"/>
    <p:sldId id="313" r:id="rId56"/>
    <p:sldId id="314" r:id="rId57"/>
    <p:sldId id="337" r:id="rId58"/>
    <p:sldId id="338" r:id="rId59"/>
    <p:sldId id="320" r:id="rId60"/>
    <p:sldId id="321" r:id="rId61"/>
    <p:sldId id="322" r:id="rId62"/>
    <p:sldId id="339" r:id="rId63"/>
    <p:sldId id="324" r:id="rId64"/>
    <p:sldId id="325" r:id="rId65"/>
    <p:sldId id="326" r:id="rId66"/>
    <p:sldId id="327" r:id="rId67"/>
    <p:sldId id="342" r:id="rId68"/>
    <p:sldId id="329" r:id="rId69"/>
    <p:sldId id="331" r:id="rId70"/>
    <p:sldId id="340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>
      <p:cViewPr varScale="1">
        <p:scale>
          <a:sx n="70" d="100"/>
          <a:sy n="70" d="100"/>
        </p:scale>
        <p:origin x="14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19FE3-6A7F-4DAA-85A4-7CC10BD609E9}" type="datetimeFigureOut">
              <a:rPr lang="en-US" smtClean="0"/>
              <a:pPr/>
              <a:t>5/3/2020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9D4C9-FDBF-4549-84FC-5312F52AABA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min data\amin2\image\besm\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7888" y="4992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1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Recent studies suggest that the use of an IUPC instead of </a:t>
            </a:r>
            <a:r>
              <a:rPr lang="en-US" sz="2800" dirty="0" smtClean="0"/>
              <a:t>external </a:t>
            </a:r>
            <a:r>
              <a:rPr lang="en-US" sz="2800" dirty="0" err="1" smtClean="0"/>
              <a:t>tocodynamometry</a:t>
            </a:r>
            <a:r>
              <a:rPr lang="en-US" sz="2800" dirty="0" smtClean="0"/>
              <a:t> </a:t>
            </a:r>
            <a:r>
              <a:rPr lang="en-US" sz="2800" dirty="0"/>
              <a:t>does not affect the outcome in cases of abnormal labor.</a:t>
            </a:r>
          </a:p>
          <a:p>
            <a:r>
              <a:rPr lang="en-US" sz="2800" dirty="0"/>
              <a:t>However, an IUPC may be useful in specific situations, such as </a:t>
            </a:r>
            <a:r>
              <a:rPr lang="en-US" sz="2800" dirty="0" smtClean="0"/>
              <a:t>maternal obesity </a:t>
            </a:r>
            <a:r>
              <a:rPr lang="en-US" sz="2800" dirty="0"/>
              <a:t>and other factors that may prevent accurate clinical evaluation </a:t>
            </a:r>
            <a:r>
              <a:rPr lang="en-US" sz="2800" dirty="0" smtClean="0"/>
              <a:t>of uterine </a:t>
            </a:r>
            <a:r>
              <a:rPr lang="en-US" sz="2800" dirty="0"/>
              <a:t>contractions.</a:t>
            </a:r>
          </a:p>
        </p:txBody>
      </p:sp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5692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12845"/>
            <a:ext cx="8991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Characteristics Uterine contraction in normal </a:t>
            </a:r>
            <a:r>
              <a:rPr lang="en-US" sz="2400" b="1" dirty="0" err="1" smtClean="0"/>
              <a:t>labore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*The peak pressure: </a:t>
            </a:r>
          </a:p>
          <a:p>
            <a:r>
              <a:rPr lang="en-US" sz="2400" dirty="0" smtClean="0"/>
              <a:t> At </a:t>
            </a:r>
            <a:r>
              <a:rPr lang="en-US" sz="2400" dirty="0"/>
              <a:t>least 25 mmHg of peak pressure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Optimal </a:t>
            </a:r>
            <a:r>
              <a:rPr lang="en-US" sz="2400" dirty="0" smtClean="0"/>
              <a:t>intrauterine pressure </a:t>
            </a:r>
            <a:r>
              <a:rPr lang="en-US" sz="2400" dirty="0"/>
              <a:t>is 50 to 60 mm Hg. </a:t>
            </a:r>
            <a:endParaRPr lang="en-US" sz="2400" dirty="0" smtClean="0"/>
          </a:p>
          <a:p>
            <a:r>
              <a:rPr lang="en-US" sz="2400" dirty="0" smtClean="0"/>
              <a:t>*The </a:t>
            </a:r>
            <a:r>
              <a:rPr lang="en-US" sz="2400" dirty="0"/>
              <a:t>frequency of uterine </a:t>
            </a:r>
            <a:r>
              <a:rPr lang="en-US" sz="2400" dirty="0" smtClean="0"/>
              <a:t>contractions</a:t>
            </a:r>
          </a:p>
          <a:p>
            <a:r>
              <a:rPr lang="en-US" sz="2400" dirty="0" smtClean="0"/>
              <a:t>A minimum of three contractions in a 10-minute interval</a:t>
            </a:r>
          </a:p>
          <a:p>
            <a:r>
              <a:rPr lang="en-US" sz="2400" dirty="0" smtClean="0"/>
              <a:t> a maximum of five contractions in a 10-minute period </a:t>
            </a:r>
            <a:endParaRPr lang="en-US" sz="2400" dirty="0"/>
          </a:p>
        </p:txBody>
      </p:sp>
      <p:pic>
        <p:nvPicPr>
          <p:cNvPr id="5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925" y="5692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81000"/>
            <a:ext cx="876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Montevideo unit (MVU)</a:t>
            </a:r>
            <a:r>
              <a:rPr lang="en-US" sz="3200" dirty="0" smtClean="0"/>
              <a:t> </a:t>
            </a:r>
            <a:r>
              <a:rPr lang="en-US" sz="3200" dirty="0"/>
              <a:t>commonly used to assess contractile </a:t>
            </a:r>
            <a:r>
              <a:rPr lang="en-US" sz="3200" dirty="0" smtClean="0"/>
              <a:t>strange.</a:t>
            </a:r>
            <a:endParaRPr lang="en-US" sz="3200" b="1" dirty="0" smtClean="0"/>
          </a:p>
          <a:p>
            <a:r>
              <a:rPr lang="en-US" sz="3200" b="1" dirty="0" smtClean="0"/>
              <a:t>This </a:t>
            </a:r>
            <a:r>
              <a:rPr lang="en-US" sz="3200" b="1" dirty="0"/>
              <a:t>unit is the number of </a:t>
            </a:r>
            <a:r>
              <a:rPr lang="en-US" sz="3200" b="1" dirty="0" smtClean="0"/>
              <a:t>uterine </a:t>
            </a:r>
            <a:r>
              <a:rPr lang="en-US" sz="3200" dirty="0" smtClean="0"/>
              <a:t>contractions </a:t>
            </a:r>
            <a:r>
              <a:rPr lang="en-US" sz="3200" dirty="0"/>
              <a:t>in 10 minutes times the </a:t>
            </a:r>
            <a:r>
              <a:rPr lang="en-US" sz="3200" b="1" dirty="0"/>
              <a:t>average </a:t>
            </a:r>
            <a:r>
              <a:rPr lang="en-US" sz="3200" b="1" dirty="0" smtClean="0"/>
              <a:t>intensity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Normal progress of labor is </a:t>
            </a:r>
            <a:r>
              <a:rPr lang="en-US" sz="3200" dirty="0" smtClean="0"/>
              <a:t>usually associated </a:t>
            </a:r>
            <a:r>
              <a:rPr lang="en-US" sz="3200" dirty="0"/>
              <a:t>with 200 or more MVU.</a:t>
            </a:r>
          </a:p>
        </p:txBody>
      </p:sp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8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1"/>
            <a:ext cx="8839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Fetal Factors: “Passenger”</a:t>
            </a:r>
          </a:p>
          <a:p>
            <a:r>
              <a:rPr lang="en-US" sz="2800" dirty="0"/>
              <a:t>Evaluation of the passenger includes </a:t>
            </a:r>
            <a:r>
              <a:rPr lang="en-US" sz="2800" b="1" dirty="0"/>
              <a:t>clinical estimation of fetal weight </a:t>
            </a:r>
            <a:r>
              <a:rPr lang="en-US" sz="2800" b="1" dirty="0" smtClean="0"/>
              <a:t>and clinical </a:t>
            </a:r>
            <a:r>
              <a:rPr lang="en-US" sz="2800" b="1" dirty="0"/>
              <a:t>evaluation of fetal lie, presentation, position, and attitude</a:t>
            </a:r>
            <a:r>
              <a:rPr lang="en-US" sz="2800" b="1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If a </a:t>
            </a:r>
            <a:r>
              <a:rPr lang="en-US" sz="2800" dirty="0" smtClean="0"/>
              <a:t>fetus has </a:t>
            </a:r>
            <a:r>
              <a:rPr lang="en-US" sz="2800" dirty="0"/>
              <a:t>an estimated weight greater than 4,000 to 4,500 g, the risk of </a:t>
            </a:r>
            <a:r>
              <a:rPr lang="en-US" sz="2800" dirty="0" err="1" smtClean="0"/>
              <a:t>dystocia</a:t>
            </a:r>
            <a:r>
              <a:rPr lang="en-US" sz="2800" dirty="0" smtClean="0"/>
              <a:t>, including </a:t>
            </a:r>
            <a:r>
              <a:rPr lang="en-US" sz="2800" dirty="0"/>
              <a:t>shoulder </a:t>
            </a:r>
            <a:r>
              <a:rPr lang="en-US" sz="2800" dirty="0" err="1"/>
              <a:t>dystocia</a:t>
            </a:r>
            <a:r>
              <a:rPr lang="en-US" sz="2800" dirty="0"/>
              <a:t> and </a:t>
            </a:r>
            <a:r>
              <a:rPr lang="en-US" sz="2800" dirty="0" err="1"/>
              <a:t>fetopelvic</a:t>
            </a:r>
            <a:r>
              <a:rPr lang="en-US" sz="2800" dirty="0"/>
              <a:t> disproportion, is </a:t>
            </a:r>
            <a:r>
              <a:rPr lang="en-US" sz="2800" dirty="0" smtClean="0"/>
              <a:t>greater. </a:t>
            </a:r>
          </a:p>
          <a:p>
            <a:r>
              <a:rPr lang="en-US" sz="2800" dirty="0" smtClean="0"/>
              <a:t>Because </a:t>
            </a:r>
            <a:r>
              <a:rPr lang="en-US" sz="2800" dirty="0"/>
              <a:t>ultrasound estimation of fetal weight is often inaccurate by </a:t>
            </a:r>
            <a:r>
              <a:rPr lang="en-US" sz="2800" dirty="0" smtClean="0"/>
              <a:t>as much </a:t>
            </a:r>
            <a:r>
              <a:rPr lang="en-US" sz="2800" dirty="0"/>
              <a:t>as 500 to 1,000 g when the fetus is near term (40 weeks </a:t>
            </a:r>
            <a:r>
              <a:rPr lang="en-US" sz="2800" dirty="0" smtClean="0"/>
              <a:t>of gestational </a:t>
            </a:r>
            <a:r>
              <a:rPr lang="en-US" sz="2800" dirty="0"/>
              <a:t>age), this information must be used in conjunction with </a:t>
            </a:r>
            <a:r>
              <a:rPr lang="en-US" sz="2800" dirty="0" smtClean="0"/>
              <a:t>other parameters </a:t>
            </a:r>
            <a:r>
              <a:rPr lang="en-US" sz="2800" dirty="0"/>
              <a:t>when making management decisions.</a:t>
            </a:r>
          </a:p>
        </p:txBody>
      </p:sp>
      <p:pic>
        <p:nvPicPr>
          <p:cNvPr id="4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74345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/>
              <a:t>Fetal attitude, presentation, and lie also play a role in the progress </a:t>
            </a:r>
            <a:r>
              <a:rPr lang="en-US" sz="2800" i="1" dirty="0" smtClean="0"/>
              <a:t>of labor. </a:t>
            </a:r>
          </a:p>
          <a:p>
            <a:r>
              <a:rPr lang="en-US" sz="2800" i="1" dirty="0" smtClean="0"/>
              <a:t>If </a:t>
            </a:r>
            <a:r>
              <a:rPr lang="en-US" sz="2800" i="1" dirty="0"/>
              <a:t>the fetal head is turned to one side (</a:t>
            </a:r>
            <a:r>
              <a:rPr lang="en-US" sz="2800" b="1" i="1" dirty="0" err="1"/>
              <a:t>asynclitism</a:t>
            </a:r>
            <a:r>
              <a:rPr lang="en-US" sz="2800" b="1" i="1" dirty="0"/>
              <a:t>) or</a:t>
            </a:r>
          </a:p>
          <a:p>
            <a:r>
              <a:rPr lang="en-US" sz="2800" dirty="0"/>
              <a:t>extended (</a:t>
            </a:r>
            <a:r>
              <a:rPr lang="en-US" sz="2800" b="1" dirty="0"/>
              <a:t>extension), a larger cephalic diameter is presented to the </a:t>
            </a:r>
            <a:r>
              <a:rPr lang="en-US" sz="2800" b="1" dirty="0" smtClean="0"/>
              <a:t>pelvis, </a:t>
            </a:r>
            <a:r>
              <a:rPr lang="en-US" sz="2800" dirty="0" smtClean="0"/>
              <a:t>thereby </a:t>
            </a:r>
            <a:r>
              <a:rPr lang="en-US" sz="2800" dirty="0"/>
              <a:t>increasing the possibility of </a:t>
            </a:r>
            <a:r>
              <a:rPr lang="en-US" sz="2800" dirty="0" err="1"/>
              <a:t>dystocia</a:t>
            </a:r>
            <a:r>
              <a:rPr lang="en-US" dirty="0" smtClean="0"/>
              <a:t>.</a:t>
            </a:r>
          </a:p>
        </p:txBody>
      </p:sp>
      <p:pic>
        <p:nvPicPr>
          <p:cNvPr id="4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5" y="5773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800" b="1" dirty="0" smtClean="0"/>
              <a:t>brow presentation (about </a:t>
            </a:r>
            <a:r>
              <a:rPr lang="en-US" sz="2800" dirty="0" smtClean="0"/>
              <a:t>1 in 3,000 deliveries) typically converts to either a vertex or face presentation, but, if persistent, may cause </a:t>
            </a:r>
            <a:r>
              <a:rPr lang="en-US" sz="2800" dirty="0" err="1" smtClean="0"/>
              <a:t>dystocia</a:t>
            </a:r>
            <a:r>
              <a:rPr lang="en-US" sz="2800" dirty="0" smtClean="0"/>
              <a:t> requiring cesarean delivery.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b="1" dirty="0" smtClean="0"/>
              <a:t>Face presentation (about 1 in 600–1,000 deliveries)</a:t>
            </a:r>
          </a:p>
          <a:p>
            <a:r>
              <a:rPr lang="en-US" sz="2800" dirty="0" smtClean="0"/>
              <a:t>requires cesarean delivery in most cases. </a:t>
            </a:r>
          </a:p>
          <a:p>
            <a:r>
              <a:rPr lang="en-US" sz="2800" dirty="0" smtClean="0"/>
              <a:t>However, a </a:t>
            </a:r>
            <a:r>
              <a:rPr lang="en-US" sz="2800" b="1" dirty="0" err="1" smtClean="0"/>
              <a:t>mentum</a:t>
            </a:r>
            <a:r>
              <a:rPr lang="en-US" sz="2800" b="1" dirty="0" smtClean="0"/>
              <a:t> anterior face presentation (chin toward mother’s abdomen) may be delivered </a:t>
            </a:r>
            <a:r>
              <a:rPr lang="en-US" sz="2800" dirty="0" smtClean="0"/>
              <a:t>vaginally if the fetal head undergoes flexion, rather than the normal extension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5773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1000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  </a:t>
            </a:r>
            <a:r>
              <a:rPr lang="en-US" sz="2800" b="1" i="1" dirty="0"/>
              <a:t>compound </a:t>
            </a:r>
            <a:r>
              <a:rPr lang="en-US" sz="2800" b="1" i="1" dirty="0" smtClean="0"/>
              <a:t>presentations</a:t>
            </a:r>
            <a:r>
              <a:rPr lang="en-US" sz="2800" i="1" dirty="0" smtClean="0"/>
              <a:t> </a:t>
            </a:r>
            <a:r>
              <a:rPr lang="en-US" sz="2800" dirty="0" smtClean="0"/>
              <a:t>(</a:t>
            </a:r>
            <a:r>
              <a:rPr lang="en-US" sz="2800" dirty="0"/>
              <a:t>about 1 in 700 deliveries</a:t>
            </a:r>
            <a:r>
              <a:rPr lang="en-US" sz="2800" dirty="0" smtClean="0"/>
              <a:t>), the </a:t>
            </a:r>
            <a:r>
              <a:rPr lang="en-US" sz="2800" dirty="0"/>
              <a:t>extremity usually </a:t>
            </a:r>
            <a:r>
              <a:rPr lang="en-US" sz="2800" dirty="0" smtClean="0"/>
              <a:t>retracts </a:t>
            </a:r>
            <a:r>
              <a:rPr lang="en-US" sz="2800" dirty="0"/>
              <a:t>as labor continues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When it does not, or in the 15% to 20% </a:t>
            </a:r>
            <a:r>
              <a:rPr lang="en-US" sz="2800" dirty="0" smtClean="0"/>
              <a:t>of compound </a:t>
            </a:r>
            <a:r>
              <a:rPr lang="en-US" sz="2800" dirty="0"/>
              <a:t>presentations associated with umbilical cord </a:t>
            </a:r>
            <a:r>
              <a:rPr lang="en-US" sz="2800" dirty="0" err="1"/>
              <a:t>prolapse</a:t>
            </a:r>
            <a:r>
              <a:rPr lang="en-US" sz="2800" dirty="0"/>
              <a:t>, </a:t>
            </a:r>
            <a:r>
              <a:rPr lang="en-US" sz="2800" dirty="0" smtClean="0"/>
              <a:t>cesarean delivery </a:t>
            </a:r>
            <a:r>
              <a:rPr lang="en-US" sz="2800" dirty="0"/>
              <a:t>is required.</a:t>
            </a:r>
          </a:p>
        </p:txBody>
      </p:sp>
      <p:pic>
        <p:nvPicPr>
          <p:cNvPr id="3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5" y="5746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8991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Fetal anomalies, such as hydrocephaly and soft tissue tumors, may </a:t>
            </a:r>
            <a:r>
              <a:rPr lang="en-US" sz="3200" dirty="0" smtClean="0"/>
              <a:t>also cause </a:t>
            </a:r>
            <a:r>
              <a:rPr lang="en-US" sz="3200" dirty="0" err="1"/>
              <a:t>dystocia</a:t>
            </a:r>
            <a:r>
              <a:rPr lang="en-US" sz="3200" dirty="0"/>
              <a:t>. </a:t>
            </a:r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dirty="0"/>
              <a:t>routine use of prenatal </a:t>
            </a:r>
            <a:r>
              <a:rPr lang="en-US" sz="3200" dirty="0" smtClean="0"/>
              <a:t>ultrasound has allowed </a:t>
            </a:r>
            <a:r>
              <a:rPr lang="en-US" sz="3200" dirty="0"/>
              <a:t>identification of these situations, significantly reducing </a:t>
            </a:r>
            <a:r>
              <a:rPr lang="en-US" sz="3200" dirty="0" smtClean="0"/>
              <a:t>the incidence </a:t>
            </a:r>
            <a:r>
              <a:rPr lang="en-US" sz="3200" dirty="0"/>
              <a:t>of unexpected </a:t>
            </a:r>
            <a:r>
              <a:rPr lang="en-US" sz="3200" dirty="0" err="1"/>
              <a:t>dystocia</a:t>
            </a:r>
            <a:r>
              <a:rPr lang="en-US" sz="3200" dirty="0"/>
              <a:t> of this kind.</a:t>
            </a:r>
          </a:p>
        </p:txBody>
      </p:sp>
      <p:pic>
        <p:nvPicPr>
          <p:cNvPr id="3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8" y="5746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925" y="514350"/>
            <a:ext cx="577215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5773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Maternal Factors: “Passage”</a:t>
            </a:r>
          </a:p>
          <a:p>
            <a:r>
              <a:rPr lang="en-US" sz="2400" dirty="0" err="1" smtClean="0"/>
              <a:t>Dystocia</a:t>
            </a:r>
            <a:r>
              <a:rPr lang="en-US" sz="2400" dirty="0" smtClean="0"/>
              <a:t> can result </a:t>
            </a:r>
            <a:r>
              <a:rPr lang="en-US" sz="2400" dirty="0"/>
              <a:t>from maternal skeletal or soft tissue anomalies that obstruct the </a:t>
            </a:r>
            <a:r>
              <a:rPr lang="en-US" sz="2400" dirty="0" smtClean="0"/>
              <a:t>birth canal</a:t>
            </a:r>
            <a:r>
              <a:rPr lang="en-US" sz="2400" dirty="0"/>
              <a:t>. </a:t>
            </a:r>
            <a:endParaRPr lang="en-US" sz="2400" dirty="0" smtClean="0"/>
          </a:p>
        </p:txBody>
      </p:sp>
      <p:pic>
        <p:nvPicPr>
          <p:cNvPr id="4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38" y="5719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7772400" cy="1470025"/>
          </a:xfrm>
        </p:spPr>
        <p:txBody>
          <a:bodyPr/>
          <a:lstStyle/>
          <a:p>
            <a:r>
              <a:rPr lang="en-US" dirty="0"/>
              <a:t>Abnormal Labor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/>
              <a:t>Dr </a:t>
            </a:r>
            <a:r>
              <a:rPr lang="en-US" sz="1400" dirty="0" err="1" smtClean="0"/>
              <a:t>Soraya</a:t>
            </a:r>
            <a:r>
              <a:rPr lang="en-US" sz="1400" dirty="0" smtClean="0"/>
              <a:t> </a:t>
            </a:r>
            <a:r>
              <a:rPr lang="en-US" sz="1400" dirty="0" err="1" smtClean="0"/>
              <a:t>Saleh</a:t>
            </a:r>
            <a:r>
              <a:rPr lang="en-US" sz="1400" dirty="0" smtClean="0"/>
              <a:t> </a:t>
            </a:r>
            <a:r>
              <a:rPr lang="en-US" sz="1400" dirty="0" err="1" smtClean="0"/>
              <a:t>Gargari</a:t>
            </a:r>
            <a:endParaRPr lang="en-US" sz="1400" dirty="0" smtClean="0"/>
          </a:p>
          <a:p>
            <a:r>
              <a:rPr lang="en-US" sz="1400" dirty="0" smtClean="0"/>
              <a:t>Fellowship </a:t>
            </a:r>
            <a:r>
              <a:rPr lang="en-US" sz="1400" dirty="0" err="1" smtClean="0"/>
              <a:t>feto</a:t>
            </a:r>
            <a:r>
              <a:rPr lang="en-US" sz="1400" dirty="0" smtClean="0"/>
              <a:t>- maternal medicine</a:t>
            </a:r>
          </a:p>
          <a:p>
            <a:r>
              <a:rPr lang="en-US" sz="1400" dirty="0" err="1" smtClean="0"/>
              <a:t>Shahid</a:t>
            </a:r>
            <a:r>
              <a:rPr lang="en-US" sz="1400" dirty="0" smtClean="0"/>
              <a:t> </a:t>
            </a:r>
            <a:r>
              <a:rPr lang="en-US" sz="1400" dirty="0" err="1" smtClean="0"/>
              <a:t>Beheshti</a:t>
            </a:r>
            <a:r>
              <a:rPr lang="en-US" sz="1400" dirty="0" smtClean="0"/>
              <a:t> university</a:t>
            </a:r>
          </a:p>
          <a:p>
            <a:endParaRPr lang="en-US" sz="1400" dirty="0" smtClean="0"/>
          </a:p>
          <a:p>
            <a:endParaRPr lang="en-US" sz="1400" dirty="0"/>
          </a:p>
        </p:txBody>
      </p:sp>
      <p:pic>
        <p:nvPicPr>
          <p:cNvPr id="5" name="Lab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618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86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Cephalopelvic</a:t>
            </a:r>
            <a:r>
              <a:rPr lang="en-US" sz="2800" b="1" dirty="0" smtClean="0"/>
              <a:t> disproportion:</a:t>
            </a:r>
          </a:p>
          <a:p>
            <a:r>
              <a:rPr lang="en-US" sz="2800" b="1" dirty="0" smtClean="0"/>
              <a:t> </a:t>
            </a:r>
            <a:r>
              <a:rPr lang="en-US" sz="2800" dirty="0" smtClean="0"/>
              <a:t>in which the size of the maternal pelvis is inadequate to the size of the presenting part of the fetus, may impede fetal descent into the birth canal. 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3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773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4345"/>
            <a:ext cx="899160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2800" b="1" dirty="0" err="1" smtClean="0"/>
              <a:t>Cephalopelvic</a:t>
            </a:r>
            <a:r>
              <a:rPr lang="en-US" sz="2800" b="1" dirty="0" smtClean="0"/>
              <a:t> disproportion (CPD)assessment:</a:t>
            </a:r>
          </a:p>
          <a:p>
            <a:r>
              <a:rPr lang="en-US" sz="2800" b="1" dirty="0" smtClean="0"/>
              <a:t>*Clinical </a:t>
            </a:r>
            <a:r>
              <a:rPr lang="en-US" sz="2800" b="1" dirty="0" err="1" smtClean="0"/>
              <a:t>pelvimetry</a:t>
            </a:r>
            <a:endParaRPr lang="en-US" sz="2800" b="1" dirty="0"/>
          </a:p>
          <a:p>
            <a:r>
              <a:rPr lang="en-US" sz="2800" b="1" dirty="0" smtClean="0"/>
              <a:t> </a:t>
            </a:r>
            <a:r>
              <a:rPr lang="en-US" sz="2800" dirty="0"/>
              <a:t>the manual evaluation of the diameters of </a:t>
            </a:r>
            <a:r>
              <a:rPr lang="en-US" sz="2800" dirty="0" smtClean="0"/>
              <a:t>the pelvis</a:t>
            </a:r>
            <a:r>
              <a:rPr lang="en-US" sz="2800" dirty="0"/>
              <a:t>, is also a poor predictor of successful vaginal birth, except in </a:t>
            </a:r>
            <a:r>
              <a:rPr lang="en-US" sz="2800" dirty="0" smtClean="0"/>
              <a:t>rare circumstances </a:t>
            </a:r>
            <a:r>
              <a:rPr lang="en-US" sz="2800" dirty="0"/>
              <a:t>when the pelvic diameters are so small as to render </a:t>
            </a:r>
            <a:r>
              <a:rPr lang="en-US" sz="2800" dirty="0" smtClean="0"/>
              <a:t>the pelvis </a:t>
            </a:r>
            <a:r>
              <a:rPr lang="en-US" sz="2800" dirty="0"/>
              <a:t>“completely contracted</a:t>
            </a:r>
            <a:r>
              <a:rPr lang="en-US" sz="2800" dirty="0" smtClean="0"/>
              <a:t>.”</a:t>
            </a:r>
          </a:p>
          <a:p>
            <a:r>
              <a:rPr lang="en-US" sz="2800" dirty="0" smtClean="0"/>
              <a:t> *</a:t>
            </a:r>
            <a:r>
              <a:rPr lang="en-US" sz="2800" b="1" dirty="0" smtClean="0"/>
              <a:t>Radiographic </a:t>
            </a:r>
            <a:r>
              <a:rPr lang="en-US" sz="2800" b="1" dirty="0"/>
              <a:t>and CT </a:t>
            </a:r>
            <a:r>
              <a:rPr lang="en-US" sz="2800" b="1" dirty="0" err="1" smtClean="0"/>
              <a:t>pelvimetry</a:t>
            </a:r>
            <a:r>
              <a:rPr lang="en-US" sz="2800" b="1" dirty="0"/>
              <a:t> </a:t>
            </a:r>
            <a:r>
              <a:rPr lang="en-US" sz="2800" dirty="0" smtClean="0"/>
              <a:t>can </a:t>
            </a:r>
            <a:r>
              <a:rPr lang="en-US" sz="2800" dirty="0"/>
              <a:t>be helpful in some </a:t>
            </a:r>
            <a:r>
              <a:rPr lang="en-US" sz="2800" dirty="0" smtClean="0"/>
              <a:t>cases</a:t>
            </a:r>
          </a:p>
          <a:p>
            <a:r>
              <a:rPr lang="en-US" sz="2800" dirty="0" smtClean="0"/>
              <a:t> *</a:t>
            </a:r>
            <a:r>
              <a:rPr lang="en-US" sz="2800" b="1" dirty="0" smtClean="0"/>
              <a:t>The </a:t>
            </a:r>
            <a:r>
              <a:rPr lang="en-US" sz="2800" b="1" dirty="0"/>
              <a:t>progress of descent of the presenting </a:t>
            </a:r>
            <a:r>
              <a:rPr lang="en-US" sz="2800" b="1" dirty="0" smtClean="0"/>
              <a:t>part in </a:t>
            </a:r>
            <a:r>
              <a:rPr lang="en-US" sz="2800" b="1" dirty="0"/>
              <a:t>labor is the best test of pelvic adequacy.</a:t>
            </a:r>
          </a:p>
          <a:p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3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613" y="5773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Soft tissue causes of </a:t>
            </a:r>
            <a:r>
              <a:rPr lang="en-US" sz="3200" dirty="0" err="1" smtClean="0"/>
              <a:t>dystocia</a:t>
            </a:r>
            <a:r>
              <a:rPr lang="en-US" sz="3200" dirty="0" smtClean="0"/>
              <a:t> include abnormalities of the cervix, tumors or other lesions of the colon or </a:t>
            </a:r>
            <a:r>
              <a:rPr lang="en-US" sz="3200" dirty="0" err="1" smtClean="0"/>
              <a:t>adnexa</a:t>
            </a:r>
            <a:r>
              <a:rPr lang="en-US" sz="3200" dirty="0" smtClean="0"/>
              <a:t>, distended bladder, uterine fibroids, an accessory uterine horn, and morbid obesity.</a:t>
            </a:r>
          </a:p>
          <a:p>
            <a:r>
              <a:rPr lang="en-US" sz="3200" dirty="0" smtClean="0"/>
              <a:t> </a:t>
            </a:r>
            <a:r>
              <a:rPr lang="en-US" sz="3200" b="1" dirty="0" smtClean="0"/>
              <a:t>Epidural anesthesia </a:t>
            </a:r>
            <a:r>
              <a:rPr lang="en-US" sz="3200" dirty="0" smtClean="0"/>
              <a:t>may contribute to </a:t>
            </a:r>
            <a:r>
              <a:rPr lang="en-US" sz="3200" dirty="0" err="1" smtClean="0"/>
              <a:t>dystocia</a:t>
            </a:r>
            <a:r>
              <a:rPr lang="en-US" sz="3200" dirty="0" smtClean="0"/>
              <a:t> by decreasing the tone of the pelvic floor musculature</a:t>
            </a:r>
            <a:endParaRPr lang="en-US" sz="3200" dirty="0"/>
          </a:p>
        </p:txBody>
      </p:sp>
      <p:pic>
        <p:nvPicPr>
          <p:cNvPr id="3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8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Risks of </a:t>
            </a:r>
            <a:r>
              <a:rPr lang="en-US" sz="2800" b="1" dirty="0" err="1" smtClean="0"/>
              <a:t>Dystocia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r>
              <a:rPr lang="en-US" sz="2800" dirty="0" smtClean="0"/>
              <a:t> </a:t>
            </a:r>
          </a:p>
          <a:p>
            <a:r>
              <a:rPr lang="en-US" sz="2800" dirty="0" smtClean="0"/>
              <a:t>* Maternal infection </a:t>
            </a:r>
            <a:r>
              <a:rPr lang="en-US" sz="2800" dirty="0"/>
              <a:t>(</a:t>
            </a:r>
            <a:r>
              <a:rPr lang="en-US" sz="2800" dirty="0" err="1"/>
              <a:t>chorioamnionitis</a:t>
            </a:r>
            <a:r>
              <a:rPr lang="en-US" sz="2800" dirty="0" smtClean="0"/>
              <a:t>) </a:t>
            </a:r>
            <a:r>
              <a:rPr lang="en-US" sz="2800" dirty="0"/>
              <a:t>especially in the setting of ruptured </a:t>
            </a:r>
            <a:r>
              <a:rPr lang="en-US" sz="2800" dirty="0" smtClean="0"/>
              <a:t>membranes.</a:t>
            </a:r>
          </a:p>
          <a:p>
            <a:r>
              <a:rPr lang="en-US" sz="2800" dirty="0" smtClean="0"/>
              <a:t>* Fetal infection </a:t>
            </a:r>
            <a:r>
              <a:rPr lang="en-US" sz="2800" dirty="0"/>
              <a:t>and </a:t>
            </a:r>
            <a:r>
              <a:rPr lang="en-US" sz="2800" dirty="0" err="1"/>
              <a:t>bacteremia</a:t>
            </a:r>
            <a:r>
              <a:rPr lang="en-US" sz="2800" dirty="0"/>
              <a:t>, including pneumonia caused by aspiration </a:t>
            </a:r>
            <a:r>
              <a:rPr lang="en-US" sz="2800" dirty="0" smtClean="0"/>
              <a:t>of infected </a:t>
            </a:r>
            <a:r>
              <a:rPr lang="en-US" sz="2800" dirty="0"/>
              <a:t>amniotic </a:t>
            </a:r>
            <a:r>
              <a:rPr lang="en-US" sz="2800" dirty="0" smtClean="0"/>
              <a:t>fluid</a:t>
            </a:r>
          </a:p>
          <a:p>
            <a:r>
              <a:rPr lang="en-US" sz="2800" dirty="0" smtClean="0"/>
              <a:t> *Cesarean </a:t>
            </a:r>
            <a:r>
              <a:rPr lang="en-US" sz="2800" dirty="0"/>
              <a:t>or operative </a:t>
            </a:r>
            <a:r>
              <a:rPr lang="en-US" sz="2800" dirty="0" smtClean="0"/>
              <a:t>delivery</a:t>
            </a:r>
          </a:p>
          <a:p>
            <a:r>
              <a:rPr lang="en-US" sz="2800" dirty="0" smtClean="0"/>
              <a:t> * </a:t>
            </a:r>
            <a:r>
              <a:rPr lang="en-US" sz="2800" dirty="0"/>
              <a:t>maternal </a:t>
            </a:r>
            <a:r>
              <a:rPr lang="en-US" sz="2800" dirty="0" smtClean="0"/>
              <a:t>soft tissue </a:t>
            </a:r>
            <a:r>
              <a:rPr lang="en-US" sz="2800" dirty="0"/>
              <a:t>injury to the lower genital tract </a:t>
            </a:r>
            <a:endParaRPr lang="en-US" sz="2800" dirty="0" smtClean="0"/>
          </a:p>
          <a:p>
            <a:r>
              <a:rPr lang="en-US" sz="2800" dirty="0" smtClean="0"/>
              <a:t>*  and </a:t>
            </a:r>
            <a:r>
              <a:rPr lang="en-US" sz="2800" dirty="0"/>
              <a:t>fetal trauma</a:t>
            </a:r>
            <a:r>
              <a:rPr lang="en-US" dirty="0"/>
              <a:t>.</a:t>
            </a:r>
          </a:p>
        </p:txBody>
      </p:sp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5907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7346"/>
            <a:ext cx="9144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Diagnosis </a:t>
            </a:r>
            <a:r>
              <a:rPr lang="en-US" sz="3200" b="1" dirty="0" smtClean="0"/>
              <a:t>of </a:t>
            </a:r>
            <a:r>
              <a:rPr lang="en-US" sz="3200" b="1" dirty="0"/>
              <a:t>Abnormal Labor </a:t>
            </a:r>
          </a:p>
          <a:p>
            <a:r>
              <a:rPr lang="en-US" sz="3200" dirty="0"/>
              <a:t>Graphic documentation of progressive cervical dilation and </a:t>
            </a:r>
            <a:r>
              <a:rPr lang="en-US" sz="3200" dirty="0" smtClean="0"/>
              <a:t>effacement facilitates </a:t>
            </a:r>
            <a:r>
              <a:rPr lang="en-US" sz="3200" dirty="0"/>
              <a:t>assessing a patient’s progress in labor and identifying </a:t>
            </a:r>
            <a:r>
              <a:rPr lang="en-US" sz="3200" dirty="0" smtClean="0"/>
              <a:t>abnormal labor </a:t>
            </a:r>
            <a:r>
              <a:rPr lang="en-US" sz="3200" dirty="0"/>
              <a:t>patterns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The Friedman </a:t>
            </a:r>
            <a:r>
              <a:rPr lang="en-US" sz="3200" dirty="0" smtClean="0"/>
              <a:t>curve </a:t>
            </a:r>
            <a:r>
              <a:rPr lang="en-US" sz="3200" dirty="0"/>
              <a:t>is commonly used </a:t>
            </a:r>
            <a:r>
              <a:rPr lang="en-US" sz="3200" dirty="0" smtClean="0"/>
              <a:t>for this </a:t>
            </a:r>
            <a:r>
              <a:rPr lang="en-US" sz="3200" dirty="0"/>
              <a:t>purpose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3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8850" y="5557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457200"/>
            <a:ext cx="8991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Labor abnormalities include two types:</a:t>
            </a:r>
          </a:p>
          <a:p>
            <a:r>
              <a:rPr lang="en-US" sz="3200" dirty="0" smtClean="0"/>
              <a:t>  </a:t>
            </a:r>
            <a:r>
              <a:rPr lang="en-US" sz="3200" b="1" dirty="0" smtClean="0"/>
              <a:t>protraction disorders (</a:t>
            </a:r>
            <a:r>
              <a:rPr lang="en-US" sz="3200" dirty="0" smtClean="0"/>
              <a:t>latent and active phases of labor)</a:t>
            </a:r>
            <a:r>
              <a:rPr lang="en-US" sz="3200" b="1" dirty="0" smtClean="0"/>
              <a:t> </a:t>
            </a:r>
          </a:p>
          <a:p>
            <a:r>
              <a:rPr lang="en-US" sz="3200" b="1" dirty="0" smtClean="0"/>
              <a:t> arrest disorders</a:t>
            </a:r>
            <a:r>
              <a:rPr lang="en-US" sz="3200" dirty="0" smtClean="0"/>
              <a:t> (active phase)</a:t>
            </a:r>
            <a:endParaRPr lang="en-US" sz="3200" b="1" dirty="0" smtClean="0"/>
          </a:p>
        </p:txBody>
      </p:sp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75" y="5611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33400"/>
            <a:ext cx="8839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Definition of the </a:t>
            </a:r>
            <a:r>
              <a:rPr lang="en-US" sz="3200" b="1" dirty="0" smtClean="0"/>
              <a:t>latent phase of labor is </a:t>
            </a:r>
            <a:r>
              <a:rPr lang="en-US" sz="3200" dirty="0" smtClean="0"/>
              <a:t>defined as the phase in which the cervix effaces but undergoes minimal dilation.</a:t>
            </a:r>
            <a:endParaRPr lang="en-US" sz="3200" dirty="0"/>
          </a:p>
        </p:txBody>
      </p:sp>
      <p:pic>
        <p:nvPicPr>
          <p:cNvPr id="4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503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5492"/>
            <a:ext cx="8774218" cy="708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563" y="61769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1000"/>
            <a:ext cx="891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Management of abnormal labor </a:t>
            </a:r>
            <a:r>
              <a:rPr lang="en-US" sz="2800" b="1" dirty="0" smtClean="0"/>
              <a:t>encompasses</a:t>
            </a:r>
            <a:r>
              <a:rPr lang="en-US" sz="2800" dirty="0" smtClean="0"/>
              <a:t>:</a:t>
            </a:r>
            <a:endParaRPr lang="en-US" sz="2800" b="1" dirty="0" smtClean="0"/>
          </a:p>
          <a:p>
            <a:r>
              <a:rPr lang="en-US" sz="2800" dirty="0" smtClean="0"/>
              <a:t>a wide range of options,</a:t>
            </a:r>
            <a:r>
              <a:rPr lang="en-US" sz="2800" dirty="0"/>
              <a:t> </a:t>
            </a:r>
            <a:r>
              <a:rPr lang="en-US" sz="2800" dirty="0" smtClean="0"/>
              <a:t>from </a:t>
            </a:r>
            <a:r>
              <a:rPr lang="en-US" sz="2800" dirty="0"/>
              <a:t>observation to operative or cesarean delivery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Management </a:t>
            </a:r>
            <a:r>
              <a:rPr lang="en-US" sz="2800" dirty="0" smtClean="0"/>
              <a:t>choice depends </a:t>
            </a:r>
            <a:r>
              <a:rPr lang="en-US" sz="2800" dirty="0"/>
              <a:t>on several factors:</a:t>
            </a:r>
          </a:p>
          <a:p>
            <a:r>
              <a:rPr lang="en-US" sz="2800" dirty="0"/>
              <a:t>• Adequacy of uterine contractions</a:t>
            </a:r>
          </a:p>
          <a:p>
            <a:r>
              <a:rPr lang="en-US" sz="2800" dirty="0"/>
              <a:t>• Fetal </a:t>
            </a:r>
            <a:r>
              <a:rPr lang="en-US" sz="2800" dirty="0" err="1"/>
              <a:t>malposition</a:t>
            </a:r>
            <a:r>
              <a:rPr lang="en-US" sz="2800" dirty="0"/>
              <a:t> or </a:t>
            </a:r>
            <a:r>
              <a:rPr lang="en-US" sz="2800" dirty="0" err="1"/>
              <a:t>cephalopelvic</a:t>
            </a:r>
            <a:r>
              <a:rPr lang="en-US" sz="2800" dirty="0"/>
              <a:t> disproportion</a:t>
            </a:r>
          </a:p>
          <a:p>
            <a:r>
              <a:rPr lang="en-US" sz="2800" dirty="0"/>
              <a:t>• Other clinical conditions, such as </a:t>
            </a:r>
            <a:r>
              <a:rPr lang="en-US" sz="2800" dirty="0" err="1"/>
              <a:t>nonreassuring</a:t>
            </a:r>
            <a:r>
              <a:rPr lang="en-US" sz="2800" dirty="0"/>
              <a:t> fetal status </a:t>
            </a:r>
            <a:r>
              <a:rPr lang="en-US" sz="2800" dirty="0" smtClean="0"/>
              <a:t>or </a:t>
            </a:r>
            <a:r>
              <a:rPr lang="en-US" sz="2800" dirty="0" err="1" smtClean="0"/>
              <a:t>chorioamnionitis</a:t>
            </a:r>
            <a:endParaRPr lang="en-US" sz="2800" dirty="0"/>
          </a:p>
        </p:txBody>
      </p:sp>
      <p:pic>
        <p:nvPicPr>
          <p:cNvPr id="4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57737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304800"/>
            <a:ext cx="8153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First-Stage Disorders</a:t>
            </a:r>
          </a:p>
          <a:p>
            <a:r>
              <a:rPr lang="en-US" sz="2800" i="1" dirty="0"/>
              <a:t>A </a:t>
            </a:r>
            <a:r>
              <a:rPr lang="en-US" sz="2800" b="1" i="1" dirty="0"/>
              <a:t>prolonged latent phase is one that exceeds 20 hours in a </a:t>
            </a:r>
            <a:r>
              <a:rPr lang="en-US" sz="2800" b="1" i="1" dirty="0" err="1" smtClean="0"/>
              <a:t>nulliparous</a:t>
            </a:r>
            <a:r>
              <a:rPr lang="en-US" sz="2800" b="1" i="1" dirty="0"/>
              <a:t> </a:t>
            </a:r>
            <a:r>
              <a:rPr lang="en-US" sz="2800" b="1" i="1" dirty="0" smtClean="0"/>
              <a:t>patient </a:t>
            </a:r>
            <a:r>
              <a:rPr lang="en-US" sz="2800" b="1" i="1" dirty="0"/>
              <a:t>or 14 hours in a </a:t>
            </a:r>
            <a:r>
              <a:rPr lang="en-US" sz="2800" b="1" i="1" dirty="0" err="1"/>
              <a:t>multiparous</a:t>
            </a:r>
            <a:r>
              <a:rPr lang="en-US" sz="2800" b="1" i="1" dirty="0"/>
              <a:t> patient</a:t>
            </a:r>
            <a:r>
              <a:rPr lang="en-US" sz="2800" b="1" i="1" dirty="0" smtClean="0"/>
              <a:t>.</a:t>
            </a:r>
          </a:p>
          <a:p>
            <a:r>
              <a:rPr lang="en-US" sz="2800" dirty="0" smtClean="0"/>
              <a:t>A prolonged latent phase does </a:t>
            </a:r>
            <a:r>
              <a:rPr lang="en-US" sz="2800" dirty="0"/>
              <a:t>not in itself pose a danger to the mother or </a:t>
            </a:r>
            <a:r>
              <a:rPr lang="en-US" sz="2800" dirty="0" smtClean="0"/>
              <a:t>fetus</a:t>
            </a:r>
            <a:endParaRPr lang="en-US" sz="2800" dirty="0"/>
          </a:p>
        </p:txBody>
      </p:sp>
      <p:pic>
        <p:nvPicPr>
          <p:cNvPr id="4" name="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925" y="5719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At end of this lecture you should be able to </a:t>
            </a:r>
            <a:r>
              <a:rPr lang="en-US" sz="3200" dirty="0" smtClean="0"/>
              <a:t>: </a:t>
            </a:r>
            <a:r>
              <a:rPr lang="en-US" sz="3200" dirty="0"/>
              <a:t>distinguish characteristics </a:t>
            </a:r>
            <a:r>
              <a:rPr lang="en-US" sz="3200" dirty="0" smtClean="0"/>
              <a:t>of normal </a:t>
            </a:r>
            <a:r>
              <a:rPr lang="en-US" sz="3200" dirty="0"/>
              <a:t>and abnormal labor using the </a:t>
            </a:r>
            <a:r>
              <a:rPr lang="en-US" sz="3200" dirty="0" smtClean="0"/>
              <a:t>physical examination.</a:t>
            </a:r>
            <a:endParaRPr lang="en-US" sz="3200" dirty="0"/>
          </a:p>
          <a:p>
            <a:r>
              <a:rPr lang="en-US" sz="3200" dirty="0" smtClean="0"/>
              <a:t>You </a:t>
            </a:r>
            <a:r>
              <a:rPr lang="en-US" sz="3200" dirty="0"/>
              <a:t>should understand the indications and options </a:t>
            </a:r>
            <a:r>
              <a:rPr lang="en-US" sz="3200" dirty="0" smtClean="0"/>
              <a:t>for operative </a:t>
            </a:r>
            <a:r>
              <a:rPr lang="en-US" sz="3200" dirty="0"/>
              <a:t>vaginal delivery</a:t>
            </a: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688" y="556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09600"/>
            <a:ext cx="8534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Options for management of women with a prolonged latent phase of labor include:</a:t>
            </a:r>
          </a:p>
          <a:p>
            <a:r>
              <a:rPr lang="en-US" sz="2800" b="1" dirty="0" smtClean="0"/>
              <a:t>observation</a:t>
            </a:r>
            <a:r>
              <a:rPr lang="en-US" sz="2800" dirty="0" smtClean="0"/>
              <a:t> </a:t>
            </a:r>
            <a:r>
              <a:rPr lang="en-US" sz="2800" b="1" dirty="0" smtClean="0"/>
              <a:t>and sedation</a:t>
            </a:r>
            <a:endParaRPr lang="en-US" sz="2800" dirty="0" smtClean="0"/>
          </a:p>
          <a:p>
            <a:r>
              <a:rPr lang="en-US" sz="2800" dirty="0" smtClean="0"/>
              <a:t>With either of these options, the patient may stop having contractions, in which case she is not in labor;</a:t>
            </a:r>
          </a:p>
          <a:p>
            <a:r>
              <a:rPr lang="en-US" sz="2800" dirty="0" smtClean="0"/>
              <a:t> may go into active labor;</a:t>
            </a:r>
          </a:p>
          <a:p>
            <a:r>
              <a:rPr lang="en-US" sz="2800" dirty="0" smtClean="0"/>
              <a:t> or may continue experiencing prolonged labor into the active phase.</a:t>
            </a:r>
          </a:p>
          <a:p>
            <a:r>
              <a:rPr lang="en-US" sz="2800" dirty="0" smtClean="0"/>
              <a:t> </a:t>
            </a:r>
            <a:endParaRPr lang="en-US" dirty="0"/>
          </a:p>
        </p:txBody>
      </p:sp>
      <p:pic>
        <p:nvPicPr>
          <p:cNvPr id="4" name="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719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534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Management </a:t>
            </a:r>
            <a:r>
              <a:rPr lang="en-US" sz="3200" dirty="0"/>
              <a:t>options for a </a:t>
            </a:r>
            <a:r>
              <a:rPr lang="en-US" sz="3200" dirty="0" smtClean="0"/>
              <a:t>prolonged labor in active phase of </a:t>
            </a:r>
            <a:r>
              <a:rPr lang="en-US" sz="3200" dirty="0"/>
              <a:t>first stage </a:t>
            </a:r>
            <a:r>
              <a:rPr lang="en-US" sz="3200" dirty="0" smtClean="0"/>
              <a:t>include: </a:t>
            </a:r>
            <a:r>
              <a:rPr lang="en-US" sz="3200" b="1" dirty="0" err="1" smtClean="0"/>
              <a:t>observation,augmentation</a:t>
            </a:r>
            <a:r>
              <a:rPr lang="en-US" sz="3200" b="1" dirty="0" smtClean="0"/>
              <a:t> </a:t>
            </a:r>
            <a:r>
              <a:rPr lang="en-US" sz="3200" b="1" dirty="0"/>
              <a:t>by </a:t>
            </a:r>
            <a:r>
              <a:rPr lang="en-US" sz="3200" b="1" dirty="0" err="1"/>
              <a:t>amniotomy</a:t>
            </a:r>
            <a:r>
              <a:rPr lang="en-US" sz="3200" b="1" dirty="0"/>
              <a:t> or </a:t>
            </a:r>
            <a:r>
              <a:rPr lang="en-US" sz="3200" b="1" dirty="0" err="1"/>
              <a:t>oxytocin</a:t>
            </a:r>
            <a:r>
              <a:rPr lang="en-US" sz="3200" b="1" dirty="0"/>
              <a:t>, and continuous support</a:t>
            </a:r>
            <a:r>
              <a:rPr lang="en-US" sz="3200" dirty="0"/>
              <a:t>.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Cesarean delivery is usually warranted if maternal or fetal status </a:t>
            </a:r>
            <a:r>
              <a:rPr lang="en-US" sz="3200" b="1" dirty="0" smtClean="0">
                <a:solidFill>
                  <a:srgbClr val="FF0000"/>
                </a:solidFill>
              </a:rPr>
              <a:t>becomes </a:t>
            </a:r>
            <a:r>
              <a:rPr lang="en-US" sz="3200" b="1" dirty="0" err="1" smtClean="0">
                <a:solidFill>
                  <a:srgbClr val="FF0000"/>
                </a:solidFill>
              </a:rPr>
              <a:t>nonreassuring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8" y="5611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763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/>
              <a:t>Augmentation</a:t>
            </a:r>
          </a:p>
          <a:p>
            <a:r>
              <a:rPr lang="en-US" sz="2800" b="1" dirty="0"/>
              <a:t>Augmentation refers to stimulation of uterine contractions </a:t>
            </a:r>
            <a:r>
              <a:rPr lang="en-US" sz="2800" b="1" dirty="0" smtClean="0"/>
              <a:t>when </a:t>
            </a:r>
            <a:r>
              <a:rPr lang="en-US" sz="2800" dirty="0" smtClean="0"/>
              <a:t>spontaneous </a:t>
            </a:r>
            <a:r>
              <a:rPr lang="en-US" sz="2800" dirty="0"/>
              <a:t>contractions have failed to result in progressive </a:t>
            </a:r>
            <a:r>
              <a:rPr lang="en-US" sz="2800" dirty="0" smtClean="0"/>
              <a:t>cervical dilation </a:t>
            </a:r>
            <a:r>
              <a:rPr lang="en-US" sz="2800" dirty="0"/>
              <a:t>or descent of the fetus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Augmentation can be achieved </a:t>
            </a:r>
            <a:r>
              <a:rPr lang="en-US" sz="2800" dirty="0" smtClean="0"/>
              <a:t>with </a:t>
            </a:r>
            <a:r>
              <a:rPr lang="en-US" sz="2800" b="1" dirty="0" err="1" smtClean="0"/>
              <a:t>amniotomy</a:t>
            </a:r>
            <a:r>
              <a:rPr lang="en-US" sz="2800" b="1" dirty="0" smtClean="0"/>
              <a:t> </a:t>
            </a:r>
            <a:r>
              <a:rPr lang="en-US" sz="2800" b="1" dirty="0"/>
              <a:t>(artificial rupture of membranes [ROM]) and </a:t>
            </a:r>
            <a:r>
              <a:rPr lang="en-US" sz="2800" b="1" dirty="0" err="1" smtClean="0"/>
              <a:t>oxytocin</a:t>
            </a:r>
            <a:r>
              <a:rPr lang="en-US" sz="2800" b="1" dirty="0"/>
              <a:t> </a:t>
            </a:r>
            <a:r>
              <a:rPr lang="en-US" sz="2800" dirty="0" smtClean="0"/>
              <a:t>administration</a:t>
            </a:r>
            <a:r>
              <a:rPr lang="en-US" dirty="0"/>
              <a:t>. </a:t>
            </a:r>
          </a:p>
        </p:txBody>
      </p:sp>
      <p:pic>
        <p:nvPicPr>
          <p:cNvPr id="4" name="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8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Augmentation should be considered if the frequency of</a:t>
            </a:r>
          </a:p>
          <a:p>
            <a:r>
              <a:rPr lang="en-US" sz="2800" dirty="0" smtClean="0"/>
              <a:t>contractions is less than 3 contractions per 10 minutes, the intensity of contractions is less than 25 mmHg above the baseline, or both. </a:t>
            </a:r>
          </a:p>
          <a:p>
            <a:r>
              <a:rPr lang="en-US" sz="2800" dirty="0" smtClean="0"/>
              <a:t>Before augmentation, the passenger and passageway and </a:t>
            </a:r>
            <a:r>
              <a:rPr lang="en-US" sz="2800" dirty="0" err="1" smtClean="0"/>
              <a:t>feto-matenal</a:t>
            </a:r>
            <a:r>
              <a:rPr lang="en-US" sz="2800" dirty="0" smtClean="0"/>
              <a:t> well-being should be assessed.</a:t>
            </a:r>
          </a:p>
          <a:p>
            <a:r>
              <a:rPr lang="en-US" sz="2800" dirty="0" smtClean="0"/>
              <a:t>Contraindications to augmentation are similar to those for labor induction.</a:t>
            </a:r>
            <a:endParaRPr lang="en-US" sz="2800" dirty="0"/>
          </a:p>
        </p:txBody>
      </p:sp>
      <p:pic>
        <p:nvPicPr>
          <p:cNvPr id="3" name="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5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57200"/>
            <a:ext cx="838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ROM</a:t>
            </a:r>
            <a:r>
              <a:rPr lang="en-US" sz="2800" dirty="0" smtClean="0"/>
              <a:t> :</a:t>
            </a:r>
          </a:p>
          <a:p>
            <a:r>
              <a:rPr lang="en-US" sz="2800" dirty="0" smtClean="0"/>
              <a:t>If </a:t>
            </a:r>
            <a:r>
              <a:rPr lang="en-US" sz="2800" dirty="0"/>
              <a:t>the membranes have not ruptured, </a:t>
            </a:r>
            <a:r>
              <a:rPr lang="en-US" sz="2800" dirty="0" err="1"/>
              <a:t>amniotomy</a:t>
            </a:r>
            <a:r>
              <a:rPr lang="en-US" sz="2800" dirty="0"/>
              <a:t> may enhance </a:t>
            </a:r>
            <a:r>
              <a:rPr lang="en-US" sz="2800" dirty="0" smtClean="0"/>
              <a:t>progress in </a:t>
            </a:r>
            <a:r>
              <a:rPr lang="en-US" sz="2800" dirty="0"/>
              <a:t>the active phase and negate the need for </a:t>
            </a:r>
            <a:r>
              <a:rPr lang="en-US" sz="2800" dirty="0" err="1"/>
              <a:t>oxytocin</a:t>
            </a:r>
            <a:r>
              <a:rPr lang="en-US" sz="2800" dirty="0"/>
              <a:t> augmentation.</a:t>
            </a:r>
          </a:p>
          <a:p>
            <a:r>
              <a:rPr lang="en-US" sz="2800" dirty="0" err="1"/>
              <a:t>Amniotomy</a:t>
            </a:r>
            <a:r>
              <a:rPr lang="en-US" sz="2800" dirty="0"/>
              <a:t> allows the fetal head, rather than the otherwise intact </a:t>
            </a:r>
            <a:r>
              <a:rPr lang="en-US" sz="2800" dirty="0" smtClean="0"/>
              <a:t>amniotic sac</a:t>
            </a:r>
            <a:r>
              <a:rPr lang="en-US" sz="2800" dirty="0"/>
              <a:t>, to be the dilating force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It may also stimulate the release </a:t>
            </a:r>
            <a:r>
              <a:rPr lang="en-US" sz="2800" dirty="0" smtClean="0"/>
              <a:t>of prostaglandins.</a:t>
            </a:r>
            <a:endParaRPr lang="en-US" sz="2800" dirty="0"/>
          </a:p>
          <a:p>
            <a:r>
              <a:rPr lang="en-US" sz="2800" dirty="0" smtClean="0"/>
              <a:t>Risks </a:t>
            </a:r>
            <a:r>
              <a:rPr lang="en-US" sz="2800" dirty="0"/>
              <a:t>of </a:t>
            </a:r>
            <a:r>
              <a:rPr lang="en-US" sz="2800" dirty="0" err="1"/>
              <a:t>amniotomy</a:t>
            </a:r>
            <a:r>
              <a:rPr lang="en-US" sz="2800" dirty="0"/>
              <a:t> include </a:t>
            </a:r>
            <a:r>
              <a:rPr lang="en-US" sz="2800" dirty="0" smtClean="0"/>
              <a:t>FHR </a:t>
            </a:r>
            <a:r>
              <a:rPr lang="en-US" sz="2800" dirty="0"/>
              <a:t>decelerations </a:t>
            </a:r>
            <a:r>
              <a:rPr lang="en-US" sz="2800" dirty="0" smtClean="0"/>
              <a:t>due to </a:t>
            </a:r>
            <a:r>
              <a:rPr lang="en-US" sz="2800" dirty="0"/>
              <a:t>cord compression and an increased incidence of </a:t>
            </a:r>
            <a:r>
              <a:rPr lang="en-US" sz="2800" dirty="0" err="1"/>
              <a:t>chorioamnionitis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For these </a:t>
            </a:r>
            <a:r>
              <a:rPr lang="en-US" sz="2800" dirty="0"/>
              <a:t>reasons, </a:t>
            </a:r>
            <a:r>
              <a:rPr lang="en-US" sz="2800" dirty="0" err="1"/>
              <a:t>amniotomy</a:t>
            </a:r>
            <a:r>
              <a:rPr lang="en-US" sz="2800" dirty="0"/>
              <a:t> should not be routine and should be used </a:t>
            </a:r>
            <a:r>
              <a:rPr lang="en-US" sz="2800" dirty="0" smtClean="0"/>
              <a:t>for women with prolonged labor. </a:t>
            </a:r>
          </a:p>
          <a:p>
            <a:r>
              <a:rPr lang="en-US" sz="2800" dirty="0" smtClean="0"/>
              <a:t>The </a:t>
            </a:r>
            <a:r>
              <a:rPr lang="en-US" sz="2800" b="1" dirty="0"/>
              <a:t>FHR should be evaluated both </a:t>
            </a:r>
            <a:r>
              <a:rPr lang="en-US" sz="2800" b="1" dirty="0" smtClean="0"/>
              <a:t>before </a:t>
            </a:r>
            <a:r>
              <a:rPr lang="en-US" sz="2800" dirty="0" smtClean="0"/>
              <a:t>and </a:t>
            </a:r>
            <a:r>
              <a:rPr lang="en-US" sz="2800" dirty="0"/>
              <a:t>immediately after ROM.</a:t>
            </a:r>
          </a:p>
        </p:txBody>
      </p:sp>
      <p:pic>
        <p:nvPicPr>
          <p:cNvPr id="4" name="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2125" y="5988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28600"/>
            <a:ext cx="8610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goal of </a:t>
            </a:r>
            <a:r>
              <a:rPr lang="en-US" sz="2800" dirty="0" err="1"/>
              <a:t>oxytocin</a:t>
            </a:r>
            <a:r>
              <a:rPr lang="en-US" sz="2800" dirty="0"/>
              <a:t> administration is to effect uterine</a:t>
            </a:r>
          </a:p>
          <a:p>
            <a:r>
              <a:rPr lang="en-US" sz="2800" dirty="0"/>
              <a:t>activity sufficient to produce cervical change and fetal descent </a:t>
            </a:r>
            <a:r>
              <a:rPr lang="en-US" sz="2800" dirty="0" smtClean="0"/>
              <a:t>while avoiding </a:t>
            </a:r>
            <a:r>
              <a:rPr lang="en-US" sz="2800" dirty="0"/>
              <a:t>uterine </a:t>
            </a:r>
            <a:r>
              <a:rPr lang="en-US" sz="2800" dirty="0" err="1"/>
              <a:t>tachysystole</a:t>
            </a:r>
            <a:r>
              <a:rPr lang="en-US" sz="2800" dirty="0"/>
              <a:t> (defined as more than five contractions in </a:t>
            </a:r>
            <a:r>
              <a:rPr lang="en-US" sz="2800" dirty="0" smtClean="0"/>
              <a:t>a 10-minute </a:t>
            </a:r>
            <a:r>
              <a:rPr lang="en-US" sz="2800" dirty="0"/>
              <a:t>period, averaged over 30 minutes</a:t>
            </a:r>
            <a:r>
              <a:rPr lang="en-US" sz="2800" dirty="0" smtClean="0"/>
              <a:t>).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Typically, a goal of </a:t>
            </a:r>
            <a:r>
              <a:rPr lang="en-US" sz="2800" dirty="0" smtClean="0"/>
              <a:t>a maximum </a:t>
            </a:r>
            <a:r>
              <a:rPr lang="en-US" sz="2800" dirty="0"/>
              <a:t>of five contractions in a 10-minute period with resultant </a:t>
            </a:r>
            <a:r>
              <a:rPr lang="en-US" sz="2800" dirty="0" smtClean="0"/>
              <a:t>cervical dilation </a:t>
            </a:r>
            <a:r>
              <a:rPr lang="en-US" sz="2800" dirty="0"/>
              <a:t>is considered adequate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Uterine activity &gt;200 MVUs may also </a:t>
            </a:r>
            <a:r>
              <a:rPr lang="en-US" sz="2800" dirty="0" smtClean="0"/>
              <a:t>be</a:t>
            </a:r>
            <a:r>
              <a:rPr lang="en-US" sz="2800" dirty="0"/>
              <a:t> </a:t>
            </a:r>
            <a:r>
              <a:rPr lang="en-US" sz="2800" dirty="0" smtClean="0"/>
              <a:t>defined </a:t>
            </a:r>
            <a:r>
              <a:rPr lang="en-US" sz="2800" dirty="0"/>
              <a:t>as adequate </a:t>
            </a:r>
            <a:r>
              <a:rPr lang="en-US" sz="2800" dirty="0" smtClean="0"/>
              <a:t>.</a:t>
            </a:r>
            <a:endParaRPr lang="en-US" dirty="0"/>
          </a:p>
        </p:txBody>
      </p:sp>
      <p:pic>
        <p:nvPicPr>
          <p:cNvPr id="4" name="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5853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12845"/>
            <a:ext cx="8686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Continuous Labor Support</a:t>
            </a:r>
          </a:p>
          <a:p>
            <a:r>
              <a:rPr lang="en-US" sz="2400" dirty="0"/>
              <a:t>Continuous support during labor from caregivers (e.g., nurses, </a:t>
            </a:r>
            <a:r>
              <a:rPr lang="en-US" sz="2400" dirty="0" smtClean="0"/>
              <a:t>midwives, and doulas) </a:t>
            </a:r>
            <a:r>
              <a:rPr lang="en-US" sz="2400" dirty="0"/>
              <a:t>may have a number of benefits for women and </a:t>
            </a:r>
            <a:r>
              <a:rPr lang="en-US" sz="2400" dirty="0" smtClean="0"/>
              <a:t>their newborns.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Continuous care has been associated </a:t>
            </a:r>
            <a:r>
              <a:rPr lang="en-US" sz="2400" dirty="0" smtClean="0"/>
              <a:t>with:</a:t>
            </a:r>
          </a:p>
          <a:p>
            <a:r>
              <a:rPr lang="en-US" sz="2400" dirty="0" smtClean="0"/>
              <a:t> </a:t>
            </a:r>
            <a:r>
              <a:rPr lang="en-US" sz="2400" b="1" dirty="0"/>
              <a:t>reduced need for </a:t>
            </a:r>
            <a:r>
              <a:rPr lang="en-US" sz="2400" b="1" dirty="0" smtClean="0"/>
              <a:t>pain relief </a:t>
            </a:r>
            <a:r>
              <a:rPr lang="en-US" sz="2400" b="1" dirty="0"/>
              <a:t>and </a:t>
            </a:r>
            <a:r>
              <a:rPr lang="en-US" sz="2400" b="1" dirty="0" err="1"/>
              <a:t>oxytocin</a:t>
            </a:r>
            <a:r>
              <a:rPr lang="en-US" sz="2400" b="1" dirty="0"/>
              <a:t> administration, lower rates of cesarean and </a:t>
            </a:r>
            <a:r>
              <a:rPr lang="en-US" sz="2400" b="1" dirty="0" smtClean="0"/>
              <a:t>operative deliveries</a:t>
            </a:r>
            <a:r>
              <a:rPr lang="en-US" sz="2400" b="1" dirty="0"/>
              <a:t>, decreased incidence of 5-minute </a:t>
            </a:r>
            <a:r>
              <a:rPr lang="en-US" sz="2400" b="1" dirty="0" err="1"/>
              <a:t>Apgar</a:t>
            </a:r>
            <a:r>
              <a:rPr lang="en-US" sz="2400" b="1" dirty="0"/>
              <a:t> scores lower than 7, </a:t>
            </a:r>
            <a:r>
              <a:rPr lang="en-US" sz="2400" b="1" dirty="0" smtClean="0"/>
              <a:t>and increased </a:t>
            </a:r>
            <a:r>
              <a:rPr lang="en-US" sz="2400" b="1" dirty="0"/>
              <a:t>patient satisfaction with the labor experience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However, there </a:t>
            </a:r>
            <a:r>
              <a:rPr lang="en-US" sz="2400" dirty="0" smtClean="0"/>
              <a:t>are insufficient </a:t>
            </a:r>
            <a:r>
              <a:rPr lang="en-US" sz="2400" dirty="0"/>
              <a:t>data comparing differences in benefits on the basis of level </a:t>
            </a:r>
            <a:r>
              <a:rPr lang="en-US" sz="2400" dirty="0" smtClean="0"/>
              <a:t>of training </a:t>
            </a:r>
            <a:r>
              <a:rPr lang="en-US" sz="2400" dirty="0"/>
              <a:t>of support personnel—that is, whether the caregivers are </a:t>
            </a:r>
            <a:r>
              <a:rPr lang="en-US" sz="2400" dirty="0" smtClean="0"/>
              <a:t>nurses, midwives</a:t>
            </a:r>
            <a:r>
              <a:rPr lang="en-US" sz="2400" dirty="0"/>
              <a:t>, or doulas. </a:t>
            </a:r>
            <a:endParaRPr lang="en-US" sz="2400" dirty="0" smtClean="0"/>
          </a:p>
          <a:p>
            <a:r>
              <a:rPr lang="en-US" sz="2400" dirty="0" smtClean="0"/>
              <a:t>There </a:t>
            </a:r>
            <a:r>
              <a:rPr lang="en-US" sz="2400" dirty="0"/>
              <a:t>is no evidence of harmful effects </a:t>
            </a:r>
            <a:r>
              <a:rPr lang="en-US" sz="2400" dirty="0" smtClean="0"/>
              <a:t>from continuous </a:t>
            </a:r>
            <a:r>
              <a:rPr lang="en-US" sz="2400" dirty="0"/>
              <a:t>support during labor</a:t>
            </a:r>
          </a:p>
        </p:txBody>
      </p:sp>
      <p:pic>
        <p:nvPicPr>
          <p:cNvPr id="4" name="3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75" y="5907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35846"/>
            <a:ext cx="89916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/>
              <a:t> </a:t>
            </a:r>
            <a:r>
              <a:rPr lang="en-US" sz="2400" b="1" i="1" dirty="0" smtClean="0"/>
              <a:t>Management :</a:t>
            </a:r>
            <a:r>
              <a:rPr lang="en-US" sz="2400" b="1" dirty="0" smtClean="0"/>
              <a:t>Second-Stage </a:t>
            </a:r>
            <a:r>
              <a:rPr lang="en-US" sz="2400" b="1" dirty="0"/>
              <a:t>Disorders</a:t>
            </a:r>
          </a:p>
          <a:p>
            <a:r>
              <a:rPr lang="en-US" sz="2400" b="1" i="1" dirty="0" smtClean="0"/>
              <a:t>In the past, the fetus was thought to be at increased risk for</a:t>
            </a:r>
          </a:p>
          <a:p>
            <a:r>
              <a:rPr lang="en-US" sz="2400" b="1" dirty="0" smtClean="0"/>
              <a:t>morbidity and mortality when the second stage exceeded 2 hours.</a:t>
            </a:r>
          </a:p>
          <a:p>
            <a:r>
              <a:rPr lang="en-US" sz="2400" dirty="0" smtClean="0"/>
              <a:t>Currently, more intensive </a:t>
            </a:r>
            <a:r>
              <a:rPr lang="en-US" sz="2400" dirty="0" err="1" smtClean="0"/>
              <a:t>intrapartum</a:t>
            </a:r>
            <a:r>
              <a:rPr lang="en-US" sz="2400" dirty="0" smtClean="0"/>
              <a:t> surveillance provides the ability to identify the fetus that may not be tolerating labor well. </a:t>
            </a:r>
          </a:p>
          <a:p>
            <a:r>
              <a:rPr lang="en-US" sz="2400" dirty="0" smtClean="0"/>
              <a:t>Thus, the length of the second stage of labor is not in itself an absolute to immediately proceed with an operative or cesarean delivery; however, prolonged second stage may be considered an </a:t>
            </a:r>
            <a:r>
              <a:rPr lang="en-US" sz="2400" dirty="0" err="1" smtClean="0"/>
              <a:t>indiction</a:t>
            </a:r>
            <a:r>
              <a:rPr lang="en-US" sz="2400" dirty="0" smtClean="0"/>
              <a:t> for an operative delivery.</a:t>
            </a:r>
          </a:p>
          <a:p>
            <a:r>
              <a:rPr lang="en-US" sz="2400" dirty="0" smtClean="0"/>
              <a:t>As long as heart tones continue to be reassuring and </a:t>
            </a:r>
            <a:r>
              <a:rPr lang="en-US" sz="2400" dirty="0" err="1" smtClean="0"/>
              <a:t>cephalopelvic</a:t>
            </a:r>
            <a:endParaRPr lang="en-US" sz="2400" dirty="0" smtClean="0"/>
          </a:p>
          <a:p>
            <a:r>
              <a:rPr lang="en-US" sz="2400" dirty="0" smtClean="0"/>
              <a:t>disproportion has been ruled out, it is considered safe to allow the second stage to continue. </a:t>
            </a:r>
          </a:p>
          <a:p>
            <a:r>
              <a:rPr lang="en-US" sz="2400" dirty="0" smtClean="0"/>
              <a:t>If uterine contractions are inadequate, </a:t>
            </a:r>
            <a:r>
              <a:rPr lang="en-US" sz="2400" dirty="0" err="1" smtClean="0"/>
              <a:t>oxytocin</a:t>
            </a:r>
            <a:r>
              <a:rPr lang="en-US" sz="2400" dirty="0" smtClean="0"/>
              <a:t> administration can be initiated or the dosage increased if already in place.</a:t>
            </a:r>
            <a:endParaRPr lang="en-US" sz="2400" dirty="0"/>
          </a:p>
        </p:txBody>
      </p:sp>
      <p:pic>
        <p:nvPicPr>
          <p:cNvPr id="3" name="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8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458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Manegement</a:t>
            </a:r>
            <a:r>
              <a:rPr lang="en-US" sz="2400" b="1" dirty="0" smtClean="0"/>
              <a:t> second stage disorders:</a:t>
            </a:r>
          </a:p>
          <a:p>
            <a:r>
              <a:rPr lang="en-US" sz="2400" b="1" dirty="0" smtClean="0"/>
              <a:t>Labor </a:t>
            </a:r>
            <a:r>
              <a:rPr lang="en-US" sz="2400" b="1" dirty="0"/>
              <a:t>positions </a:t>
            </a:r>
            <a:r>
              <a:rPr lang="en-US" sz="2400" dirty="0"/>
              <a:t>other than </a:t>
            </a:r>
            <a:r>
              <a:rPr lang="en-US" sz="2400" dirty="0" smtClean="0"/>
              <a:t>the dorsal </a:t>
            </a:r>
            <a:r>
              <a:rPr lang="en-US" sz="2400" dirty="0"/>
              <a:t>lithotomy position (e.g., knee–chest, sitting, squatting, and sitting </a:t>
            </a:r>
            <a:r>
              <a:rPr lang="en-US" sz="2400" dirty="0" smtClean="0"/>
              <a:t>in a </a:t>
            </a:r>
            <a:r>
              <a:rPr lang="en-US" sz="2400" dirty="0"/>
              <a:t>birthing chair) may bring about subtle changes in fetal presentation </a:t>
            </a:r>
            <a:r>
              <a:rPr lang="en-US" sz="2400" dirty="0" smtClean="0"/>
              <a:t>and facilitate </a:t>
            </a:r>
            <a:r>
              <a:rPr lang="en-US" sz="2400" dirty="0"/>
              <a:t>vaginal delivery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The </a:t>
            </a:r>
            <a:r>
              <a:rPr lang="en-US" sz="2400" b="1" dirty="0"/>
              <a:t>absence </a:t>
            </a:r>
            <a:r>
              <a:rPr lang="en-US" sz="2400" b="1" dirty="0" smtClean="0"/>
              <a:t>of epidural </a:t>
            </a:r>
            <a:r>
              <a:rPr lang="en-US" sz="2400" b="1" dirty="0"/>
              <a:t>analgesia </a:t>
            </a:r>
            <a:r>
              <a:rPr lang="en-US" sz="2400" dirty="0"/>
              <a:t>may increase the tone of the pelvic floor </a:t>
            </a:r>
            <a:r>
              <a:rPr lang="en-US" sz="2400" dirty="0" smtClean="0"/>
              <a:t>muscles, thereby </a:t>
            </a:r>
            <a:r>
              <a:rPr lang="en-US" sz="2400" dirty="0"/>
              <a:t>facilitating the cardinal movements of labor and restoring the </a:t>
            </a:r>
            <a:r>
              <a:rPr lang="en-US" sz="2400" dirty="0" smtClean="0"/>
              <a:t>urge to </a:t>
            </a:r>
            <a:r>
              <a:rPr lang="en-US" sz="2400" dirty="0"/>
              <a:t>push. </a:t>
            </a:r>
            <a:endParaRPr lang="en-US" sz="2400" dirty="0" smtClean="0"/>
          </a:p>
          <a:p>
            <a:r>
              <a:rPr lang="en-US" sz="2400" dirty="0" smtClean="0"/>
              <a:t>In </a:t>
            </a:r>
            <a:r>
              <a:rPr lang="en-US" sz="2400" dirty="0"/>
              <a:t>some cases of fetal </a:t>
            </a:r>
            <a:r>
              <a:rPr lang="en-US" sz="2400" dirty="0" err="1"/>
              <a:t>malpresentation</a:t>
            </a:r>
            <a:r>
              <a:rPr lang="en-US" sz="2400" dirty="0"/>
              <a:t>, </a:t>
            </a:r>
            <a:r>
              <a:rPr lang="en-US" sz="2400" b="1" dirty="0"/>
              <a:t>manual techniques </a:t>
            </a:r>
            <a:r>
              <a:rPr lang="en-US" sz="2400" dirty="0" smtClean="0"/>
              <a:t>can facilitate </a:t>
            </a:r>
            <a:r>
              <a:rPr lang="en-US" sz="2400" dirty="0"/>
              <a:t>delivery. </a:t>
            </a:r>
            <a:endParaRPr lang="en-US" sz="2400" dirty="0" smtClean="0"/>
          </a:p>
        </p:txBody>
      </p:sp>
      <p:pic>
        <p:nvPicPr>
          <p:cNvPr id="4" name="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800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85801"/>
            <a:ext cx="8763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OPERATIVE DELIVERY</a:t>
            </a:r>
          </a:p>
          <a:p>
            <a:r>
              <a:rPr lang="en-US" sz="3200" dirty="0" smtClean="0"/>
              <a:t>The </a:t>
            </a:r>
            <a:r>
              <a:rPr lang="en-US" sz="3200" dirty="0"/>
              <a:t>decision to perform an operative delivery in the second </a:t>
            </a:r>
            <a:r>
              <a:rPr lang="en-US" sz="3200" dirty="0" smtClean="0"/>
              <a:t>stage versus </a:t>
            </a:r>
            <a:r>
              <a:rPr lang="en-US" sz="3200" dirty="0"/>
              <a:t>continued observation should be made on the basis of </a:t>
            </a:r>
            <a:r>
              <a:rPr lang="en-US" sz="3200" dirty="0" smtClean="0"/>
              <a:t>clinical assessment </a:t>
            </a:r>
            <a:r>
              <a:rPr lang="en-US" sz="3200" dirty="0"/>
              <a:t>of the woman and the fetus and the skill and training of </a:t>
            </a:r>
            <a:r>
              <a:rPr lang="en-US" sz="3200" dirty="0" smtClean="0"/>
              <a:t>the obstetrician.</a:t>
            </a:r>
          </a:p>
          <a:p>
            <a:r>
              <a:rPr lang="en-US" sz="3200" dirty="0" smtClean="0"/>
              <a:t> </a:t>
            </a:r>
            <a:r>
              <a:rPr lang="en-US" sz="3200" b="1" dirty="0" err="1"/>
              <a:t>Nonreassuring</a:t>
            </a:r>
            <a:r>
              <a:rPr lang="en-US" sz="3200" b="1" dirty="0"/>
              <a:t> status </a:t>
            </a:r>
            <a:r>
              <a:rPr lang="en-US" sz="3200" dirty="0"/>
              <a:t>of the fetus or mother is an </a:t>
            </a:r>
            <a:r>
              <a:rPr lang="en-US" sz="3200" dirty="0" smtClean="0"/>
              <a:t>indication for </a:t>
            </a:r>
            <a:r>
              <a:rPr lang="en-US" sz="3200" dirty="0"/>
              <a:t>operative or cesarean delivery.</a:t>
            </a:r>
          </a:p>
        </p:txBody>
      </p:sp>
      <p:pic>
        <p:nvPicPr>
          <p:cNvPr id="3" name="3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746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33400"/>
            <a:ext cx="8991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CLINICAL CASE</a:t>
            </a:r>
          </a:p>
          <a:p>
            <a:r>
              <a:rPr lang="en-US" sz="2800" dirty="0"/>
              <a:t>After walking for 2 hours, your patient returns to Labor and </a:t>
            </a:r>
            <a:r>
              <a:rPr lang="en-US" sz="2800" dirty="0" smtClean="0"/>
              <a:t>Delivery, where </a:t>
            </a:r>
            <a:r>
              <a:rPr lang="en-US" sz="2800" dirty="0"/>
              <a:t>she is reexamined and found to be 5 cm dilated with </a:t>
            </a:r>
            <a:r>
              <a:rPr lang="en-US" sz="2800" dirty="0" smtClean="0"/>
              <a:t>regular uterine </a:t>
            </a:r>
            <a:r>
              <a:rPr lang="en-US" sz="2800" dirty="0"/>
              <a:t>contractions. She is admitted, given an epidural for </a:t>
            </a:r>
            <a:r>
              <a:rPr lang="en-US" sz="2800" dirty="0" smtClean="0"/>
              <a:t>pain management</a:t>
            </a:r>
            <a:r>
              <a:rPr lang="en-US" sz="2800" dirty="0"/>
              <a:t>, and, after 6 hours, has not progressed past 6 cm dilated.</a:t>
            </a:r>
          </a:p>
          <a:p>
            <a:r>
              <a:rPr lang="en-US" sz="2800" dirty="0"/>
              <a:t>How will you manage her labor at this time? What further evaluation </a:t>
            </a:r>
            <a:r>
              <a:rPr lang="en-US" sz="2800" dirty="0" smtClean="0"/>
              <a:t>of the </a:t>
            </a:r>
            <a:r>
              <a:rPr lang="en-US" sz="2800" dirty="0"/>
              <a:t>patient and fetus might assist in determining the proper </a:t>
            </a:r>
            <a:r>
              <a:rPr lang="en-US" sz="2800" dirty="0" smtClean="0"/>
              <a:t>management of </a:t>
            </a:r>
            <a:r>
              <a:rPr lang="en-US" sz="2800" dirty="0"/>
              <a:t>her labor?</a:t>
            </a:r>
          </a:p>
        </p:txBody>
      </p:sp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5" y="5719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915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OPERATIVE DELIVERY</a:t>
            </a:r>
          </a:p>
          <a:p>
            <a:r>
              <a:rPr lang="en-US" sz="2800" dirty="0"/>
              <a:t>Operative vaginal deliveries are accomplished </a:t>
            </a:r>
            <a:r>
              <a:rPr lang="en-US" sz="2800" dirty="0" smtClean="0"/>
              <a:t>by </a:t>
            </a:r>
            <a:r>
              <a:rPr lang="en-US" sz="2800" dirty="0"/>
              <a:t>forceps </a:t>
            </a:r>
            <a:r>
              <a:rPr lang="en-US" sz="2800" dirty="0" smtClean="0"/>
              <a:t>or </a:t>
            </a:r>
            <a:r>
              <a:rPr lang="en-US" sz="2800" dirty="0"/>
              <a:t>a vacuum extractor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The prevalence of operative vaginal </a:t>
            </a:r>
            <a:r>
              <a:rPr lang="en-US" sz="2800" dirty="0" smtClean="0"/>
              <a:t>delivery in </a:t>
            </a:r>
            <a:r>
              <a:rPr lang="en-US" sz="2800" dirty="0"/>
              <a:t>the United States in 2015 was approximately 3%. </a:t>
            </a:r>
            <a:endParaRPr lang="en-US" sz="2800" dirty="0" smtClean="0"/>
          </a:p>
          <a:p>
            <a:r>
              <a:rPr lang="en-US" sz="2800" dirty="0" smtClean="0"/>
              <a:t>Although considered safe </a:t>
            </a:r>
            <a:r>
              <a:rPr lang="en-US" sz="2800" dirty="0"/>
              <a:t>in appropriate circumstances, operative vaginal delivery has </a:t>
            </a:r>
            <a:r>
              <a:rPr lang="en-US" sz="2800" dirty="0" smtClean="0"/>
              <a:t>the potential </a:t>
            </a:r>
            <a:r>
              <a:rPr lang="en-US" sz="2800" dirty="0"/>
              <a:t>for maternal and neonatal complications.</a:t>
            </a:r>
          </a:p>
        </p:txBody>
      </p:sp>
      <p:pic>
        <p:nvPicPr>
          <p:cNvPr id="5" name="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665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Operative vaginal delivery should be performed only by </a:t>
            </a:r>
            <a:r>
              <a:rPr lang="en-US" sz="3200" b="1" dirty="0" smtClean="0"/>
              <a:t>experienced individuals </a:t>
            </a:r>
            <a:r>
              <a:rPr lang="en-US" sz="3200" dirty="0"/>
              <a:t>with privileges for such procedures and in settings in </a:t>
            </a:r>
            <a:r>
              <a:rPr lang="en-US" sz="3200" dirty="0" smtClean="0"/>
              <a:t>which personnel </a:t>
            </a:r>
            <a:r>
              <a:rPr lang="en-US" sz="3200" dirty="0"/>
              <a:t>are readily available to perform a </a:t>
            </a:r>
            <a:r>
              <a:rPr lang="en-US" sz="3200" b="1" dirty="0"/>
              <a:t>cesarean delivery </a:t>
            </a:r>
            <a:r>
              <a:rPr lang="en-US" sz="3200" dirty="0"/>
              <a:t>in the </a:t>
            </a:r>
            <a:r>
              <a:rPr lang="en-US" sz="3200" dirty="0" smtClean="0"/>
              <a:t>event the </a:t>
            </a:r>
            <a:r>
              <a:rPr lang="en-US" sz="3200" dirty="0"/>
              <a:t>operative vaginal delivery is unsuccessful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925" y="54498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28600"/>
            <a:ext cx="8915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Classification</a:t>
            </a:r>
          </a:p>
          <a:p>
            <a:r>
              <a:rPr lang="en-US" sz="2400" dirty="0"/>
              <a:t>For both forceps and vacuum extraction deliveries, the type of </a:t>
            </a:r>
            <a:r>
              <a:rPr lang="en-US" sz="2400" dirty="0" smtClean="0"/>
              <a:t>delivery depends </a:t>
            </a:r>
            <a:r>
              <a:rPr lang="en-US" sz="2400" dirty="0"/>
              <a:t>on the fetal </a:t>
            </a:r>
            <a:r>
              <a:rPr lang="en-US" sz="2400" dirty="0" smtClean="0"/>
              <a:t>station</a:t>
            </a:r>
          </a:p>
          <a:p>
            <a:r>
              <a:rPr lang="en-US" sz="2400" b="1" dirty="0" smtClean="0"/>
              <a:t>Outlet operative </a:t>
            </a:r>
            <a:r>
              <a:rPr lang="en-US" sz="2400" b="1" dirty="0"/>
              <a:t>vaginal delivery is the application of forceps or vacuum under</a:t>
            </a:r>
          </a:p>
          <a:p>
            <a:r>
              <a:rPr lang="en-US" sz="2400" dirty="0"/>
              <a:t>the following conditions:</a:t>
            </a:r>
          </a:p>
          <a:p>
            <a:r>
              <a:rPr lang="en-US" sz="2400" dirty="0"/>
              <a:t>1. The scalp is visible at the </a:t>
            </a:r>
            <a:r>
              <a:rPr lang="en-US" sz="2400" dirty="0" err="1"/>
              <a:t>introitus</a:t>
            </a:r>
            <a:r>
              <a:rPr lang="en-US" sz="2400" dirty="0"/>
              <a:t> without separating labia.</a:t>
            </a:r>
          </a:p>
          <a:p>
            <a:r>
              <a:rPr lang="en-US" sz="2400" dirty="0"/>
              <a:t>2. The fetal skull has reached pelvic floor.</a:t>
            </a:r>
          </a:p>
          <a:p>
            <a:r>
              <a:rPr lang="en-US" sz="2400" dirty="0"/>
              <a:t>3. The sagittal suture is in anteroposterior diameter or right or left </a:t>
            </a:r>
            <a:r>
              <a:rPr lang="en-US" sz="2400" dirty="0" smtClean="0"/>
              <a:t>occiput</a:t>
            </a:r>
            <a:r>
              <a:rPr lang="en-US" sz="2400" dirty="0"/>
              <a:t> </a:t>
            </a:r>
            <a:r>
              <a:rPr lang="en-US" sz="2400" dirty="0" smtClean="0"/>
              <a:t>anterior </a:t>
            </a:r>
            <a:r>
              <a:rPr lang="en-US" sz="2400" dirty="0"/>
              <a:t>or posterior position.</a:t>
            </a:r>
          </a:p>
          <a:p>
            <a:r>
              <a:rPr lang="en-US" sz="2400" dirty="0"/>
              <a:t>4. The fetal head is at or on the perineum.</a:t>
            </a:r>
          </a:p>
          <a:p>
            <a:r>
              <a:rPr lang="en-US" sz="2400" dirty="0"/>
              <a:t>5. Rotation does not exceed 45°.</a:t>
            </a:r>
          </a:p>
        </p:txBody>
      </p:sp>
      <p:pic>
        <p:nvPicPr>
          <p:cNvPr id="4" name="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38" y="5611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04800"/>
            <a:ext cx="8763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Low operative vaginal delivery is the application of forceps </a:t>
            </a:r>
            <a:r>
              <a:rPr lang="en-US" sz="2800" b="1" dirty="0" smtClean="0"/>
              <a:t>or vacuum</a:t>
            </a:r>
            <a:r>
              <a:rPr lang="en-US" sz="2800" dirty="0" smtClean="0"/>
              <a:t> (when </a:t>
            </a:r>
            <a:r>
              <a:rPr lang="en-US" sz="2800" dirty="0"/>
              <a:t>the leading point of the fetal skull is at station +2 or </a:t>
            </a:r>
            <a:r>
              <a:rPr lang="en-US" sz="2800" dirty="0" smtClean="0"/>
              <a:t>more and </a:t>
            </a:r>
            <a:r>
              <a:rPr lang="en-US" sz="2800" dirty="0"/>
              <a:t>is not on the pelvic </a:t>
            </a:r>
            <a:r>
              <a:rPr lang="en-US" sz="2800" dirty="0" smtClean="0"/>
              <a:t>floor).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This type of operative vaginal delivery </a:t>
            </a:r>
            <a:r>
              <a:rPr lang="en-US" sz="2800" dirty="0" smtClean="0"/>
              <a:t>has two </a:t>
            </a:r>
            <a:r>
              <a:rPr lang="en-US" sz="2800" dirty="0"/>
              <a:t>subtypes</a:t>
            </a:r>
            <a:r>
              <a:rPr lang="en-US" sz="2800" dirty="0" smtClean="0"/>
              <a:t>:</a:t>
            </a:r>
            <a:endParaRPr lang="en-US" sz="2800" dirty="0"/>
          </a:p>
          <a:p>
            <a:r>
              <a:rPr lang="en-US" sz="2800" dirty="0"/>
              <a:t>1. Rotation of 45° or less (left or right </a:t>
            </a:r>
            <a:r>
              <a:rPr lang="en-US" sz="2800" dirty="0" err="1"/>
              <a:t>occiput</a:t>
            </a:r>
            <a:r>
              <a:rPr lang="en-US" sz="2800" dirty="0"/>
              <a:t> anterior to </a:t>
            </a:r>
            <a:r>
              <a:rPr lang="en-US" sz="2800" dirty="0" err="1"/>
              <a:t>occiput</a:t>
            </a:r>
            <a:r>
              <a:rPr lang="en-US" sz="2800" dirty="0"/>
              <a:t> </a:t>
            </a:r>
            <a:r>
              <a:rPr lang="en-US" sz="2800" dirty="0" smtClean="0"/>
              <a:t>anterior, or </a:t>
            </a:r>
            <a:r>
              <a:rPr lang="en-US" sz="2800" dirty="0"/>
              <a:t>left or right </a:t>
            </a:r>
            <a:r>
              <a:rPr lang="en-US" sz="2800" dirty="0" err="1"/>
              <a:t>occiput</a:t>
            </a:r>
            <a:r>
              <a:rPr lang="en-US" sz="2800" dirty="0"/>
              <a:t> posterior to </a:t>
            </a:r>
            <a:r>
              <a:rPr lang="en-US" sz="2800" dirty="0" err="1"/>
              <a:t>occiput</a:t>
            </a:r>
            <a:r>
              <a:rPr lang="en-US" sz="2800" dirty="0"/>
              <a:t> posterior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sz="2800" dirty="0"/>
              <a:t>2. Rotation greater than 45°</a:t>
            </a:r>
          </a:p>
        </p:txBody>
      </p:sp>
      <p:pic>
        <p:nvPicPr>
          <p:cNvPr id="4" name="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34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/>
              <a:t>Midpelvis</a:t>
            </a:r>
            <a:r>
              <a:rPr lang="en-US" sz="2800" b="1" dirty="0"/>
              <a:t> operative vaginal delivery is the application of forceps </a:t>
            </a:r>
            <a:r>
              <a:rPr lang="en-US" sz="2800" b="1" dirty="0" smtClean="0"/>
              <a:t>or vacuum</a:t>
            </a:r>
            <a:r>
              <a:rPr lang="en-US" sz="2800" dirty="0" smtClean="0"/>
              <a:t> (when </a:t>
            </a:r>
            <a:r>
              <a:rPr lang="en-US" sz="2800" dirty="0"/>
              <a:t>the fetal head is engaged but the leading point of the skull </a:t>
            </a:r>
            <a:r>
              <a:rPr lang="en-US" sz="2800" dirty="0" smtClean="0"/>
              <a:t>is above </a:t>
            </a:r>
            <a:r>
              <a:rPr lang="en-US" sz="2800" dirty="0"/>
              <a:t>station +</a:t>
            </a:r>
            <a:r>
              <a:rPr lang="en-US" sz="2800" dirty="0" smtClean="0"/>
              <a:t>2).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Under very unusual circumstances, such as the sudden</a:t>
            </a:r>
          </a:p>
          <a:p>
            <a:r>
              <a:rPr lang="en-US" sz="2800" dirty="0"/>
              <a:t>onset of severe fetal or maternal compromise, application of forceps </a:t>
            </a:r>
            <a:r>
              <a:rPr lang="en-US" sz="2800" dirty="0" smtClean="0"/>
              <a:t>or vacuum </a:t>
            </a:r>
            <a:r>
              <a:rPr lang="en-US" sz="2800" dirty="0"/>
              <a:t>above station +2 may be attempted while simultaneously </a:t>
            </a:r>
            <a:r>
              <a:rPr lang="en-US" sz="2800" dirty="0" smtClean="0"/>
              <a:t>initiating preparation </a:t>
            </a:r>
            <a:r>
              <a:rPr lang="en-US" sz="2800" dirty="0"/>
              <a:t>for a cesarean delivery in the event that the operative </a:t>
            </a:r>
            <a:r>
              <a:rPr lang="en-US" sz="2800" dirty="0" smtClean="0"/>
              <a:t>vaginal delivery is unsuccessful</a:t>
            </a:r>
            <a:r>
              <a:rPr lang="en-US" sz="2800" dirty="0"/>
              <a:t>.</a:t>
            </a:r>
          </a:p>
        </p:txBody>
      </p:sp>
      <p:pic>
        <p:nvPicPr>
          <p:cNvPr id="4" name="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3" y="58007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Indications </a:t>
            </a:r>
            <a:r>
              <a:rPr lang="en-US" sz="3200" b="1" dirty="0" smtClean="0"/>
              <a:t>operative vaginal delivery </a:t>
            </a:r>
            <a:endParaRPr lang="en-US" sz="3200" b="1" dirty="0"/>
          </a:p>
          <a:p>
            <a:r>
              <a:rPr lang="en-US" sz="3200" dirty="0"/>
              <a:t>No indication for operative vaginal delivery is absolute. </a:t>
            </a:r>
          </a:p>
          <a:p>
            <a:r>
              <a:rPr lang="en-US" sz="3200" dirty="0"/>
              <a:t>• Prolonged or arrested second stage of labor</a:t>
            </a:r>
          </a:p>
          <a:p>
            <a:r>
              <a:rPr lang="en-US" sz="3200" dirty="0"/>
              <a:t>• Suspicion of immediate or potential fetal compromise</a:t>
            </a:r>
          </a:p>
          <a:p>
            <a:r>
              <a:rPr lang="en-US" sz="3200" dirty="0"/>
              <a:t>• Shortening of the second stage for maternal benefit</a:t>
            </a:r>
          </a:p>
        </p:txBody>
      </p:sp>
      <p:pic>
        <p:nvPicPr>
          <p:cNvPr id="5" name="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763" y="5181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889844"/>
            <a:ext cx="8915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Contraindications</a:t>
            </a:r>
            <a:r>
              <a:rPr lang="en-US" sz="2800" dirty="0" smtClean="0"/>
              <a:t> </a:t>
            </a:r>
            <a:r>
              <a:rPr lang="en-US" sz="2800" b="1" dirty="0" smtClean="0"/>
              <a:t>operative vaginal delivery:</a:t>
            </a:r>
          </a:p>
          <a:p>
            <a:r>
              <a:rPr lang="en-US" sz="2800" b="1" dirty="0" smtClean="0"/>
              <a:t> </a:t>
            </a:r>
          </a:p>
          <a:p>
            <a:r>
              <a:rPr lang="en-US" sz="2800" dirty="0" smtClean="0"/>
              <a:t>*Vacuum extraction in gestational age less than 34 weeks(IVH)</a:t>
            </a:r>
            <a:endParaRPr lang="en-US" sz="2800" dirty="0"/>
          </a:p>
          <a:p>
            <a:r>
              <a:rPr lang="en-US" sz="2800" dirty="0" smtClean="0"/>
              <a:t>* </a:t>
            </a:r>
            <a:r>
              <a:rPr lang="en-US" sz="2800" dirty="0"/>
              <a:t>live fetus </a:t>
            </a:r>
            <a:r>
              <a:rPr lang="en-US" sz="2800" dirty="0" smtClean="0"/>
              <a:t>is with </a:t>
            </a:r>
            <a:r>
              <a:rPr lang="en-US" sz="2800" dirty="0"/>
              <a:t>a </a:t>
            </a:r>
            <a:r>
              <a:rPr lang="en-US" sz="2800" dirty="0" smtClean="0"/>
              <a:t>bone </a:t>
            </a:r>
            <a:r>
              <a:rPr lang="en-US" sz="2800" dirty="0"/>
              <a:t>demineralization condition (e.g., </a:t>
            </a:r>
            <a:r>
              <a:rPr lang="en-US" sz="2800" dirty="0" err="1" smtClean="0"/>
              <a:t>osteogenesis</a:t>
            </a:r>
            <a:r>
              <a:rPr lang="en-US" sz="2800" dirty="0"/>
              <a:t> </a:t>
            </a:r>
            <a:r>
              <a:rPr lang="en-US" sz="2800" dirty="0" err="1" smtClean="0"/>
              <a:t>imperfecta</a:t>
            </a:r>
            <a:r>
              <a:rPr lang="en-US" sz="2800" dirty="0"/>
              <a:t>) or a bleeding disorder (e.g., </a:t>
            </a:r>
            <a:r>
              <a:rPr lang="en-US" sz="2800" dirty="0" err="1"/>
              <a:t>alloimmune</a:t>
            </a:r>
            <a:r>
              <a:rPr lang="en-US" sz="2800" dirty="0"/>
              <a:t> </a:t>
            </a:r>
            <a:r>
              <a:rPr lang="en-US" sz="2800" dirty="0" smtClean="0"/>
              <a:t>thrombocytopenia, hemophilia</a:t>
            </a:r>
            <a:r>
              <a:rPr lang="en-US" sz="2800" dirty="0"/>
              <a:t>, and von </a:t>
            </a:r>
            <a:r>
              <a:rPr lang="en-US" sz="2800" dirty="0" err="1"/>
              <a:t>Willebrand</a:t>
            </a:r>
            <a:r>
              <a:rPr lang="en-US" sz="2800" dirty="0"/>
              <a:t> disease), </a:t>
            </a:r>
            <a:endParaRPr lang="en-US" sz="2800" dirty="0" smtClean="0"/>
          </a:p>
          <a:p>
            <a:r>
              <a:rPr lang="en-US" sz="2800" dirty="0" smtClean="0"/>
              <a:t> *the </a:t>
            </a:r>
            <a:r>
              <a:rPr lang="en-US" sz="2800" dirty="0"/>
              <a:t>fetal head </a:t>
            </a:r>
            <a:r>
              <a:rPr lang="en-US" sz="2800" dirty="0" smtClean="0"/>
              <a:t>is unengaged </a:t>
            </a:r>
            <a:r>
              <a:rPr lang="en-US" sz="2800" dirty="0"/>
              <a:t>or the position of the fetal head is </a:t>
            </a:r>
            <a:r>
              <a:rPr lang="en-US" sz="2800" dirty="0" smtClean="0"/>
              <a:t>unknown</a:t>
            </a:r>
            <a:endParaRPr lang="en-US" sz="2800" dirty="0"/>
          </a:p>
        </p:txBody>
      </p:sp>
      <p:pic>
        <p:nvPicPr>
          <p:cNvPr id="4" name="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888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Forceps and vacuum extractors </a:t>
            </a:r>
            <a:r>
              <a:rPr lang="en-US" sz="2800" dirty="0" smtClean="0"/>
              <a:t>are acceptable </a:t>
            </a:r>
            <a:r>
              <a:rPr lang="en-US" sz="2800" dirty="0"/>
              <a:t>for operative vaginal delivery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The choice of whether to </a:t>
            </a:r>
            <a:r>
              <a:rPr lang="en-US" sz="2800" dirty="0" smtClean="0"/>
              <a:t>use vacuum </a:t>
            </a:r>
            <a:r>
              <a:rPr lang="en-US" sz="2800" dirty="0"/>
              <a:t>or </a:t>
            </a:r>
            <a:r>
              <a:rPr lang="en-US" sz="2800" dirty="0" smtClean="0"/>
              <a:t>forceps </a:t>
            </a:r>
            <a:r>
              <a:rPr lang="en-US" sz="2800" dirty="0"/>
              <a:t>are defined by </a:t>
            </a:r>
            <a:r>
              <a:rPr lang="en-US" sz="2800" dirty="0" smtClean="0"/>
              <a:t>the </a:t>
            </a:r>
            <a:r>
              <a:rPr lang="en-US" sz="2800" b="1" dirty="0" smtClean="0"/>
              <a:t>clinical </a:t>
            </a:r>
            <a:r>
              <a:rPr lang="en-US" sz="2800" b="1" dirty="0"/>
              <a:t>circumstances and operator preference based on experience </a:t>
            </a:r>
            <a:r>
              <a:rPr lang="en-US" sz="2800" b="1" dirty="0" smtClean="0"/>
              <a:t>and training.</a:t>
            </a:r>
          </a:p>
          <a:p>
            <a:endParaRPr lang="en-US" sz="2800" dirty="0"/>
          </a:p>
        </p:txBody>
      </p:sp>
      <p:pic>
        <p:nvPicPr>
          <p:cNvPr id="4" name="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557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685800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Forceps</a:t>
            </a:r>
          </a:p>
          <a:p>
            <a:r>
              <a:rPr lang="en-US" sz="2800" i="1" dirty="0"/>
              <a:t>Forceps are </a:t>
            </a:r>
            <a:r>
              <a:rPr lang="en-US" sz="2800" i="1" dirty="0" smtClean="0"/>
              <a:t>primarily used to </a:t>
            </a:r>
            <a:endParaRPr lang="en-US" sz="2800" i="1" dirty="0"/>
          </a:p>
          <a:p>
            <a:r>
              <a:rPr lang="en-US" sz="2800" b="1" i="1" dirty="0" smtClean="0"/>
              <a:t>  Augment the </a:t>
            </a:r>
            <a:r>
              <a:rPr lang="en-US" sz="2800" b="1" i="1" dirty="0"/>
              <a:t>expulsive </a:t>
            </a:r>
            <a:r>
              <a:rPr lang="en-US" sz="2800" b="1" i="1" dirty="0" smtClean="0"/>
              <a:t>force</a:t>
            </a:r>
          </a:p>
          <a:p>
            <a:r>
              <a:rPr lang="en-US" sz="2800" dirty="0" smtClean="0"/>
              <a:t>  </a:t>
            </a:r>
            <a:r>
              <a:rPr lang="en-US" sz="2800" b="1" dirty="0" smtClean="0"/>
              <a:t>Rotate </a:t>
            </a:r>
            <a:r>
              <a:rPr lang="en-US" sz="2800" b="1" dirty="0"/>
              <a:t>the fetal </a:t>
            </a:r>
            <a:r>
              <a:rPr lang="en-US" sz="2800" b="1" dirty="0" smtClean="0"/>
              <a:t>head</a:t>
            </a:r>
            <a:endParaRPr lang="en-US" sz="2800" dirty="0" smtClean="0"/>
          </a:p>
          <a:p>
            <a:r>
              <a:rPr lang="en-US" sz="2800" dirty="0" smtClean="0"/>
              <a:t>  </a:t>
            </a:r>
            <a:r>
              <a:rPr lang="en-US" sz="2800" b="1" dirty="0"/>
              <a:t>C</a:t>
            </a:r>
            <a:r>
              <a:rPr lang="en-US" sz="2800" b="1" dirty="0" smtClean="0"/>
              <a:t>ontrol delivery </a:t>
            </a:r>
            <a:r>
              <a:rPr lang="en-US" sz="2800" b="1" dirty="0"/>
              <a:t>of the fetal </a:t>
            </a:r>
            <a:r>
              <a:rPr lang="en-US" sz="2800" b="1" dirty="0" smtClean="0"/>
              <a:t>head</a:t>
            </a:r>
            <a:endParaRPr lang="en-US" sz="2800" dirty="0"/>
          </a:p>
        </p:txBody>
      </p:sp>
      <p:pic>
        <p:nvPicPr>
          <p:cNvPr id="4" name="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3" y="5665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Complications of forceps delivery include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 Maternal ( </a:t>
            </a:r>
            <a:r>
              <a:rPr lang="en-US" sz="2800" dirty="0" err="1"/>
              <a:t>perineal</a:t>
            </a:r>
            <a:r>
              <a:rPr lang="en-US" sz="2800" dirty="0"/>
              <a:t> </a:t>
            </a:r>
            <a:r>
              <a:rPr lang="en-US" sz="2800" dirty="0" smtClean="0"/>
              <a:t>trauma, hematoma</a:t>
            </a:r>
            <a:r>
              <a:rPr lang="en-US" sz="2800" dirty="0"/>
              <a:t>, and pelvic floor </a:t>
            </a:r>
            <a:r>
              <a:rPr lang="en-US" sz="2800" dirty="0" smtClean="0"/>
              <a:t>injury). </a:t>
            </a:r>
          </a:p>
          <a:p>
            <a:r>
              <a:rPr lang="en-US" sz="2800" dirty="0" smtClean="0"/>
              <a:t>Neonatal (injuries </a:t>
            </a:r>
            <a:r>
              <a:rPr lang="en-US" sz="2800" dirty="0"/>
              <a:t>to </a:t>
            </a:r>
            <a:r>
              <a:rPr lang="en-US" sz="2800" dirty="0" smtClean="0"/>
              <a:t>the brain </a:t>
            </a:r>
            <a:r>
              <a:rPr lang="en-US" sz="2800" dirty="0"/>
              <a:t>and spine, musculoskeletal injury, and corneal abrasion if the </a:t>
            </a:r>
            <a:r>
              <a:rPr lang="en-US" sz="2800" dirty="0" smtClean="0"/>
              <a:t>forceps are </a:t>
            </a:r>
            <a:r>
              <a:rPr lang="en-US" sz="2800" dirty="0"/>
              <a:t>mistakenly applied over the neonates eyes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The risk of </a:t>
            </a:r>
            <a:r>
              <a:rPr lang="en-US" sz="2800" b="1" dirty="0" smtClean="0"/>
              <a:t>shoulder </a:t>
            </a:r>
            <a:r>
              <a:rPr lang="en-US" sz="2800" b="1" dirty="0" err="1" smtClean="0"/>
              <a:t>dystocia</a:t>
            </a:r>
            <a:r>
              <a:rPr lang="en-US" sz="2800" dirty="0" err="1" smtClean="0"/>
              <a:t>is</a:t>
            </a:r>
            <a:r>
              <a:rPr lang="en-US" sz="2800" dirty="0" smtClean="0"/>
              <a:t> </a:t>
            </a:r>
            <a:r>
              <a:rPr lang="en-US" sz="2800" dirty="0"/>
              <a:t>increased in forceps deliveries of infants </a:t>
            </a:r>
            <a:r>
              <a:rPr lang="en-US" sz="2800" dirty="0" smtClean="0"/>
              <a:t>weighing over </a:t>
            </a:r>
            <a:r>
              <a:rPr lang="en-US" sz="2800" dirty="0"/>
              <a:t>4,000 g.</a:t>
            </a:r>
          </a:p>
        </p:txBody>
      </p:sp>
      <p:pic>
        <p:nvPicPr>
          <p:cNvPr id="4" name="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368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51344"/>
            <a:ext cx="891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ABNORMAL LABOR</a:t>
            </a:r>
          </a:p>
          <a:p>
            <a:r>
              <a:rPr lang="en-US" sz="3200" b="1" dirty="0"/>
              <a:t>Abnormal labor, or labor </a:t>
            </a:r>
            <a:r>
              <a:rPr lang="en-US" sz="3200" b="1" dirty="0" err="1"/>
              <a:t>dystocia</a:t>
            </a:r>
            <a:r>
              <a:rPr lang="en-US" sz="3200" b="1" dirty="0"/>
              <a:t> </a:t>
            </a:r>
            <a:r>
              <a:rPr lang="en-US" sz="3200" dirty="0" smtClean="0"/>
              <a:t>is </a:t>
            </a:r>
            <a:r>
              <a:rPr lang="en-US" sz="3200" dirty="0"/>
              <a:t>characterized by the abnormal progression of labor.</a:t>
            </a:r>
          </a:p>
          <a:p>
            <a:r>
              <a:rPr lang="en-US" sz="3200" dirty="0" err="1"/>
              <a:t>Dystocia</a:t>
            </a:r>
            <a:r>
              <a:rPr lang="en-US" sz="3200" dirty="0"/>
              <a:t> is the leading indication for primary cesarean delivery in </a:t>
            </a:r>
            <a:r>
              <a:rPr lang="en-US" sz="3200" dirty="0" smtClean="0"/>
              <a:t>the United </a:t>
            </a:r>
            <a:r>
              <a:rPr lang="en-US" sz="3200" dirty="0"/>
              <a:t>States. </a:t>
            </a: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5" y="56118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1663" y="1952625"/>
            <a:ext cx="540067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3" y="5476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04800"/>
            <a:ext cx="8686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Vacuum Extraction</a:t>
            </a:r>
          </a:p>
          <a:p>
            <a:r>
              <a:rPr lang="en-US" sz="3200" dirty="0" smtClean="0"/>
              <a:t>Vacuum extraction </a:t>
            </a:r>
            <a:r>
              <a:rPr lang="en-US" sz="3200" dirty="0"/>
              <a:t>is associated with less maternal trauma than forceps but as </a:t>
            </a:r>
            <a:r>
              <a:rPr lang="en-US" sz="3200" dirty="0" smtClean="0"/>
              <a:t>with forceps </a:t>
            </a:r>
            <a:r>
              <a:rPr lang="en-US" sz="3200" dirty="0"/>
              <a:t>delivery carries potential neonatal risks. </a:t>
            </a:r>
            <a:endParaRPr lang="en-US" sz="3200" dirty="0" smtClean="0"/>
          </a:p>
        </p:txBody>
      </p:sp>
      <p:pic>
        <p:nvPicPr>
          <p:cNvPr id="4" name="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3" y="52625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57200"/>
            <a:ext cx="89154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Neonatal risks include</a:t>
            </a:r>
            <a:r>
              <a:rPr lang="en-US" sz="2800" dirty="0" smtClean="0"/>
              <a:t>:</a:t>
            </a:r>
          </a:p>
          <a:p>
            <a:r>
              <a:rPr lang="en-US" sz="2800" dirty="0" smtClean="0"/>
              <a:t>intracranial hemorrhage, </a:t>
            </a:r>
            <a:r>
              <a:rPr lang="en-US" sz="2800" dirty="0" err="1" smtClean="0"/>
              <a:t>subgaleal</a:t>
            </a:r>
            <a:r>
              <a:rPr lang="en-US" sz="2800" dirty="0" smtClean="0"/>
              <a:t> hematomas, scalp lacerations, hyperbilirubinemia, and </a:t>
            </a:r>
            <a:r>
              <a:rPr lang="en-US" sz="2800" dirty="0" err="1" smtClean="0"/>
              <a:t>cephalohematoma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Neonatal care providers should be made aware of the mode of delivery in order to observe for potential complications associated with operative vaginal delivery.</a:t>
            </a:r>
          </a:p>
          <a:p>
            <a:endParaRPr lang="en-US" sz="2800" dirty="0"/>
          </a:p>
        </p:txBody>
      </p:sp>
      <p:pic>
        <p:nvPicPr>
          <p:cNvPr id="4" name="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25" y="2085975"/>
            <a:ext cx="67627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3" y="5395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200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BREECH PRESENTATION</a:t>
            </a:r>
          </a:p>
          <a:p>
            <a:r>
              <a:rPr lang="en-US" sz="2800" dirty="0"/>
              <a:t>Breech presentation occurs in about 3% to 4% of singleton deliveries </a:t>
            </a:r>
            <a:r>
              <a:rPr lang="en-US" sz="2800" dirty="0" smtClean="0"/>
              <a:t>at term.</a:t>
            </a:r>
          </a:p>
          <a:p>
            <a:r>
              <a:rPr lang="en-US" sz="2800" dirty="0" smtClean="0"/>
              <a:t>conditions </a:t>
            </a:r>
            <a:r>
              <a:rPr lang="en-US" sz="2800" dirty="0"/>
              <a:t>associated with </a:t>
            </a:r>
            <a:r>
              <a:rPr lang="en-US" sz="2800" dirty="0" smtClean="0"/>
              <a:t>breech presentation include: preterm birth, </a:t>
            </a:r>
            <a:r>
              <a:rPr lang="en-US" sz="2800" dirty="0"/>
              <a:t>multiple pregnancy, polyhydramnios, </a:t>
            </a:r>
            <a:r>
              <a:rPr lang="en-US" sz="2800" dirty="0" smtClean="0"/>
              <a:t>hydrocephaly, anencephaly</a:t>
            </a:r>
            <a:r>
              <a:rPr lang="en-US" sz="2800" dirty="0"/>
              <a:t>, aneuploidy, uterine anomalies, and uterine tumors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The </a:t>
            </a:r>
            <a:r>
              <a:rPr lang="en-US" sz="2800" dirty="0" smtClean="0"/>
              <a:t>three kinds </a:t>
            </a:r>
            <a:r>
              <a:rPr lang="en-US" sz="2800" dirty="0"/>
              <a:t>of breech </a:t>
            </a:r>
            <a:r>
              <a:rPr lang="en-US" sz="2800" dirty="0" smtClean="0"/>
              <a:t>presentation</a:t>
            </a:r>
          </a:p>
          <a:p>
            <a:r>
              <a:rPr lang="en-US" sz="2800" b="1" dirty="0" smtClean="0"/>
              <a:t>frank</a:t>
            </a:r>
            <a:r>
              <a:rPr lang="en-US" sz="2800" b="1" dirty="0"/>
              <a:t>, complete, and incomplete (footling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pic>
        <p:nvPicPr>
          <p:cNvPr id="4" name="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5" y="5746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838200"/>
            <a:ext cx="891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Diagnosis of breech:</a:t>
            </a:r>
          </a:p>
          <a:p>
            <a:r>
              <a:rPr lang="en-US" sz="3200" b="1" dirty="0" smtClean="0"/>
              <a:t> by a combination of Leopold maneuvers, </a:t>
            </a:r>
            <a:r>
              <a:rPr lang="en-US" sz="3200" dirty="0" smtClean="0"/>
              <a:t>pelvic examination, </a:t>
            </a:r>
            <a:r>
              <a:rPr lang="en-US" sz="3200" dirty="0" err="1" smtClean="0"/>
              <a:t>ultrasonography</a:t>
            </a:r>
            <a:r>
              <a:rPr lang="en-US" sz="3200" dirty="0" smtClean="0"/>
              <a:t>, and other imaging techniques</a:t>
            </a:r>
            <a:endParaRPr lang="en-US" sz="3200" dirty="0"/>
          </a:p>
        </p:txBody>
      </p:sp>
      <p:pic>
        <p:nvPicPr>
          <p:cNvPr id="4" name="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5503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morbidity and mortality rates for mother and fetus, regardless </a:t>
            </a:r>
            <a:r>
              <a:rPr lang="en-US" sz="3200" dirty="0" smtClean="0"/>
              <a:t>of</a:t>
            </a:r>
            <a:r>
              <a:rPr lang="en-US" sz="3200" dirty="0"/>
              <a:t> </a:t>
            </a:r>
            <a:r>
              <a:rPr lang="en-US" sz="3200" dirty="0" smtClean="0"/>
              <a:t>gestational </a:t>
            </a:r>
            <a:r>
              <a:rPr lang="en-US" sz="3200" dirty="0"/>
              <a:t>age or mode of delivery, are higher in the breech than in </a:t>
            </a:r>
            <a:r>
              <a:rPr lang="en-US" sz="3200" dirty="0" smtClean="0"/>
              <a:t>the cephalic </a:t>
            </a:r>
            <a:r>
              <a:rPr lang="en-US" sz="3200" dirty="0"/>
              <a:t>presentation. </a:t>
            </a:r>
            <a:endParaRPr lang="en-US" sz="3200" dirty="0" smtClean="0"/>
          </a:p>
          <a:p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4" name="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7197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" y="1019175"/>
            <a:ext cx="78105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875" y="53959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5825" y="584200"/>
            <a:ext cx="48323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9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09600"/>
            <a:ext cx="8915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External cephalic version (ECV</a:t>
            </a:r>
            <a:r>
              <a:rPr lang="en-US" sz="2800" b="1" dirty="0" smtClean="0"/>
              <a:t>)</a:t>
            </a:r>
          </a:p>
          <a:p>
            <a:r>
              <a:rPr lang="en-US" sz="2800" b="1" dirty="0" smtClean="0"/>
              <a:t> </a:t>
            </a:r>
            <a:r>
              <a:rPr lang="en-US" sz="2800" dirty="0"/>
              <a:t>involves applying pressure to </a:t>
            </a:r>
            <a:r>
              <a:rPr lang="en-US" sz="2800" dirty="0" smtClean="0"/>
              <a:t>the mother’s </a:t>
            </a:r>
            <a:r>
              <a:rPr lang="en-US" sz="2800" dirty="0"/>
              <a:t>abdomen to turn the fetus in either a forward or </a:t>
            </a:r>
            <a:r>
              <a:rPr lang="en-US" sz="2800" dirty="0" smtClean="0"/>
              <a:t>backward somersault </a:t>
            </a:r>
            <a:r>
              <a:rPr lang="en-US" sz="2800" dirty="0"/>
              <a:t>to achieve a vertex presentation prior to </a:t>
            </a:r>
            <a:r>
              <a:rPr lang="en-US" sz="2800" dirty="0" smtClean="0"/>
              <a:t>labor.</a:t>
            </a:r>
          </a:p>
          <a:p>
            <a:r>
              <a:rPr lang="en-US" sz="2800" dirty="0" smtClean="0"/>
              <a:t> The goal </a:t>
            </a:r>
            <a:r>
              <a:rPr lang="en-US" sz="2800" dirty="0"/>
              <a:t>of ECV is to increase the proportion of vertex presentations </a:t>
            </a:r>
            <a:r>
              <a:rPr lang="en-US" sz="2800" dirty="0" smtClean="0"/>
              <a:t>among fetuses </a:t>
            </a:r>
            <a:r>
              <a:rPr lang="en-US" sz="2800" dirty="0"/>
              <a:t>that were formerly in the breech position near term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Once a </a:t>
            </a:r>
            <a:r>
              <a:rPr lang="en-US" sz="2800" dirty="0" smtClean="0"/>
              <a:t>vertex presentation </a:t>
            </a:r>
            <a:r>
              <a:rPr lang="en-US" sz="2800" dirty="0"/>
              <a:t>is achieved, the chances for a vaginal delivery increase. </a:t>
            </a:r>
            <a:endParaRPr lang="en-US" sz="2800" dirty="0" smtClean="0"/>
          </a:p>
          <a:p>
            <a:r>
              <a:rPr lang="en-US" sz="2800" dirty="0" smtClean="0"/>
              <a:t>This</a:t>
            </a:r>
            <a:r>
              <a:rPr lang="en-US" sz="2800" dirty="0"/>
              <a:t> </a:t>
            </a:r>
            <a:r>
              <a:rPr lang="en-US" sz="2800" dirty="0" smtClean="0"/>
              <a:t>maneuver </a:t>
            </a:r>
            <a:r>
              <a:rPr lang="en-US" sz="2800" dirty="0"/>
              <a:t>is successful in approximately half of the properly </a:t>
            </a:r>
            <a:r>
              <a:rPr lang="en-US" sz="2800" dirty="0" smtClean="0"/>
              <a:t>selected cases..</a:t>
            </a:r>
            <a:endParaRPr lang="en-US" sz="2800" dirty="0"/>
          </a:p>
        </p:txBody>
      </p:sp>
      <p:pic>
        <p:nvPicPr>
          <p:cNvPr id="3" name="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4538" y="58261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304800"/>
            <a:ext cx="8991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Failure to progress</a:t>
            </a:r>
            <a:endParaRPr lang="en-US" sz="2800" dirty="0" smtClean="0"/>
          </a:p>
          <a:p>
            <a:r>
              <a:rPr lang="en-US" sz="2800" dirty="0" smtClean="0"/>
              <a:t>Because </a:t>
            </a:r>
            <a:r>
              <a:rPr lang="en-US" sz="2800" dirty="0" err="1" smtClean="0"/>
              <a:t>dystocia</a:t>
            </a:r>
            <a:r>
              <a:rPr lang="en-US" sz="2800" dirty="0" smtClean="0"/>
              <a:t> can rarely be diagnosed with certainty, the relatively imprecise term “failure to progress” has been used.</a:t>
            </a:r>
          </a:p>
          <a:p>
            <a:r>
              <a:rPr lang="en-US" sz="2800" dirty="0" smtClean="0"/>
              <a:t> Failure to progress includes:</a:t>
            </a:r>
          </a:p>
          <a:p>
            <a:r>
              <a:rPr lang="en-US" sz="2800" dirty="0" smtClean="0"/>
              <a:t> lack of progressive cervical dilation </a:t>
            </a:r>
          </a:p>
          <a:p>
            <a:r>
              <a:rPr lang="en-US" sz="2800" dirty="0" smtClean="0"/>
              <a:t> or lack of descent of the fetal head</a:t>
            </a:r>
          </a:p>
          <a:p>
            <a:r>
              <a:rPr lang="en-US" sz="2800" dirty="0" smtClean="0"/>
              <a:t> or both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8991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Selection criteria of ECV include:</a:t>
            </a:r>
          </a:p>
          <a:p>
            <a:r>
              <a:rPr lang="en-US" sz="2400" dirty="0" smtClean="0"/>
              <a:t> *Patients who have completed 36 weeks of gestation (if spontaneous        version is going to occur, it is likely to have taken place AND  the risk of a spontaneous reversion is decreased )</a:t>
            </a:r>
            <a:endParaRPr lang="en-US" sz="2400" b="1" dirty="0" smtClean="0"/>
          </a:p>
          <a:p>
            <a:r>
              <a:rPr lang="en-US" sz="2400" dirty="0" smtClean="0"/>
              <a:t> *a normal fetus with reassuring fetal heart tracing,</a:t>
            </a:r>
          </a:p>
          <a:p>
            <a:r>
              <a:rPr lang="en-US" sz="2400" dirty="0" smtClean="0"/>
              <a:t> *adequate amniotic fluid</a:t>
            </a:r>
          </a:p>
          <a:p>
            <a:r>
              <a:rPr lang="en-US" sz="2400" dirty="0" smtClean="0"/>
              <a:t>*presenting part not having descended into the birth canal </a:t>
            </a:r>
          </a:p>
          <a:p>
            <a:r>
              <a:rPr lang="en-US" sz="2400" dirty="0" smtClean="0"/>
              <a:t> * absence of </a:t>
            </a:r>
            <a:r>
              <a:rPr lang="en-US" sz="2400" dirty="0" err="1" smtClean="0"/>
              <a:t>mullerian</a:t>
            </a:r>
            <a:r>
              <a:rPr lang="en-US" sz="2400" dirty="0" smtClean="0"/>
              <a:t> duct anomalies, placental abruption, or </a:t>
            </a:r>
            <a:r>
              <a:rPr lang="en-US" sz="2400" dirty="0" err="1" smtClean="0"/>
              <a:t>previa</a:t>
            </a:r>
            <a:r>
              <a:rPr lang="en-US" sz="2400" dirty="0" smtClean="0"/>
              <a:t> </a:t>
            </a:r>
          </a:p>
          <a:p>
            <a:r>
              <a:rPr lang="en-US" sz="2400" b="1" dirty="0" smtClean="0"/>
              <a:t>The risks of ECV include 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premature ROM,</a:t>
            </a:r>
          </a:p>
          <a:p>
            <a:r>
              <a:rPr lang="en-US" sz="2400" dirty="0" smtClean="0"/>
              <a:t> placental abruption </a:t>
            </a:r>
          </a:p>
          <a:p>
            <a:r>
              <a:rPr lang="en-US" sz="2400" dirty="0" smtClean="0"/>
              <a:t>cord accident </a:t>
            </a:r>
          </a:p>
          <a:p>
            <a:r>
              <a:rPr lang="en-US" sz="2400" dirty="0" smtClean="0"/>
              <a:t> uterine rupture</a:t>
            </a:r>
          </a:p>
        </p:txBody>
      </p:sp>
      <p:pic>
        <p:nvPicPr>
          <p:cNvPr id="5" name="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525" y="5692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6858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External version is more often successful in </a:t>
            </a:r>
            <a:r>
              <a:rPr lang="en-US" sz="2800" dirty="0" err="1" smtClean="0"/>
              <a:t>parous</a:t>
            </a:r>
            <a:r>
              <a:rPr lang="en-US" sz="2800" dirty="0" smtClean="0"/>
              <a:t> women.</a:t>
            </a:r>
          </a:p>
          <a:p>
            <a:r>
              <a:rPr lang="en-US" sz="2800" dirty="0" smtClean="0"/>
              <a:t> Existing evidence may support the use of a </a:t>
            </a:r>
            <a:r>
              <a:rPr lang="en-US" sz="2800" dirty="0" err="1" smtClean="0"/>
              <a:t>tocolytic</a:t>
            </a:r>
            <a:r>
              <a:rPr lang="en-US" sz="2800" dirty="0" smtClean="0"/>
              <a:t> agent  during ECV attempts, particularly in nulliparous patients. </a:t>
            </a:r>
          </a:p>
          <a:p>
            <a:r>
              <a:rPr lang="en-US" sz="2800" dirty="0" smtClean="0"/>
              <a:t>Administration of anti-D immunoglobulin to Rh-negative women is recommended.</a:t>
            </a:r>
            <a:endParaRPr lang="en-US" sz="2800" dirty="0"/>
          </a:p>
        </p:txBody>
      </p:sp>
      <p:pic>
        <p:nvPicPr>
          <p:cNvPr id="3" name="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75" y="59610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9700" y="242888"/>
            <a:ext cx="63246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6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550" y="55578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838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/>
              <a:t>T</a:t>
            </a:r>
            <a:r>
              <a:rPr lang="en-US" sz="3200" dirty="0" smtClean="0"/>
              <a:t>he </a:t>
            </a:r>
            <a:r>
              <a:rPr lang="en-US" sz="3200" dirty="0"/>
              <a:t>decision regarding the mode of </a:t>
            </a:r>
            <a:r>
              <a:rPr lang="en-US" sz="3200" dirty="0" smtClean="0"/>
              <a:t>delivery BREECH </a:t>
            </a:r>
            <a:r>
              <a:rPr lang="en-US" sz="3200" dirty="0"/>
              <a:t>should depend on </a:t>
            </a:r>
            <a:r>
              <a:rPr lang="en-US" sz="3200" dirty="0" smtClean="0"/>
              <a:t>the experience </a:t>
            </a:r>
            <a:r>
              <a:rPr lang="en-US" sz="3200" dirty="0"/>
              <a:t>of the health care provider. </a:t>
            </a:r>
            <a:endParaRPr lang="en-US" sz="3200" dirty="0" smtClean="0"/>
          </a:p>
          <a:p>
            <a:r>
              <a:rPr lang="en-US" sz="3200" dirty="0" smtClean="0"/>
              <a:t>Cesarean </a:t>
            </a:r>
            <a:r>
              <a:rPr lang="en-US" sz="3200" dirty="0"/>
              <a:t>delivery will be </a:t>
            </a:r>
            <a:r>
              <a:rPr lang="en-US" sz="3200" dirty="0" smtClean="0"/>
              <a:t>the preferred </a:t>
            </a:r>
            <a:r>
              <a:rPr lang="en-US" sz="3200" dirty="0"/>
              <a:t>and safest mode for most, in part due to diminishing expertise </a:t>
            </a:r>
            <a:r>
              <a:rPr lang="en-US" sz="3200" dirty="0" smtClean="0"/>
              <a:t>in vaginal </a:t>
            </a:r>
            <a:r>
              <a:rPr lang="en-US" sz="3200" dirty="0"/>
              <a:t>breech delivery.</a:t>
            </a:r>
          </a:p>
        </p:txBody>
      </p:sp>
      <p:pic>
        <p:nvPicPr>
          <p:cNvPr id="3" name="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5638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197346"/>
            <a:ext cx="8153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The following criteria </a:t>
            </a:r>
            <a:r>
              <a:rPr lang="en-US" sz="2800" b="1" dirty="0" smtClean="0"/>
              <a:t>have been </a:t>
            </a:r>
            <a:r>
              <a:rPr lang="en-US" sz="2800" b="1" dirty="0"/>
              <a:t>suggested for vaginal breech delivery</a:t>
            </a:r>
            <a:r>
              <a:rPr lang="en-US" sz="2800" dirty="0"/>
              <a:t>:</a:t>
            </a:r>
          </a:p>
          <a:p>
            <a:r>
              <a:rPr lang="en-US" sz="2800" dirty="0"/>
              <a:t>• Normal labor curve</a:t>
            </a:r>
          </a:p>
          <a:p>
            <a:r>
              <a:rPr lang="en-US" sz="2800" dirty="0"/>
              <a:t>• Gestational age greater than 37 weeks</a:t>
            </a:r>
          </a:p>
          <a:p>
            <a:r>
              <a:rPr lang="en-US" sz="2800" dirty="0"/>
              <a:t>• Frank or complete breech </a:t>
            </a:r>
            <a:endParaRPr lang="en-US" sz="2800" dirty="0" smtClean="0"/>
          </a:p>
          <a:p>
            <a:r>
              <a:rPr lang="en-US" sz="2800" dirty="0" smtClean="0"/>
              <a:t>• </a:t>
            </a:r>
            <a:r>
              <a:rPr lang="en-US" sz="2800" dirty="0"/>
              <a:t>Absence of fetal anomalies on </a:t>
            </a:r>
            <a:r>
              <a:rPr lang="en-US" sz="2800" dirty="0" smtClean="0"/>
              <a:t>u/s </a:t>
            </a:r>
            <a:r>
              <a:rPr lang="en-US" sz="2800" dirty="0"/>
              <a:t>examination</a:t>
            </a:r>
          </a:p>
          <a:p>
            <a:r>
              <a:rPr lang="en-US" sz="2800" dirty="0"/>
              <a:t>• Adequate maternal pelvis</a:t>
            </a:r>
          </a:p>
          <a:p>
            <a:r>
              <a:rPr lang="en-US" sz="2800" dirty="0"/>
              <a:t>• Estimated fetal weight between 2,500 and 4,000 g</a:t>
            </a:r>
          </a:p>
          <a:p>
            <a:r>
              <a:rPr lang="en-US" sz="2800" dirty="0"/>
              <a:t>• Documentation of fetal head </a:t>
            </a:r>
            <a:r>
              <a:rPr lang="en-US" sz="2800" dirty="0" smtClean="0"/>
              <a:t>flexion.</a:t>
            </a:r>
          </a:p>
          <a:p>
            <a:r>
              <a:rPr lang="en-US" sz="2800" dirty="0" smtClean="0"/>
              <a:t>• </a:t>
            </a:r>
            <a:r>
              <a:rPr lang="en-US" sz="2800" dirty="0"/>
              <a:t>Adequate amniotic fluid </a:t>
            </a:r>
            <a:r>
              <a:rPr lang="en-US" sz="2800" dirty="0" smtClean="0"/>
              <a:t>volume</a:t>
            </a:r>
            <a:endParaRPr lang="en-US" sz="2800" dirty="0"/>
          </a:p>
          <a:p>
            <a:r>
              <a:rPr lang="en-US" sz="2800" dirty="0"/>
              <a:t>• Availability of anesthesia and neonatal support</a:t>
            </a:r>
          </a:p>
        </p:txBody>
      </p:sp>
      <p:pic>
        <p:nvPicPr>
          <p:cNvPr id="4" name="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3" y="5907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33400"/>
            <a:ext cx="861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If a vaginal breech delivery is planned, the woman should be </a:t>
            </a:r>
            <a:r>
              <a:rPr lang="en-US" sz="2800" dirty="0" smtClean="0"/>
              <a:t>informed that </a:t>
            </a:r>
            <a:r>
              <a:rPr lang="en-US" sz="2800" dirty="0"/>
              <a:t>the risk of </a:t>
            </a:r>
            <a:r>
              <a:rPr lang="en-US" sz="2800" dirty="0" err="1"/>
              <a:t>perinatal</a:t>
            </a:r>
            <a:r>
              <a:rPr lang="en-US" sz="2800" dirty="0"/>
              <a:t> or neonatal mortality or short-term </a:t>
            </a:r>
            <a:r>
              <a:rPr lang="en-US" sz="2800" dirty="0" smtClean="0"/>
              <a:t>serious neonatal </a:t>
            </a:r>
            <a:r>
              <a:rPr lang="en-US" sz="2800" dirty="0"/>
              <a:t>morbidity may be higher than in a cesarean delivery, and </a:t>
            </a:r>
            <a:r>
              <a:rPr lang="en-US" sz="2800" dirty="0" smtClean="0"/>
              <a:t>the patient’s </a:t>
            </a:r>
            <a:r>
              <a:rPr lang="en-US" sz="2800" dirty="0"/>
              <a:t>informed consent should be documented.</a:t>
            </a:r>
          </a:p>
        </p:txBody>
      </p:sp>
      <p:pic>
        <p:nvPicPr>
          <p:cNvPr id="3" name="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7550" y="5476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800"/>
            <a:ext cx="9144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SHOULDER DYSTOCIA</a:t>
            </a:r>
          </a:p>
          <a:p>
            <a:r>
              <a:rPr lang="en-US" sz="2800" dirty="0"/>
              <a:t>Shoulder </a:t>
            </a:r>
            <a:r>
              <a:rPr lang="en-US" sz="2800" dirty="0" err="1"/>
              <a:t>dystocia</a:t>
            </a:r>
            <a:r>
              <a:rPr lang="en-US" sz="2800" dirty="0"/>
              <a:t> may sometimes arrest expulsion. </a:t>
            </a:r>
            <a:endParaRPr lang="en-US" sz="2800" dirty="0" smtClean="0"/>
          </a:p>
          <a:p>
            <a:r>
              <a:rPr lang="en-US" sz="2800" dirty="0" smtClean="0"/>
              <a:t>Shoulder </a:t>
            </a:r>
            <a:r>
              <a:rPr lang="en-US" sz="2800" dirty="0" err="1" smtClean="0"/>
              <a:t>dystocia</a:t>
            </a:r>
            <a:r>
              <a:rPr lang="en-US" sz="2800" dirty="0"/>
              <a:t> </a:t>
            </a:r>
            <a:r>
              <a:rPr lang="en-US" sz="2800" dirty="0" smtClean="0"/>
              <a:t>cannot </a:t>
            </a:r>
            <a:r>
              <a:rPr lang="en-US" sz="2800" dirty="0"/>
              <a:t>be predicted or </a:t>
            </a:r>
            <a:r>
              <a:rPr lang="en-US" sz="2800" dirty="0" smtClean="0"/>
              <a:t>prevented</a:t>
            </a:r>
          </a:p>
          <a:p>
            <a:r>
              <a:rPr lang="en-US" sz="2800" dirty="0" err="1" smtClean="0"/>
              <a:t>Antepartum</a:t>
            </a:r>
            <a:r>
              <a:rPr lang="en-US" sz="2800" dirty="0" smtClean="0"/>
              <a:t> risk factors of shoulder </a:t>
            </a:r>
            <a:r>
              <a:rPr lang="en-US" sz="2800" dirty="0" err="1"/>
              <a:t>dystocia</a:t>
            </a:r>
            <a:r>
              <a:rPr lang="en-US" sz="2800" dirty="0"/>
              <a:t> </a:t>
            </a:r>
            <a:r>
              <a:rPr lang="en-US" sz="2800" dirty="0" smtClean="0"/>
              <a:t>include</a:t>
            </a:r>
          </a:p>
          <a:p>
            <a:r>
              <a:rPr lang="en-US" sz="2800" dirty="0" smtClean="0"/>
              <a:t> </a:t>
            </a:r>
            <a:r>
              <a:rPr lang="en-US" sz="2800" b="1" dirty="0"/>
              <a:t>increased </a:t>
            </a:r>
            <a:r>
              <a:rPr lang="en-US" sz="2800" b="1" dirty="0" smtClean="0"/>
              <a:t>birth weight</a:t>
            </a:r>
            <a:endParaRPr lang="en-US" sz="2800" b="1" dirty="0"/>
          </a:p>
          <a:p>
            <a:r>
              <a:rPr lang="en-US" sz="2800" b="1" dirty="0" smtClean="0"/>
              <a:t> </a:t>
            </a:r>
            <a:r>
              <a:rPr lang="en-US" sz="2800" b="1" dirty="0"/>
              <a:t>maternal </a:t>
            </a:r>
            <a:r>
              <a:rPr lang="en-US" sz="2800" b="1" dirty="0" smtClean="0"/>
              <a:t>diabetes</a:t>
            </a:r>
          </a:p>
          <a:p>
            <a:r>
              <a:rPr lang="en-US" sz="2800" b="1" dirty="0" smtClean="0"/>
              <a:t>and </a:t>
            </a:r>
            <a:r>
              <a:rPr lang="en-US" sz="2800" b="1" dirty="0"/>
              <a:t>a previous history of shoulder </a:t>
            </a:r>
            <a:r>
              <a:rPr lang="en-US" sz="2800" b="1" dirty="0" err="1"/>
              <a:t>dystocia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4" name="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3575" y="588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685800"/>
            <a:ext cx="89154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Definition:</a:t>
            </a:r>
          </a:p>
          <a:p>
            <a:r>
              <a:rPr lang="en-US" sz="3200" b="1" dirty="0" smtClean="0"/>
              <a:t>Shoulder </a:t>
            </a:r>
            <a:r>
              <a:rPr lang="en-US" sz="3200" b="1" dirty="0" err="1" smtClean="0"/>
              <a:t>dystocia</a:t>
            </a:r>
            <a:r>
              <a:rPr lang="en-US" sz="3200" dirty="0" smtClean="0"/>
              <a:t> is defined when the fetal head has delivered but the shoulder do not deliver spontaneously or with normal amount of gentle down ward traction. </a:t>
            </a:r>
          </a:p>
          <a:p>
            <a:r>
              <a:rPr lang="en-US" sz="3200" dirty="0" smtClean="0"/>
              <a:t>Diagnosis </a:t>
            </a:r>
            <a:r>
              <a:rPr lang="en-US" sz="3200" dirty="0"/>
              <a:t>of shoulder </a:t>
            </a:r>
            <a:r>
              <a:rPr lang="en-US" sz="3200" dirty="0" err="1" smtClean="0"/>
              <a:t>dystocia</a:t>
            </a:r>
            <a:r>
              <a:rPr lang="en-US" sz="3200" dirty="0" smtClean="0"/>
              <a:t>:</a:t>
            </a:r>
          </a:p>
          <a:p>
            <a:r>
              <a:rPr lang="en-US" sz="3200" dirty="0" smtClean="0"/>
              <a:t> Is </a:t>
            </a:r>
            <a:r>
              <a:rPr lang="en-US" sz="3200" dirty="0"/>
              <a:t>subjective </a:t>
            </a:r>
            <a:r>
              <a:rPr lang="en-US" sz="3200" dirty="0" smtClean="0"/>
              <a:t>especially in </a:t>
            </a:r>
            <a:r>
              <a:rPr lang="en-US" sz="3200" dirty="0"/>
              <a:t>less severe forms. </a:t>
            </a:r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dirty="0"/>
              <a:t>delivered fetal head may retract against </a:t>
            </a:r>
            <a:r>
              <a:rPr lang="en-US" sz="3200" dirty="0" smtClean="0"/>
              <a:t>the maternal </a:t>
            </a:r>
            <a:r>
              <a:rPr lang="en-US" sz="3200" dirty="0"/>
              <a:t>perineum (</a:t>
            </a:r>
            <a:r>
              <a:rPr lang="en-US" sz="3200" b="1" dirty="0"/>
              <a:t>turtle sign</a:t>
            </a:r>
            <a:r>
              <a:rPr lang="en-US" sz="3200" b="1" dirty="0" smtClean="0"/>
              <a:t>) </a:t>
            </a:r>
            <a:r>
              <a:rPr lang="en-US" sz="3200" b="1" dirty="0"/>
              <a:t>may assist in the diagnosis.</a:t>
            </a:r>
          </a:p>
          <a:p>
            <a:endParaRPr lang="en-US" sz="3200" dirty="0" smtClean="0"/>
          </a:p>
        </p:txBody>
      </p:sp>
      <p:pic>
        <p:nvPicPr>
          <p:cNvPr id="4" name="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6925" y="5853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474345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Management of shoulder </a:t>
            </a:r>
            <a:r>
              <a:rPr lang="en-US" sz="3600" b="1" dirty="0" err="1" smtClean="0"/>
              <a:t>dystocia</a:t>
            </a:r>
            <a:r>
              <a:rPr lang="en-US" sz="3600" b="1" dirty="0" smtClean="0"/>
              <a:t>:</a:t>
            </a:r>
            <a:endParaRPr lang="en-US" sz="2800" b="1" dirty="0" smtClean="0"/>
          </a:p>
          <a:p>
            <a:r>
              <a:rPr lang="en-US" sz="2800" b="1" dirty="0" err="1" smtClean="0"/>
              <a:t>McRoberts</a:t>
            </a:r>
            <a:r>
              <a:rPr lang="en-US" sz="2800" b="1" dirty="0" smtClean="0"/>
              <a:t> maneuver </a:t>
            </a:r>
          </a:p>
          <a:p>
            <a:r>
              <a:rPr lang="en-US" sz="2800" b="1" dirty="0" smtClean="0"/>
              <a:t>Episiotomy</a:t>
            </a:r>
            <a:r>
              <a:rPr lang="en-US" sz="2800" dirty="0" smtClean="0"/>
              <a:t> (clinical assessment)</a:t>
            </a:r>
          </a:p>
          <a:p>
            <a:r>
              <a:rPr lang="en-US" sz="2800" b="1" dirty="0" smtClean="0"/>
              <a:t>Direct </a:t>
            </a:r>
            <a:r>
              <a:rPr lang="en-US" sz="2800" b="1" dirty="0"/>
              <a:t>fetal </a:t>
            </a:r>
            <a:r>
              <a:rPr lang="en-US" sz="2800" b="1" dirty="0" smtClean="0"/>
              <a:t>manipulation(Rotational maneuvers </a:t>
            </a:r>
            <a:r>
              <a:rPr lang="en-US" sz="2800" dirty="0" smtClean="0"/>
              <a:t>or </a:t>
            </a:r>
            <a:r>
              <a:rPr lang="en-US" sz="2800" b="1" dirty="0"/>
              <a:t>delivery of the posterior </a:t>
            </a:r>
            <a:r>
              <a:rPr lang="en-US" sz="2800" b="1" dirty="0" smtClean="0"/>
              <a:t>arm) </a:t>
            </a:r>
          </a:p>
          <a:p>
            <a:r>
              <a:rPr lang="en-US" sz="2800" b="1" dirty="0" smtClean="0"/>
              <a:t> </a:t>
            </a:r>
            <a:r>
              <a:rPr lang="en-US" sz="2800" b="1" dirty="0" err="1" smtClean="0"/>
              <a:t>Zavanelli</a:t>
            </a:r>
            <a:r>
              <a:rPr lang="en-US" sz="2800" b="1" dirty="0" smtClean="0"/>
              <a:t> maneuver</a:t>
            </a:r>
          </a:p>
          <a:p>
            <a:r>
              <a:rPr lang="en-US" sz="2800" b="1" dirty="0" smtClean="0"/>
              <a:t>Intentional fracture of the fetal clavicle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 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3" name="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563" y="56927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810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 Brachial </a:t>
            </a:r>
            <a:r>
              <a:rPr lang="en-US" sz="3200" dirty="0"/>
              <a:t>plexus injury </a:t>
            </a:r>
            <a:r>
              <a:rPr lang="en-US" sz="3200" dirty="0" smtClean="0"/>
              <a:t>is associated </a:t>
            </a:r>
            <a:r>
              <a:rPr lang="en-US" sz="3200" dirty="0"/>
              <a:t>with shoulder </a:t>
            </a:r>
            <a:r>
              <a:rPr lang="en-US" sz="3200" dirty="0" err="1"/>
              <a:t>dystocia</a:t>
            </a:r>
            <a:r>
              <a:rPr lang="en-US" sz="3200" dirty="0"/>
              <a:t>; incidence ranges from 10% to 20</a:t>
            </a:r>
            <a:r>
              <a:rPr lang="en-US" sz="3200" dirty="0" smtClean="0"/>
              <a:t>%. </a:t>
            </a:r>
          </a:p>
          <a:p>
            <a:r>
              <a:rPr lang="en-US" sz="3200" dirty="0" smtClean="0"/>
              <a:t>However</a:t>
            </a:r>
            <a:r>
              <a:rPr lang="en-US" sz="3200" dirty="0"/>
              <a:t>, most cases resolve without permanent disability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Fewer </a:t>
            </a:r>
            <a:r>
              <a:rPr lang="en-US" sz="3200" dirty="0" smtClean="0"/>
              <a:t>than 10</a:t>
            </a:r>
            <a:r>
              <a:rPr lang="en-US" sz="3200" dirty="0"/>
              <a:t>% of all cases of shoulder </a:t>
            </a:r>
            <a:r>
              <a:rPr lang="en-US" sz="3200" dirty="0" err="1"/>
              <a:t>dystocia</a:t>
            </a:r>
            <a:r>
              <a:rPr lang="en-US" sz="3200" dirty="0"/>
              <a:t> result in a persistent brachial </a:t>
            </a:r>
            <a:r>
              <a:rPr lang="en-US" sz="3200" dirty="0" smtClean="0"/>
              <a:t>plexus injury.</a:t>
            </a:r>
            <a:endParaRPr lang="en-US" sz="3200" dirty="0"/>
          </a:p>
        </p:txBody>
      </p:sp>
      <p:pic>
        <p:nvPicPr>
          <p:cNvPr id="3" name="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57467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04801"/>
            <a:ext cx="8686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Factors That Contribute to Normal Labor—the Three </a:t>
            </a:r>
            <a:r>
              <a:rPr lang="en-US" sz="2800" b="1" dirty="0" smtClean="0"/>
              <a:t>Ps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b="1" dirty="0" err="1"/>
              <a:t>Dystocia</a:t>
            </a:r>
            <a:r>
              <a:rPr lang="en-US" sz="2800" dirty="0"/>
              <a:t> </a:t>
            </a:r>
            <a:r>
              <a:rPr lang="en-US" sz="2800" dirty="0" smtClean="0"/>
              <a:t>results from </a:t>
            </a:r>
            <a:r>
              <a:rPr lang="en-US" sz="2800" dirty="0"/>
              <a:t>abnormalities </a:t>
            </a:r>
            <a:r>
              <a:rPr lang="en-US" sz="2800" dirty="0" smtClean="0"/>
              <a:t>of:</a:t>
            </a:r>
          </a:p>
          <a:p>
            <a:r>
              <a:rPr lang="en-US" sz="2800" dirty="0" smtClean="0"/>
              <a:t>   </a:t>
            </a:r>
            <a:r>
              <a:rPr lang="en-US" sz="2800" dirty="0"/>
              <a:t>“</a:t>
            </a:r>
            <a:r>
              <a:rPr lang="en-US" sz="2800" b="1" dirty="0"/>
              <a:t>power</a:t>
            </a:r>
            <a:r>
              <a:rPr lang="en-US" sz="2800" dirty="0"/>
              <a:t>” (uterine contractions </a:t>
            </a:r>
            <a:r>
              <a:rPr lang="en-US" sz="2800" dirty="0" smtClean="0"/>
              <a:t>or maternal </a:t>
            </a:r>
            <a:r>
              <a:rPr lang="en-US" sz="2800" dirty="0"/>
              <a:t>expulsive forces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  “</a:t>
            </a:r>
            <a:r>
              <a:rPr lang="en-US" sz="2800" b="1" dirty="0"/>
              <a:t>passenger</a:t>
            </a:r>
            <a:r>
              <a:rPr lang="en-US" sz="2800" dirty="0"/>
              <a:t>” (position, size, or presentation </a:t>
            </a:r>
            <a:r>
              <a:rPr lang="en-US" sz="2800" dirty="0" smtClean="0"/>
              <a:t>of the </a:t>
            </a:r>
            <a:r>
              <a:rPr lang="en-US" sz="2800" dirty="0"/>
              <a:t>fetus), </a:t>
            </a:r>
            <a:r>
              <a:rPr lang="en-US" sz="2800" dirty="0" smtClean="0"/>
              <a:t>         </a:t>
            </a:r>
            <a:r>
              <a:rPr lang="en-US" sz="2800" b="1" dirty="0" smtClean="0"/>
              <a:t>“</a:t>
            </a:r>
            <a:r>
              <a:rPr lang="en-US" sz="2800" b="1" dirty="0"/>
              <a:t>passageway</a:t>
            </a:r>
            <a:r>
              <a:rPr lang="en-US" sz="2800" dirty="0"/>
              <a:t>” (pelvis or soft tissues).</a:t>
            </a:r>
          </a:p>
        </p:txBody>
      </p:sp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5853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675" y="800100"/>
            <a:ext cx="74866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38" y="550386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751344"/>
            <a:ext cx="89154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Uterine Contractions: “Power”</a:t>
            </a:r>
          </a:p>
          <a:p>
            <a:r>
              <a:rPr lang="en-US" sz="2400" i="1" dirty="0"/>
              <a:t>Uterine activity can be monitored by palpation, by </a:t>
            </a:r>
            <a:r>
              <a:rPr lang="en-US" sz="2400" i="1" dirty="0" smtClean="0"/>
              <a:t>external </a:t>
            </a:r>
            <a:r>
              <a:rPr lang="en-US" sz="2400" b="1" i="1" dirty="0" err="1" smtClean="0"/>
              <a:t>tocodynamometry</a:t>
            </a:r>
            <a:r>
              <a:rPr lang="en-US" sz="2400" b="1" i="1" dirty="0"/>
              <a:t>, or by using intrauterine pressure catheters [IUPCs]</a:t>
            </a:r>
          </a:p>
          <a:p>
            <a:r>
              <a:rPr lang="en-US" sz="2400" i="1" dirty="0" smtClean="0"/>
              <a:t> </a:t>
            </a:r>
            <a:r>
              <a:rPr lang="en-US" sz="2400" i="1" dirty="0"/>
              <a:t>A </a:t>
            </a:r>
            <a:r>
              <a:rPr lang="en-US" sz="2400" i="1" dirty="0" err="1"/>
              <a:t>tocodynamometer</a:t>
            </a:r>
            <a:r>
              <a:rPr lang="en-US" sz="2400" i="1" dirty="0"/>
              <a:t> is an external strain gauge that is placed on</a:t>
            </a:r>
          </a:p>
          <a:p>
            <a:r>
              <a:rPr lang="en-US" sz="2400" dirty="0"/>
              <a:t>the maternal abdomen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It records the frequency of uterine contractions </a:t>
            </a:r>
            <a:r>
              <a:rPr lang="en-US" sz="2400" dirty="0" smtClean="0"/>
              <a:t>and relaxations </a:t>
            </a:r>
            <a:r>
              <a:rPr lang="en-US" sz="2400" dirty="0"/>
              <a:t>as well as the duration of each contraction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An IUPC, </a:t>
            </a:r>
            <a:r>
              <a:rPr lang="en-US" sz="2400" dirty="0" smtClean="0"/>
              <a:t>in addition </a:t>
            </a:r>
            <a:r>
              <a:rPr lang="en-US" sz="2400" dirty="0"/>
              <a:t>to recording contraction frequency and duration, also </a:t>
            </a:r>
            <a:r>
              <a:rPr lang="en-US" sz="2400" dirty="0" smtClean="0"/>
              <a:t>directly measures </a:t>
            </a:r>
            <a:r>
              <a:rPr lang="en-US" sz="2400" dirty="0"/>
              <a:t>the pressure generated by uterine contractions via a </a:t>
            </a:r>
            <a:r>
              <a:rPr lang="en-US" sz="2400" dirty="0" smtClean="0"/>
              <a:t>catheter inserted </a:t>
            </a:r>
            <a:r>
              <a:rPr lang="en-US" sz="2400" dirty="0"/>
              <a:t>into the uterine cavity. </a:t>
            </a: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catheter is attached to a gauge </a:t>
            </a:r>
            <a:r>
              <a:rPr lang="en-US" sz="2400" dirty="0" smtClean="0"/>
              <a:t>that measures </a:t>
            </a:r>
            <a:r>
              <a:rPr lang="en-US" sz="2400" dirty="0"/>
              <a:t>intrauterine pressure in mmHg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650" y="59070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704850"/>
            <a:ext cx="76200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650" y="59340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</TotalTime>
  <Words>3300</Words>
  <Application>Microsoft Office PowerPoint</Application>
  <PresentationFormat>On-screen Show (4:3)</PresentationFormat>
  <Paragraphs>256</Paragraphs>
  <Slides>70</Slides>
  <Notes>0</Notes>
  <HiddenSlides>0</HiddenSlides>
  <MMClips>70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Arial</vt:lpstr>
      <vt:lpstr>Calibri</vt:lpstr>
      <vt:lpstr>Office Theme</vt:lpstr>
      <vt:lpstr>PowerPoint Presentation</vt:lpstr>
      <vt:lpstr>Abnormal Labor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Omrani</dc:creator>
  <cp:lastModifiedBy>mehrnaz</cp:lastModifiedBy>
  <cp:revision>104</cp:revision>
  <dcterms:created xsi:type="dcterms:W3CDTF">2020-03-31T13:42:11Z</dcterms:created>
  <dcterms:modified xsi:type="dcterms:W3CDTF">2020-05-03T15:49:57Z</dcterms:modified>
</cp:coreProperties>
</file>