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74" r:id="rId3"/>
    <p:sldId id="275" r:id="rId4"/>
    <p:sldId id="257" r:id="rId5"/>
    <p:sldId id="258" r:id="rId6"/>
    <p:sldId id="259" r:id="rId7"/>
    <p:sldId id="269" r:id="rId8"/>
    <p:sldId id="260" r:id="rId9"/>
    <p:sldId id="261" r:id="rId10"/>
    <p:sldId id="262" r:id="rId11"/>
    <p:sldId id="271" r:id="rId12"/>
    <p:sldId id="270" r:id="rId13"/>
    <p:sldId id="263" r:id="rId14"/>
    <p:sldId id="264" r:id="rId15"/>
    <p:sldId id="272" r:id="rId16"/>
    <p:sldId id="265" r:id="rId17"/>
    <p:sldId id="273" r:id="rId18"/>
    <p:sldId id="266" r:id="rId19"/>
    <p:sldId id="267" r:id="rId20"/>
    <p:sldId id="268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x1L1Juj5ffCaA0h4dqcDg==" hashData="CSxxxzYMlHX2uIJq734AZAUevfvEhFugGMs4xi+6umHUIwCR+csd62eUSshRpmYQQyht4FonvTK/0OlfqDrDM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4" autoAdjust="0"/>
    <p:restoredTop sz="94660"/>
  </p:normalViewPr>
  <p:slideViewPr>
    <p:cSldViewPr snapToGrid="0">
      <p:cViewPr varScale="1">
        <p:scale>
          <a:sx n="69" d="100"/>
          <a:sy n="69" d="100"/>
        </p:scale>
        <p:origin x="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993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429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990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8635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6042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1477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132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649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683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7299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219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71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548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720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531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48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FF2D-D0F9-4EAB-AA5C-AC16BB65FFCF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25E8C91-40C8-4C50-B436-78FA593360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80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2437" y="1006748"/>
            <a:ext cx="8915399" cy="2262781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Abortion </a:t>
            </a:r>
            <a:endParaRPr lang="fa-IR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3379041"/>
            <a:ext cx="8915399" cy="2524621"/>
          </a:xfrm>
        </p:spPr>
        <p:txBody>
          <a:bodyPr>
            <a:normAutofit/>
          </a:bodyPr>
          <a:lstStyle/>
          <a:p>
            <a:r>
              <a:rPr lang="en-US" b="1" dirty="0"/>
              <a:t>DR .Taheripanah</a:t>
            </a:r>
            <a:endParaRPr lang="fa-IR" b="1" dirty="0"/>
          </a:p>
          <a:p>
            <a:r>
              <a:rPr lang="en-US" b="1" dirty="0"/>
              <a:t>Infertility Fellowship </a:t>
            </a:r>
          </a:p>
          <a:p>
            <a:r>
              <a:rPr lang="en-US" b="1" dirty="0"/>
              <a:t>Imam Hossein Hospital</a:t>
            </a:r>
          </a:p>
          <a:p>
            <a:r>
              <a:rPr lang="en-US" b="1" dirty="0" err="1"/>
              <a:t>Shahid</a:t>
            </a:r>
            <a:r>
              <a:rPr lang="en-US" b="1" dirty="0"/>
              <a:t> </a:t>
            </a:r>
            <a:r>
              <a:rPr lang="en-US" b="1" dirty="0" err="1"/>
              <a:t>Beheshti</a:t>
            </a:r>
            <a:r>
              <a:rPr lang="en-US" b="1" dirty="0"/>
              <a:t> Medical Sciences  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7011" y="6268286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1"/>
    </mc:Choice>
    <mc:Fallback xmlns="">
      <p:transition spd="slow" advTm="2709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auseEvt time="7996" objId="4"/>
        <p14:seekEvt time="7996" objId="4" seek="11110"/>
        <p14:resumeEvt time="9504" objId="4"/>
        <p14:stopEvt time="126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880" y="361475"/>
            <a:ext cx="10515600" cy="1325563"/>
          </a:xfrm>
        </p:spPr>
        <p:txBody>
          <a:bodyPr/>
          <a:lstStyle/>
          <a:p>
            <a:r>
              <a:rPr lang="en-US" b="1" dirty="0" smtClean="0"/>
              <a:t>Spontaneous Abortion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386" y="1384125"/>
            <a:ext cx="9189880" cy="5168618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Threatened abortion </a:t>
            </a:r>
            <a:r>
              <a:rPr lang="en-US" sz="2000" dirty="0" smtClean="0"/>
              <a:t>: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Bleeding without loss of fluid and tissue</a:t>
            </a:r>
          </a:p>
          <a:p>
            <a:pPr lvl="1"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Side Effects </a:t>
            </a:r>
            <a:r>
              <a:rPr lang="en-US" sz="1800" b="1" dirty="0" smtClean="0">
                <a:sym typeface="Wingdings" panose="05000000000000000000" pitchFamily="2" charset="2"/>
              </a:rPr>
              <a:t>: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>
                <a:sym typeface="Wingdings" panose="05000000000000000000" pitchFamily="2" charset="2"/>
              </a:rPr>
              <a:t>abortion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>
                <a:sym typeface="Wingdings" panose="05000000000000000000" pitchFamily="2" charset="2"/>
              </a:rPr>
              <a:t>  preterm labor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>
                <a:sym typeface="Wingdings" panose="05000000000000000000" pitchFamily="2" charset="2"/>
              </a:rPr>
              <a:t>low birth infant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>
                <a:sym typeface="Wingdings" panose="05000000000000000000" pitchFamily="2" charset="2"/>
              </a:rPr>
              <a:t>No differed of congenital malformation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>
                <a:sym typeface="Wingdings" panose="05000000000000000000" pitchFamily="2" charset="2"/>
              </a:rPr>
              <a:t>Signs: cramps/ spotting (implantation bleeding)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Combination of consistent bleeding and pain is poor prognosis 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marL="457200" lvl="1" indent="0" algn="l" rtl="0">
              <a:lnSpc>
                <a:spcPct val="150000"/>
              </a:lnSpc>
              <a:buNone/>
            </a:pPr>
            <a:endParaRPr lang="en-US" sz="1800" b="1" dirty="0" smtClean="0"/>
          </a:p>
          <a:p>
            <a:pPr lvl="1" algn="l" rtl="0">
              <a:lnSpc>
                <a:spcPct val="150000"/>
              </a:lnSpc>
            </a:pPr>
            <a:endParaRPr lang="en-US" sz="1800" dirty="0" smtClean="0"/>
          </a:p>
          <a:p>
            <a:pPr algn="l" rtl="0">
              <a:lnSpc>
                <a:spcPct val="150000"/>
              </a:lnSpc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409" y="6417011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880" y="361475"/>
            <a:ext cx="10515600" cy="1325563"/>
          </a:xfrm>
        </p:spPr>
        <p:txBody>
          <a:bodyPr/>
          <a:lstStyle/>
          <a:p>
            <a:r>
              <a:rPr lang="en-US" b="1" dirty="0" smtClean="0"/>
              <a:t>Spontaneous Abortion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386" y="1384125"/>
            <a:ext cx="9189880" cy="5168618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Inevitable abortion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Gross rupture of members and cervical dilation/or vaginal bleeding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Uterine contraction with expulsion of tissue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Conservative management: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nonintervention for prolongation of pregnancy </a:t>
            </a:r>
            <a:r>
              <a:rPr lang="en-US" sz="1800" b="1" dirty="0" smtClean="0">
                <a:sym typeface="Wingdings" panose="05000000000000000000" pitchFamily="2" charset="2"/>
              </a:rPr>
              <a:t>  maternal infection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>
                <a:sym typeface="Wingdings" panose="05000000000000000000" pitchFamily="2" charset="2"/>
              </a:rPr>
              <a:t>Surgical management if the patient condition is critical </a:t>
            </a:r>
            <a:endParaRPr lang="en-US" sz="1800" b="1" dirty="0" smtClean="0"/>
          </a:p>
          <a:p>
            <a:pPr marL="457200" lvl="1" indent="0" algn="l" rtl="0">
              <a:lnSpc>
                <a:spcPct val="150000"/>
              </a:lnSpc>
              <a:buNone/>
            </a:pPr>
            <a:endParaRPr lang="en-US" sz="1800" b="1" dirty="0" smtClean="0"/>
          </a:p>
          <a:p>
            <a:pPr lvl="1" algn="l" rtl="0">
              <a:lnSpc>
                <a:spcPct val="150000"/>
              </a:lnSpc>
            </a:pPr>
            <a:endParaRPr lang="en-US" sz="1800" dirty="0" smtClean="0"/>
          </a:p>
          <a:p>
            <a:pPr algn="l" rtl="0">
              <a:lnSpc>
                <a:spcPct val="150000"/>
              </a:lnSpc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0309" y="628128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880" y="361475"/>
            <a:ext cx="10515600" cy="1325563"/>
          </a:xfrm>
        </p:spPr>
        <p:txBody>
          <a:bodyPr/>
          <a:lstStyle/>
          <a:p>
            <a:r>
              <a:rPr lang="en-US" b="1" dirty="0" smtClean="0"/>
              <a:t>Spontaneous Abortion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438" y="1008345"/>
            <a:ext cx="9308877" cy="5168618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Incomplete abortion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Passage of blood and tissue from the dilated cervix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If need suction curettage 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Complete abortion 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Passage of  all contents of  pregnancy . Before 10 weeks placenta &amp; fetus expulsion together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Missed abortion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Retention of failed IUP for an extended period ( 8 weeks)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No uterine growth and loss of early symptoms of pregnancy  or without signs </a:t>
            </a:r>
          </a:p>
          <a:p>
            <a:pPr lvl="1" algn="l" rtl="0">
              <a:lnSpc>
                <a:spcPct val="150000"/>
              </a:lnSpc>
            </a:pPr>
            <a:endParaRPr lang="en-US" sz="1800" b="1" dirty="0" smtClean="0"/>
          </a:p>
          <a:p>
            <a:pPr lvl="1" algn="l" rtl="0">
              <a:lnSpc>
                <a:spcPct val="150000"/>
              </a:lnSpc>
            </a:pPr>
            <a:endParaRPr lang="en-US" sz="1800" b="1" dirty="0" smtClean="0"/>
          </a:p>
          <a:p>
            <a:pPr algn="l" rtl="0">
              <a:lnSpc>
                <a:spcPct val="150000"/>
              </a:lnSpc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7708" y="6311836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Recurrent abortions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b="1" dirty="0" smtClean="0"/>
              <a:t>2 or more of intrauterine pregnancy loss </a:t>
            </a:r>
          </a:p>
          <a:p>
            <a:pPr algn="l" rtl="0"/>
            <a:r>
              <a:rPr lang="en-US" sz="2400" b="1" dirty="0" smtClean="0"/>
              <a:t>Diagnosis : consecutive  by R/O other cases </a:t>
            </a:r>
          </a:p>
          <a:p>
            <a:pPr lvl="1" algn="l" rtl="0"/>
            <a:r>
              <a:rPr lang="en-US" sz="2000" b="1" dirty="0" smtClean="0"/>
              <a:t>Genetic </a:t>
            </a:r>
          </a:p>
          <a:p>
            <a:pPr lvl="1" algn="l" rtl="0"/>
            <a:r>
              <a:rPr lang="en-US" sz="2000" b="1" dirty="0" smtClean="0"/>
              <a:t>Autoimmune </a:t>
            </a:r>
          </a:p>
          <a:p>
            <a:pPr lvl="1" algn="l" rtl="0"/>
            <a:r>
              <a:rPr lang="en-US" sz="2000" b="1" dirty="0" smtClean="0"/>
              <a:t>Anatomic abnormalities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880" y="637479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First –Trimester pregnancy  loss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26019"/>
            <a:ext cx="8915400" cy="5068561"/>
          </a:xfrm>
        </p:spPr>
        <p:txBody>
          <a:bodyPr>
            <a:normAutofit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</a:rPr>
              <a:t>Genetics </a:t>
            </a:r>
            <a:r>
              <a:rPr lang="en-US" sz="2000" b="1" dirty="0" smtClean="0"/>
              <a:t>: Karyotype of both partner</a:t>
            </a:r>
          </a:p>
          <a:p>
            <a:pPr lvl="1" algn="l" rtl="0"/>
            <a:r>
              <a:rPr lang="en-US" b="1" dirty="0" smtClean="0"/>
              <a:t>May be 3% will be asymptomatic carrier of genetically balanced translocations</a:t>
            </a:r>
          </a:p>
          <a:p>
            <a:pPr algn="l" rtl="0"/>
            <a:endParaRPr lang="en-US" sz="2000" b="1" dirty="0" smtClean="0">
              <a:solidFill>
                <a:srgbClr val="C00000"/>
              </a:solidFill>
            </a:endParaRPr>
          </a:p>
          <a:p>
            <a:pPr algn="l" rtl="0"/>
            <a:r>
              <a:rPr lang="en-US" sz="2000" b="1" dirty="0" smtClean="0">
                <a:solidFill>
                  <a:srgbClr val="C00000"/>
                </a:solidFill>
              </a:rPr>
              <a:t>Immune system </a:t>
            </a:r>
            <a:r>
              <a:rPr lang="en-US" sz="2000" b="1" dirty="0" smtClean="0"/>
              <a:t>: 20% </a:t>
            </a:r>
          </a:p>
          <a:p>
            <a:pPr lvl="1" algn="l" rtl="0"/>
            <a:r>
              <a:rPr lang="en-US" b="1" dirty="0" smtClean="0"/>
              <a:t>Antiphospholipid antibodies</a:t>
            </a:r>
          </a:p>
          <a:p>
            <a:pPr algn="l" rtl="0"/>
            <a:r>
              <a:rPr lang="en-US" b="1" dirty="0"/>
              <a:t> </a:t>
            </a:r>
            <a:r>
              <a:rPr lang="en-US" b="1" dirty="0" smtClean="0"/>
              <a:t>	treatment :</a:t>
            </a:r>
          </a:p>
          <a:p>
            <a:pPr algn="l" rtl="0"/>
            <a:r>
              <a:rPr lang="en-US" b="1" dirty="0"/>
              <a:t>L</a:t>
            </a:r>
            <a:r>
              <a:rPr lang="en-US" b="1" dirty="0" smtClean="0"/>
              <a:t>ow dose ASA + Heparin  with start pregnancy 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sz="2000" b="1" dirty="0" smtClean="0">
                <a:solidFill>
                  <a:srgbClr val="C00000"/>
                </a:solidFill>
              </a:rPr>
              <a:t>Cervical insufficiency ;</a:t>
            </a:r>
          </a:p>
          <a:p>
            <a:pPr lvl="1" algn="l" rtl="0"/>
            <a:r>
              <a:rPr lang="en-US" b="1" dirty="0" smtClean="0"/>
              <a:t>Previous trauma /</a:t>
            </a:r>
            <a:r>
              <a:rPr lang="en-US" b="1" dirty="0" err="1" smtClean="0"/>
              <a:t>conization</a:t>
            </a:r>
            <a:r>
              <a:rPr lang="en-US" b="1" dirty="0" smtClean="0"/>
              <a:t> </a:t>
            </a:r>
          </a:p>
          <a:p>
            <a:pPr lvl="1" algn="l" rtl="0"/>
            <a:r>
              <a:rPr lang="en-US" b="1" dirty="0" smtClean="0"/>
              <a:t>Treatment  </a:t>
            </a:r>
          </a:p>
          <a:p>
            <a:pPr lvl="2" algn="l" rtl="0"/>
            <a:r>
              <a:rPr lang="en-US" b="1" dirty="0" smtClean="0"/>
              <a:t>Cervical </a:t>
            </a:r>
            <a:r>
              <a:rPr lang="en-US" b="1" dirty="0" err="1" smtClean="0"/>
              <a:t>cerclage</a:t>
            </a:r>
            <a:r>
              <a:rPr lang="en-US" b="1" dirty="0" smtClean="0"/>
              <a:t> </a:t>
            </a:r>
          </a:p>
          <a:p>
            <a:pPr lvl="1"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7822" y="636873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1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b="1" dirty="0" smtClean="0"/>
              <a:t>First –Trimester pregnancy  loss</a:t>
            </a:r>
            <a:br>
              <a:rPr lang="en-US" b="1" dirty="0" smtClean="0"/>
            </a:br>
            <a:r>
              <a:rPr lang="en-US" b="1" dirty="0" smtClean="0"/>
              <a:t> 															</a:t>
            </a:r>
            <a:r>
              <a:rPr lang="en-US" sz="2000" b="1" dirty="0" smtClean="0"/>
              <a:t>continued-----</a:t>
            </a:r>
            <a:endParaRPr lang="fa-IR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26019"/>
            <a:ext cx="8915400" cy="5068561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Intrauterine </a:t>
            </a:r>
            <a:r>
              <a:rPr lang="en-US" sz="2800" b="1" dirty="0" err="1" smtClean="0">
                <a:solidFill>
                  <a:srgbClr val="C00000"/>
                </a:solidFill>
              </a:rPr>
              <a:t>synechia</a:t>
            </a:r>
            <a:r>
              <a:rPr lang="en-US" sz="2800" b="1" dirty="0" smtClean="0">
                <a:solidFill>
                  <a:srgbClr val="C00000"/>
                </a:solidFill>
              </a:rPr>
              <a:t>( </a:t>
            </a:r>
            <a:r>
              <a:rPr lang="en-US" sz="2800" b="1" dirty="0" err="1">
                <a:solidFill>
                  <a:srgbClr val="C00000"/>
                </a:solidFill>
              </a:rPr>
              <a:t>A</a:t>
            </a:r>
            <a:r>
              <a:rPr lang="en-US" sz="2800" b="1" dirty="0" err="1" smtClean="0">
                <a:solidFill>
                  <a:srgbClr val="C00000"/>
                </a:solidFill>
              </a:rPr>
              <a:t>sherman</a:t>
            </a:r>
            <a:r>
              <a:rPr lang="en-US" sz="2800" b="1" dirty="0" smtClean="0">
                <a:solidFill>
                  <a:srgbClr val="C00000"/>
                </a:solidFill>
              </a:rPr>
              <a:t> ) </a:t>
            </a:r>
          </a:p>
          <a:p>
            <a:pPr lvl="1" algn="l" rtl="0">
              <a:lnSpc>
                <a:spcPct val="150000"/>
              </a:lnSpc>
            </a:pPr>
            <a:r>
              <a:rPr lang="en-US" sz="2000" b="1" dirty="0" smtClean="0"/>
              <a:t>Due to D&amp;C ( 10% of cases )</a:t>
            </a:r>
          </a:p>
          <a:p>
            <a:pPr lvl="1" algn="l" rtl="0">
              <a:lnSpc>
                <a:spcPct val="150000"/>
              </a:lnSpc>
            </a:pPr>
            <a:r>
              <a:rPr lang="en-US" sz="2000" b="1" dirty="0" err="1" smtClean="0"/>
              <a:t>Amneorrhea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hypomenorrhea</a:t>
            </a:r>
            <a:r>
              <a:rPr lang="en-US" sz="2000" b="1" dirty="0" smtClean="0"/>
              <a:t>/ cyclic pain / abortion /infertility </a:t>
            </a:r>
          </a:p>
          <a:p>
            <a:pPr lvl="1" algn="l" rtl="0">
              <a:lnSpc>
                <a:spcPct val="150000"/>
              </a:lnSpc>
            </a:pPr>
            <a:r>
              <a:rPr lang="en-US" sz="2800" b="1" i="1" u="sng" dirty="0" smtClean="0"/>
              <a:t>Diagnosis :</a:t>
            </a:r>
          </a:p>
          <a:p>
            <a:pPr lvl="2" algn="l" rtl="0">
              <a:lnSpc>
                <a:spcPct val="150000"/>
              </a:lnSpc>
            </a:pPr>
            <a:r>
              <a:rPr lang="en-US" sz="1800" b="1" dirty="0" smtClean="0"/>
              <a:t> HSG </a:t>
            </a:r>
          </a:p>
          <a:p>
            <a:pPr lvl="2" algn="l" rtl="0">
              <a:lnSpc>
                <a:spcPct val="150000"/>
              </a:lnSpc>
            </a:pPr>
            <a:r>
              <a:rPr lang="en-US" sz="1800" b="1" dirty="0" smtClean="0"/>
              <a:t>Hysteroscopy</a:t>
            </a:r>
          </a:p>
          <a:p>
            <a:pPr lvl="1" algn="l" rtl="0">
              <a:lnSpc>
                <a:spcPct val="150000"/>
              </a:lnSpc>
            </a:pPr>
            <a:r>
              <a:rPr lang="en-US" sz="2400" b="1" i="1" u="sng" dirty="0" smtClean="0"/>
              <a:t>Treatment</a:t>
            </a:r>
            <a:r>
              <a:rPr lang="en-US" sz="2400" b="1" dirty="0" smtClean="0"/>
              <a:t> : </a:t>
            </a:r>
          </a:p>
          <a:p>
            <a:pPr lvl="1" algn="l" rtl="0">
              <a:lnSpc>
                <a:spcPct val="150000"/>
              </a:lnSpc>
            </a:pPr>
            <a:r>
              <a:rPr lang="en-US" sz="2000" b="1" dirty="0" err="1" smtClean="0"/>
              <a:t>Hysteorscopic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adhesyiloysis</a:t>
            </a:r>
            <a:r>
              <a:rPr lang="en-US" sz="2000" b="1" dirty="0" smtClean="0"/>
              <a:t> + high dose of Estrogen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9983" y="645884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8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b="1" dirty="0" smtClean="0"/>
              <a:t>Treatment of first trimester pregnancy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0488" y="1580519"/>
            <a:ext cx="10515600" cy="4741779"/>
          </a:xfrm>
        </p:spPr>
        <p:txBody>
          <a:bodyPr>
            <a:noAutofit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</a:rPr>
              <a:t>Threatened abortion: </a:t>
            </a: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No intervention even if bleeding and  low abdominal pain </a:t>
            </a: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Reassurance the patient </a:t>
            </a:r>
          </a:p>
          <a:p>
            <a:pPr algn="l" rtl="0"/>
            <a:r>
              <a:rPr lang="en-US" sz="2000" b="1" dirty="0" smtClean="0">
                <a:solidFill>
                  <a:srgbClr val="C00000"/>
                </a:solidFill>
              </a:rPr>
              <a:t>Incomplete and inevitable  or missed abortion </a:t>
            </a:r>
            <a:r>
              <a:rPr lang="en-US" sz="2000" b="1" dirty="0" smtClean="0">
                <a:solidFill>
                  <a:schemeClr val="tx1"/>
                </a:solidFill>
              </a:rPr>
              <a:t>: </a:t>
            </a: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Expectant</a:t>
            </a: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Medical: prostaglandins </a:t>
            </a: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Surgical : 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not need for all women</a:t>
            </a: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Emergency completion of abortion with infection /severe pain and hemorrhage</a:t>
            </a: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Control of bleeding / </a:t>
            </a:r>
            <a:r>
              <a:rPr lang="en-US" sz="1800" b="1" dirty="0" err="1" smtClean="0">
                <a:solidFill>
                  <a:schemeClr val="tx1"/>
                </a:solidFill>
              </a:rPr>
              <a:t>methylergonovin</a:t>
            </a:r>
            <a:r>
              <a:rPr lang="en-US" sz="1800" b="1" dirty="0" smtClean="0">
                <a:solidFill>
                  <a:schemeClr val="tx1"/>
                </a:solidFill>
              </a:rPr>
              <a:t> /misoprostol/analgesics/</a:t>
            </a:r>
            <a:r>
              <a:rPr lang="en-US" sz="1800" b="1" dirty="0" err="1" smtClean="0">
                <a:solidFill>
                  <a:schemeClr val="tx1"/>
                </a:solidFill>
              </a:rPr>
              <a:t>Rhogam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lvl="1" algn="l" rtl="0"/>
            <a:r>
              <a:rPr lang="en-US" sz="1800" b="1" dirty="0" smtClean="0">
                <a:solidFill>
                  <a:schemeClr val="tx1"/>
                </a:solidFill>
              </a:rPr>
              <a:t>No need to chromosomal evaluations( only for Recurrent Abortion ) </a:t>
            </a:r>
          </a:p>
          <a:p>
            <a:pPr marL="0" indent="0" algn="l" rtl="0">
              <a:buNone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algn="l" rtl="0"/>
            <a:endParaRPr lang="en-US" sz="2000" b="1" dirty="0" smtClean="0">
              <a:solidFill>
                <a:schemeClr val="tx1"/>
              </a:solidFill>
            </a:endParaRPr>
          </a:p>
          <a:p>
            <a:pPr algn="l" rtl="0"/>
            <a:endParaRPr lang="fa-IR" sz="2000" b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986" y="613256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1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693" y="678611"/>
            <a:ext cx="8911687" cy="1280890"/>
          </a:xfrm>
        </p:spPr>
        <p:txBody>
          <a:bodyPr/>
          <a:lstStyle/>
          <a:p>
            <a:r>
              <a:rPr lang="en-US" b="1" dirty="0" smtClean="0"/>
              <a:t>Follow up of the patients after abortion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645" y="1867152"/>
            <a:ext cx="8915400" cy="3777622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Follow up: 2-6 weeks after loss of pregnancy 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For evaluation of uterus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Evaluation of cause 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 single pregnancy loss does not significantly increase the risk of future losses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Emotional support </a:t>
            </a:r>
          </a:p>
          <a:p>
            <a:pPr algn="l" rtl="0"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5899" y="645298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7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535" y="321328"/>
            <a:ext cx="8911687" cy="1280890"/>
          </a:xfrm>
        </p:spPr>
        <p:txBody>
          <a:bodyPr/>
          <a:lstStyle/>
          <a:p>
            <a:r>
              <a:rPr lang="en-US" b="1" dirty="0" smtClean="0"/>
              <a:t>Induced abortion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306" y="1144514"/>
            <a:ext cx="9185306" cy="5377399"/>
          </a:xfrm>
        </p:spPr>
        <p:txBody>
          <a:bodyPr>
            <a:normAutofit/>
          </a:bodyPr>
          <a:lstStyle/>
          <a:p>
            <a:pPr algn="l" rtl="0"/>
            <a:r>
              <a:rPr lang="en-US" b="1" dirty="0" smtClean="0"/>
              <a:t>Legal or illegal abortion</a:t>
            </a:r>
          </a:p>
          <a:p>
            <a:pPr algn="l" rtl="0"/>
            <a:r>
              <a:rPr lang="en-US" b="1" dirty="0" smtClean="0"/>
              <a:t>Medical or surgical intervention before the time of fetal viability</a:t>
            </a:r>
          </a:p>
          <a:p>
            <a:pPr algn="l" rtl="0"/>
            <a:r>
              <a:rPr lang="en-US" b="1" dirty="0" smtClean="0"/>
              <a:t>Rate : 12.5 /1000 women 15-44 years old</a:t>
            </a:r>
          </a:p>
          <a:p>
            <a:pPr algn="l" rtl="0"/>
            <a:r>
              <a:rPr lang="en-US" b="1" dirty="0" smtClean="0"/>
              <a:t>Induced abortion is safe in the first trimester </a:t>
            </a:r>
          </a:p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First trimester treatment : </a:t>
            </a:r>
          </a:p>
          <a:p>
            <a:pPr algn="l" rtl="0"/>
            <a:r>
              <a:rPr lang="en-US" b="1" dirty="0" smtClean="0"/>
              <a:t>Medical treatment :</a:t>
            </a:r>
          </a:p>
          <a:p>
            <a:pPr lvl="1" algn="l" rtl="0"/>
            <a:r>
              <a:rPr lang="en-US" b="1" dirty="0" smtClean="0"/>
              <a:t>Anti progesterone ( </a:t>
            </a:r>
            <a:r>
              <a:rPr lang="en-US" b="1" dirty="0" err="1" smtClean="0"/>
              <a:t>mifeprostone</a:t>
            </a:r>
            <a:r>
              <a:rPr lang="en-US" b="1" dirty="0" smtClean="0"/>
              <a:t> ( RU-486)</a:t>
            </a:r>
          </a:p>
          <a:p>
            <a:pPr lvl="1" algn="l" rtl="0"/>
            <a:r>
              <a:rPr lang="en-US" b="1" dirty="0" smtClean="0"/>
              <a:t>Antimetabolite ( Methotrexate)</a:t>
            </a:r>
          </a:p>
          <a:p>
            <a:pPr lvl="1" algn="l" rtl="0"/>
            <a:r>
              <a:rPr lang="en-US" b="1" dirty="0" smtClean="0"/>
              <a:t>Prostaglandin: misoprostol</a:t>
            </a:r>
          </a:p>
          <a:p>
            <a:pPr lvl="1" algn="l" rtl="0"/>
            <a:r>
              <a:rPr lang="en-US" b="1" dirty="0" smtClean="0"/>
              <a:t>Passable needs to surgical by vacuum aspiration </a:t>
            </a:r>
          </a:p>
          <a:p>
            <a:pPr lvl="1" algn="l" rtl="0"/>
            <a:r>
              <a:rPr lang="en-US" b="1" dirty="0" smtClean="0"/>
              <a:t>Effect till 70 days</a:t>
            </a:r>
          </a:p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Second trimester : </a:t>
            </a:r>
          </a:p>
          <a:p>
            <a:pPr algn="l" rtl="0"/>
            <a:r>
              <a:rPr lang="en-US" b="1" dirty="0" smtClean="0"/>
              <a:t>Suction and /or extraction forceps but also can be induced with medication </a:t>
            </a:r>
            <a:endParaRPr lang="fa-IR" b="1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9078" y="6465259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4000" b="1" dirty="0" smtClean="0"/>
              <a:t>Complications of Induced Abortion</a:t>
            </a:r>
            <a:endParaRPr lang="fa-I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432" y="1780356"/>
            <a:ext cx="8915400" cy="4777890"/>
          </a:xfrm>
        </p:spPr>
        <p:txBody>
          <a:bodyPr>
            <a:noAutofit/>
          </a:bodyPr>
          <a:lstStyle/>
          <a:p>
            <a:pPr algn="l" rtl="0"/>
            <a:r>
              <a:rPr lang="en-US" sz="2000" b="1" dirty="0" smtClean="0"/>
              <a:t>Uterine perforation</a:t>
            </a:r>
          </a:p>
          <a:p>
            <a:pPr algn="l" rtl="0"/>
            <a:r>
              <a:rPr lang="en-US" sz="2000" b="1" dirty="0" smtClean="0"/>
              <a:t>Cervical laceration</a:t>
            </a:r>
          </a:p>
          <a:p>
            <a:pPr algn="l" rtl="0"/>
            <a:r>
              <a:rPr lang="en-US" sz="2000" b="1" dirty="0" smtClean="0"/>
              <a:t>Hemorrhage </a:t>
            </a:r>
          </a:p>
          <a:p>
            <a:pPr algn="l" rtl="0"/>
            <a:r>
              <a:rPr lang="en-US" sz="2000" b="1" dirty="0" smtClean="0"/>
              <a:t>Incomplete uterine evacuation </a:t>
            </a:r>
          </a:p>
          <a:p>
            <a:pPr algn="l" rtl="0"/>
            <a:r>
              <a:rPr lang="en-US" sz="2000" b="1" dirty="0" smtClean="0"/>
              <a:t>Infection </a:t>
            </a:r>
          </a:p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Treatment:  </a:t>
            </a:r>
            <a:r>
              <a:rPr lang="en-US" sz="2000" b="1" dirty="0" smtClean="0"/>
              <a:t>Antibiotics+ Antipyretics</a:t>
            </a:r>
          </a:p>
          <a:p>
            <a:pPr algn="l" rtl="0"/>
            <a:r>
              <a:rPr lang="en-US" sz="2000" b="1" dirty="0" smtClean="0"/>
              <a:t>Placenta retention: Repeat suction curettage</a:t>
            </a:r>
          </a:p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Septic abortion :</a:t>
            </a:r>
          </a:p>
          <a:p>
            <a:pPr algn="l" rtl="0"/>
            <a:r>
              <a:rPr lang="en-US" sz="2000" b="1" dirty="0" smtClean="0"/>
              <a:t>Sepsis/fever/shock/hemorrhage</a:t>
            </a:r>
          </a:p>
          <a:p>
            <a:pPr algn="l" rtl="0"/>
            <a:r>
              <a:rPr lang="en-US" sz="2000" b="1" dirty="0" smtClean="0"/>
              <a:t>Broad spectrum parental Antibiotics/IV fluid therapy/evacuation</a:t>
            </a:r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4612" y="6164551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هدف از آموزش مبحت سقط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/>
              <a:t>دانشجو </a:t>
            </a:r>
            <a:r>
              <a:rPr lang="fa-IR" dirty="0"/>
              <a:t>باید </a:t>
            </a:r>
            <a:r>
              <a:rPr lang="fa-IR" dirty="0" smtClean="0"/>
              <a:t>قادر باشد  تا مبتنی بر اموخته های خود  </a:t>
            </a:r>
            <a:r>
              <a:rPr lang="fa-IR" dirty="0"/>
              <a:t>چگونگی برخورد و درمان با خونریزی های سه مه ماه  اول بارداری را پیدا </a:t>
            </a:r>
            <a:r>
              <a:rPr lang="fa-IR" dirty="0" smtClean="0"/>
              <a:t>کند </a:t>
            </a:r>
            <a:endParaRPr lang="fa-IR" dirty="0"/>
          </a:p>
          <a:p>
            <a:pPr>
              <a:lnSpc>
                <a:spcPct val="150000"/>
              </a:lnSpc>
            </a:pPr>
            <a:r>
              <a:rPr lang="fa-IR" dirty="0" smtClean="0"/>
              <a:t>دانشجو  باید </a:t>
            </a:r>
            <a:r>
              <a:rPr lang="fa-IR" dirty="0"/>
              <a:t>قادر </a:t>
            </a:r>
            <a:r>
              <a:rPr lang="fa-IR" dirty="0" smtClean="0"/>
              <a:t>باشد </a:t>
            </a:r>
            <a:r>
              <a:rPr lang="fa-IR" dirty="0"/>
              <a:t>که تشخیصهای افتراقی   عوامل خطر  اتیولوژی  و </a:t>
            </a:r>
            <a:r>
              <a:rPr lang="fa-IR" dirty="0" smtClean="0"/>
              <a:t>عوارض  سقط را </a:t>
            </a:r>
            <a:r>
              <a:rPr lang="fa-IR" dirty="0"/>
              <a:t>بطور کامل توضیح داده و </a:t>
            </a:r>
            <a:r>
              <a:rPr lang="fa-IR" dirty="0" smtClean="0"/>
              <a:t>در مورد ان بحث نماید</a:t>
            </a:r>
            <a:r>
              <a:rPr lang="fa-IR" dirty="0"/>
              <a:t>. </a:t>
            </a:r>
          </a:p>
          <a:p>
            <a:pPr>
              <a:lnSpc>
                <a:spcPct val="150000"/>
              </a:lnSpc>
            </a:pPr>
            <a:r>
              <a:rPr lang="fa-IR" dirty="0" smtClean="0"/>
              <a:t>دانشجو  باید </a:t>
            </a:r>
            <a:r>
              <a:rPr lang="fa-IR" dirty="0"/>
              <a:t>بتوانید با یک بیمار در مورد روشهای ختم بارداری طبی یا جراحی و عوارض هر روش  مشاوره </a:t>
            </a:r>
            <a:r>
              <a:rPr lang="fa-IR" dirty="0" smtClean="0"/>
              <a:t>کرده . وی را در انتخاب بهترین  روش یاری نماید </a:t>
            </a:r>
          </a:p>
          <a:p>
            <a:pPr>
              <a:lnSpc>
                <a:spcPct val="150000"/>
              </a:lnSpc>
            </a:pPr>
            <a:r>
              <a:rPr lang="fa-IR" dirty="0" smtClean="0"/>
              <a:t>دانشجو باید عوارض و درمان سقطهای ایجاد شده و  عفونی را توضیح دهد   </a:t>
            </a:r>
            <a:endParaRPr lang="fa-IR" dirty="0"/>
          </a:p>
          <a:p>
            <a:pPr>
              <a:lnSpc>
                <a:spcPct val="150000"/>
              </a:lnSpc>
            </a:pP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8858" y="629342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"/>
    </mc:Choice>
    <mc:Fallback xmlns="">
      <p:transition spd="slow" advTm="200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Post-</a:t>
            </a:r>
            <a:r>
              <a:rPr lang="en-US" b="1" dirty="0" err="1" smtClean="0"/>
              <a:t>abortal</a:t>
            </a:r>
            <a:r>
              <a:rPr lang="en-US" b="1" dirty="0" smtClean="0"/>
              <a:t> syndrome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80355"/>
            <a:ext cx="8915400" cy="4130867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 smtClean="0"/>
              <a:t>After induced or medical abortion </a:t>
            </a:r>
          </a:p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Signs</a:t>
            </a:r>
            <a:r>
              <a:rPr lang="en-US" sz="2400" b="1" dirty="0" smtClean="0"/>
              <a:t>: </a:t>
            </a:r>
          </a:p>
          <a:p>
            <a:pPr lvl="1" algn="l" rtl="0"/>
            <a:r>
              <a:rPr lang="en-US" sz="2200" b="1" dirty="0" smtClean="0"/>
              <a:t>Open cervix / bleeding / large and soft uterus</a:t>
            </a:r>
          </a:p>
          <a:p>
            <a:pPr lvl="1" algn="l" rtl="0"/>
            <a:r>
              <a:rPr lang="en-US" sz="2200" b="1" dirty="0" err="1" smtClean="0"/>
              <a:t>Hematometra</a:t>
            </a:r>
            <a:r>
              <a:rPr lang="en-US" sz="2200" b="1" dirty="0" smtClean="0"/>
              <a:t> </a:t>
            </a:r>
          </a:p>
          <a:p>
            <a:pPr algn="l" rtl="0"/>
            <a:r>
              <a:rPr lang="en-US" sz="2400" b="1" dirty="0" smtClean="0"/>
              <a:t>Diagnosis : R/O  incomplete abortion </a:t>
            </a:r>
          </a:p>
          <a:p>
            <a:pPr algn="l" rtl="0"/>
            <a:r>
              <a:rPr lang="en-US" sz="2400" b="1" dirty="0">
                <a:solidFill>
                  <a:srgbClr val="C00000"/>
                </a:solidFill>
              </a:rPr>
              <a:t>Plan</a:t>
            </a:r>
            <a:r>
              <a:rPr lang="en-US" sz="2400" b="1" dirty="0"/>
              <a:t>: </a:t>
            </a:r>
          </a:p>
          <a:p>
            <a:pPr lvl="1" algn="l" rtl="0"/>
            <a:r>
              <a:rPr lang="en-US" sz="2200" b="1" dirty="0" smtClean="0"/>
              <a:t>Post-abortion </a:t>
            </a:r>
            <a:r>
              <a:rPr lang="en-US" sz="2200" b="1" dirty="0" err="1" smtClean="0"/>
              <a:t>methylergonovin</a:t>
            </a:r>
            <a:r>
              <a:rPr lang="en-US" sz="2200" b="1" dirty="0" smtClean="0"/>
              <a:t> and antibiotic reduces  incomplete abortion rate </a:t>
            </a:r>
          </a:p>
          <a:p>
            <a:pPr lvl="1" algn="l" rtl="0"/>
            <a:r>
              <a:rPr lang="en-US" sz="2200" b="1" dirty="0" smtClean="0"/>
              <a:t>suction curettage </a:t>
            </a:r>
            <a:endParaRPr lang="fa-IR" sz="22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037" y="636706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21" y="2840466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Thanks for your attention </a:t>
            </a:r>
            <a:endParaRPr lang="fa-IR" sz="4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5434" y="6379342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Case presentation:</a:t>
            </a:r>
            <a:br>
              <a:rPr lang="en-US" b="1" dirty="0" smtClean="0"/>
            </a:br>
            <a:r>
              <a:rPr lang="en-US" b="1" dirty="0" smtClean="0"/>
              <a:t>What is the Diagnosis ?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000" b="1" dirty="0" err="1"/>
              <a:t>Mrs</a:t>
            </a:r>
            <a:r>
              <a:rPr lang="en-US" sz="2000" b="1" dirty="0"/>
              <a:t> M aged 24 </a:t>
            </a:r>
            <a:r>
              <a:rPr lang="en-US" sz="2000" b="1" dirty="0" err="1"/>
              <a:t>yrs</a:t>
            </a:r>
            <a:r>
              <a:rPr lang="en-US" sz="2000" b="1" dirty="0"/>
              <a:t> and 11 weeks pregnant presented to the Emergency Department with abdominal cramping and heavy vaginal bleeding and clots. Over the past 2 days, she has experienced light spotting, which has increased in severity that morning. </a:t>
            </a:r>
            <a:r>
              <a:rPr lang="en-US" sz="2000" b="1" dirty="0" smtClean="0"/>
              <a:t>She reported </a:t>
            </a:r>
            <a:r>
              <a:rPr lang="en-US" sz="2000" b="1" dirty="0"/>
              <a:t>no fever , chills, burning on urination, nausea or vomiting</a:t>
            </a:r>
            <a:r>
              <a:rPr lang="en-US" sz="2000" b="1" dirty="0" smtClean="0"/>
              <a:t>.</a:t>
            </a:r>
          </a:p>
          <a:p>
            <a:pPr algn="l" rtl="0"/>
            <a:r>
              <a:rPr lang="en-US" sz="2000" b="1" dirty="0" smtClean="0"/>
              <a:t>Vital sign was normal and stable </a:t>
            </a:r>
          </a:p>
          <a:p>
            <a:pPr algn="l" rtl="0"/>
            <a:r>
              <a:rPr lang="en-US" sz="2000" b="1" dirty="0"/>
              <a:t>PELVIC EXAMINATION: O/E- Moderate active bleeding was noted in the vaginal vault with cx </a:t>
            </a:r>
            <a:r>
              <a:rPr lang="en-US" sz="2000" b="1" dirty="0" err="1"/>
              <a:t>os</a:t>
            </a:r>
            <a:r>
              <a:rPr lang="en-US" sz="2000" b="1" dirty="0"/>
              <a:t> open. Product of conception are felt through OS. No cervical motion tenderness or adnexal tenderness was observed</a:t>
            </a:r>
            <a:r>
              <a:rPr lang="en-US" sz="2000" b="1" dirty="0" smtClean="0"/>
              <a:t>.</a:t>
            </a:r>
          </a:p>
          <a:p>
            <a:pPr marL="0" indent="0" algn="l" rtl="0">
              <a:buNone/>
            </a:pPr>
            <a:endParaRPr lang="en-US" sz="2000" b="1" dirty="0" smtClean="0"/>
          </a:p>
          <a:p>
            <a:pPr algn="l" rtl="0"/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036" y="637320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"/>
    </mc:Choice>
    <mc:Fallback xmlns="">
      <p:transition spd="slow" advTm="74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Definition of Abortion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sz="2400" b="1" dirty="0" smtClean="0"/>
              <a:t>Abortion :</a:t>
            </a:r>
          </a:p>
          <a:p>
            <a:pPr lvl="1" algn="l" rtl="0"/>
            <a:r>
              <a:rPr lang="en-US" sz="2200" b="1" dirty="0" smtClean="0"/>
              <a:t>Pregnancy loss before 20 weeks of gestation</a:t>
            </a:r>
          </a:p>
          <a:p>
            <a:pPr algn="l" rtl="0"/>
            <a:r>
              <a:rPr lang="en-US" sz="2400" b="1" dirty="0" smtClean="0"/>
              <a:t>Miscarriage : </a:t>
            </a:r>
          </a:p>
          <a:p>
            <a:pPr lvl="1" algn="l" rtl="0"/>
            <a:r>
              <a:rPr lang="en-US" sz="2200" b="1" dirty="0" smtClean="0"/>
              <a:t>sp. Abortion in the absence of  medical or surgical intervention </a:t>
            </a:r>
          </a:p>
          <a:p>
            <a:pPr algn="l" rtl="0"/>
            <a:r>
              <a:rPr lang="en-US" sz="2400" b="1" dirty="0" smtClean="0"/>
              <a:t>Incidence  :10-15%   </a:t>
            </a:r>
          </a:p>
          <a:p>
            <a:pPr lvl="1" algn="l" rtl="0"/>
            <a:r>
              <a:rPr lang="en-US" sz="2200" b="1" dirty="0" smtClean="0"/>
              <a:t> 80% before 12 weeks</a:t>
            </a:r>
          </a:p>
          <a:p>
            <a:pPr algn="l" rtl="0"/>
            <a:r>
              <a:rPr lang="en-US" sz="2400" b="1" dirty="0" smtClean="0"/>
              <a:t>May be higher incidence because  </a:t>
            </a:r>
          </a:p>
          <a:p>
            <a:pPr lvl="1" algn="l" rtl="0"/>
            <a:r>
              <a:rPr lang="en-US" sz="2200" b="1" dirty="0" smtClean="0"/>
              <a:t>abortion between  4-6 weeks is misinterpreted as a delayed </a:t>
            </a:r>
            <a:r>
              <a:rPr lang="en-US" sz="2200" b="1" dirty="0" err="1" smtClean="0"/>
              <a:t>mens</a:t>
            </a:r>
            <a:endParaRPr lang="en-US" sz="2200" b="1" dirty="0" smtClean="0"/>
          </a:p>
          <a:p>
            <a:pPr algn="l" rtl="0"/>
            <a:endParaRPr lang="fa-IR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4994" y="6311837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"/>
    </mc:Choice>
    <mc:Fallback xmlns="">
      <p:transition spd="slow" advTm="31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 kinds of Abortion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598" y="1586575"/>
            <a:ext cx="8915400" cy="4972599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 smtClean="0"/>
              <a:t>First trimester abortions: </a:t>
            </a:r>
          </a:p>
          <a:p>
            <a:pPr lvl="1" algn="l" rtl="0"/>
            <a:r>
              <a:rPr lang="en-US" sz="2000" b="1" dirty="0" smtClean="0"/>
              <a:t>50% of early abortions  are  chromosomal ( trisomy) </a:t>
            </a:r>
          </a:p>
          <a:p>
            <a:pPr algn="l" rtl="0"/>
            <a:r>
              <a:rPr lang="en-US" sz="2400" b="1" dirty="0" smtClean="0"/>
              <a:t>Second trimester  abortion ;	</a:t>
            </a:r>
          </a:p>
          <a:p>
            <a:pPr lvl="1" algn="l" rtl="0"/>
            <a:r>
              <a:rPr lang="en-US" sz="2000" b="1" dirty="0" smtClean="0"/>
              <a:t>Less chromosomal </a:t>
            </a:r>
          </a:p>
          <a:p>
            <a:pPr lvl="1" algn="l" rtl="0"/>
            <a:r>
              <a:rPr lang="en-US" sz="2000" b="1" dirty="0" smtClean="0"/>
              <a:t>Higher chance of maternal systemic disease</a:t>
            </a:r>
          </a:p>
          <a:p>
            <a:pPr lvl="1" algn="l" rtl="0"/>
            <a:r>
              <a:rPr lang="en-US" sz="2000" b="1" dirty="0" smtClean="0"/>
              <a:t>Abnormal placentation</a:t>
            </a:r>
          </a:p>
          <a:p>
            <a:pPr lvl="1" algn="l" rtl="0"/>
            <a:r>
              <a:rPr lang="en-US" sz="2000" b="1" dirty="0" smtClean="0"/>
              <a:t>Other anatomic consideration </a:t>
            </a:r>
          </a:p>
          <a:p>
            <a:pPr algn="l" rtl="0"/>
            <a:r>
              <a:rPr lang="en-US" sz="2400" b="1" dirty="0" smtClean="0"/>
              <a:t>What is importance of the cause ? </a:t>
            </a:r>
          </a:p>
          <a:p>
            <a:pPr lvl="1" algn="l" rtl="0"/>
            <a:r>
              <a:rPr lang="en-US" sz="2200" b="1" dirty="0" smtClean="0"/>
              <a:t>Maternal systemic disease can be treated and prevent from the future abortion</a:t>
            </a:r>
            <a:endParaRPr lang="fa-IR" sz="22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9982" y="6287711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"/>
    </mc:Choice>
    <mc:Fallback xmlns="">
      <p:transition spd="slow" advTm="24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622" y="419626"/>
            <a:ext cx="10515600" cy="1325563"/>
          </a:xfrm>
        </p:spPr>
        <p:txBody>
          <a:bodyPr/>
          <a:lstStyle/>
          <a:p>
            <a:r>
              <a:rPr lang="en-US" b="1" dirty="0" smtClean="0"/>
              <a:t>Etiology :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473" y="1223239"/>
            <a:ext cx="10515600" cy="5668290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Infectious disease : </a:t>
            </a:r>
          </a:p>
          <a:p>
            <a:pPr lvl="1" algn="l" rtl="0"/>
            <a:r>
              <a:rPr lang="en-US" sz="2000" b="1" dirty="0" smtClean="0"/>
              <a:t>Uncommon</a:t>
            </a:r>
          </a:p>
          <a:p>
            <a:pPr lvl="1" algn="l" rtl="0"/>
            <a:r>
              <a:rPr lang="en-US" sz="2000" b="1" dirty="0"/>
              <a:t>C</a:t>
            </a:r>
            <a:r>
              <a:rPr lang="en-US" sz="2000" b="1" dirty="0" smtClean="0"/>
              <a:t>hlamydia trachomatis </a:t>
            </a:r>
            <a:endParaRPr lang="en-US" sz="2000" b="1" dirty="0"/>
          </a:p>
          <a:p>
            <a:pPr lvl="1" algn="l" rtl="0"/>
            <a:r>
              <a:rPr lang="en-US" sz="2000" b="1" dirty="0" smtClean="0"/>
              <a:t> listeria</a:t>
            </a:r>
          </a:p>
          <a:p>
            <a:pPr lvl="1" algn="l" rtl="0"/>
            <a:r>
              <a:rPr lang="en-US" sz="2000" b="1" dirty="0"/>
              <a:t>M</a:t>
            </a:r>
            <a:r>
              <a:rPr lang="en-US" sz="2000" b="1" dirty="0" smtClean="0"/>
              <a:t>ycoplasma and </a:t>
            </a:r>
            <a:r>
              <a:rPr lang="en-US" sz="2000" b="1" dirty="0" err="1" smtClean="0"/>
              <a:t>uroplasma</a:t>
            </a:r>
            <a:endParaRPr lang="en-US" sz="2000" b="1" dirty="0" smtClean="0"/>
          </a:p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Endocrine </a:t>
            </a:r>
            <a:r>
              <a:rPr lang="en-US" sz="2400" b="1" dirty="0" smtClean="0"/>
              <a:t>:</a:t>
            </a:r>
          </a:p>
          <a:p>
            <a:pPr lvl="1" algn="l" rtl="0"/>
            <a:r>
              <a:rPr lang="en-US" sz="2000" b="1" dirty="0" smtClean="0"/>
              <a:t>Thyroid antibodies:</a:t>
            </a:r>
          </a:p>
          <a:p>
            <a:pPr lvl="2" algn="l" rtl="0"/>
            <a:r>
              <a:rPr lang="en-US" sz="1800" b="1" dirty="0" smtClean="0"/>
              <a:t> even without clinical hypothyroidism</a:t>
            </a:r>
          </a:p>
          <a:p>
            <a:pPr lvl="1" algn="l" rtl="0"/>
            <a:r>
              <a:rPr lang="en-US" sz="2000" b="1" dirty="0" smtClean="0"/>
              <a:t>Diabetes type 1:</a:t>
            </a:r>
          </a:p>
          <a:p>
            <a:pPr lvl="2" algn="l" rtl="0"/>
            <a:r>
              <a:rPr lang="en-US" sz="1800" b="1" dirty="0" smtClean="0"/>
              <a:t>  related to degree of metabolic control</a:t>
            </a:r>
          </a:p>
          <a:p>
            <a:pPr algn="l" rtl="0"/>
            <a:r>
              <a:rPr lang="en-US" sz="2000" b="1" dirty="0">
                <a:solidFill>
                  <a:srgbClr val="C00000"/>
                </a:solidFill>
              </a:rPr>
              <a:t>Immunologic factors</a:t>
            </a:r>
          </a:p>
          <a:p>
            <a:pPr lvl="1" algn="l" rtl="0"/>
            <a:r>
              <a:rPr lang="en-US" sz="1800" b="1" dirty="0"/>
              <a:t>Genetic disorders of thrombophilia (Antiphospholipid antibodies)</a:t>
            </a:r>
          </a:p>
          <a:p>
            <a:pPr lvl="2" algn="l" rtl="0"/>
            <a:endParaRPr lang="en-US" sz="2000" b="1" dirty="0" smtClean="0"/>
          </a:p>
          <a:p>
            <a:pPr lvl="1" algn="l" rtl="0"/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9924" y="6505401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"/>
    </mc:Choice>
    <mc:Fallback xmlns="">
      <p:transition spd="slow" advTm="234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154" y="494782"/>
            <a:ext cx="10515600" cy="1325563"/>
          </a:xfrm>
        </p:spPr>
        <p:txBody>
          <a:bodyPr/>
          <a:lstStyle/>
          <a:p>
            <a:r>
              <a:rPr lang="en-US" b="1" dirty="0" smtClean="0"/>
              <a:t>Etiology :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7858" y="1223239"/>
            <a:ext cx="9934186" cy="5668290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Environmental factors:</a:t>
            </a:r>
          </a:p>
          <a:p>
            <a:pPr lvl="1" algn="l" rtl="0"/>
            <a:r>
              <a:rPr lang="en-US" sz="2000" b="1" dirty="0" smtClean="0"/>
              <a:t>Linear related with  cigarette No./day</a:t>
            </a:r>
          </a:p>
          <a:p>
            <a:pPr lvl="1" algn="l" rtl="0"/>
            <a:r>
              <a:rPr lang="en-US" sz="2000" b="1" dirty="0" smtClean="0"/>
              <a:t>High doses of alcohol in first 8 weeks</a:t>
            </a:r>
          </a:p>
          <a:p>
            <a:pPr lvl="1" algn="l" rtl="0"/>
            <a:r>
              <a:rPr lang="en-US" sz="2000" b="1" dirty="0" smtClean="0"/>
              <a:t>Therapeutic doses of radiation for cancer therapy(more 5 rad)</a:t>
            </a:r>
          </a:p>
          <a:p>
            <a:pPr lvl="1" algn="l" rtl="0"/>
            <a:r>
              <a:rPr lang="en-US" sz="2000" b="1" dirty="0" smtClean="0"/>
              <a:t>Birth defect and abortion with &gt;20 </a:t>
            </a:r>
            <a:r>
              <a:rPr lang="en-US" sz="2000" b="1" dirty="0" err="1" smtClean="0"/>
              <a:t>Rads</a:t>
            </a:r>
            <a:endParaRPr lang="en-US" sz="2000" b="1" dirty="0" smtClean="0"/>
          </a:p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Uterine factors</a:t>
            </a:r>
          </a:p>
          <a:p>
            <a:pPr lvl="1" algn="l" rtl="0"/>
            <a:r>
              <a:rPr lang="en-US" sz="2000" b="1" dirty="0" smtClean="0"/>
              <a:t>Large and multiple leiomyoma( location( submucosal) is more important than size</a:t>
            </a:r>
            <a:endParaRPr lang="en-US" sz="2200" b="1" dirty="0" smtClean="0"/>
          </a:p>
          <a:p>
            <a:pPr lvl="1" algn="l" rtl="0"/>
            <a:r>
              <a:rPr lang="en-US" sz="2000" b="1" dirty="0" smtClean="0"/>
              <a:t>Diethylstilbestrol exposure</a:t>
            </a:r>
          </a:p>
          <a:p>
            <a:pPr lvl="1" algn="l" rtl="0"/>
            <a:r>
              <a:rPr lang="en-US" sz="2000" b="1" dirty="0" err="1" smtClean="0"/>
              <a:t>Asherman</a:t>
            </a:r>
            <a:r>
              <a:rPr lang="en-US" sz="2000" b="1" dirty="0" smtClean="0"/>
              <a:t> syndrome</a:t>
            </a:r>
          </a:p>
          <a:p>
            <a:pPr lvl="1" algn="l" rtl="0"/>
            <a:r>
              <a:rPr lang="en-US" sz="2000" b="1" dirty="0" smtClean="0"/>
              <a:t>Uterine septum and anomaly</a:t>
            </a:r>
          </a:p>
          <a:p>
            <a:pPr lvl="1" algn="l" rtl="0"/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0581" y="6317973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7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b="1" dirty="0" smtClean="0"/>
              <a:t>Ectopic pregnancy</a:t>
            </a:r>
          </a:p>
          <a:p>
            <a:pPr algn="l" rtl="0"/>
            <a:r>
              <a:rPr lang="en-US" sz="2400" b="1" dirty="0" err="1" smtClean="0"/>
              <a:t>Hydatiformis</a:t>
            </a:r>
            <a:r>
              <a:rPr lang="en-US" sz="2400" b="1" dirty="0" smtClean="0"/>
              <a:t> mole </a:t>
            </a:r>
          </a:p>
          <a:p>
            <a:pPr algn="l" rtl="0"/>
            <a:r>
              <a:rPr lang="en-US" sz="2400" b="1" dirty="0" smtClean="0"/>
              <a:t>Cervical polyps</a:t>
            </a:r>
          </a:p>
          <a:p>
            <a:pPr algn="l" rtl="0"/>
            <a:r>
              <a:rPr lang="en-US" sz="2400" b="1" dirty="0" smtClean="0"/>
              <a:t>Cervicitis</a:t>
            </a:r>
          </a:p>
          <a:p>
            <a:pPr algn="l" rtl="0"/>
            <a:r>
              <a:rPr lang="en-US" sz="2400" b="1" dirty="0" smtClean="0"/>
              <a:t>neoplasm</a:t>
            </a:r>
            <a:endParaRPr lang="fa-IR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8111" y="648367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Types of Abortion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980" y="1386739"/>
            <a:ext cx="10515600" cy="4790224"/>
          </a:xfrm>
        </p:spPr>
        <p:txBody>
          <a:bodyPr>
            <a:normAutofit/>
          </a:bodyPr>
          <a:lstStyle/>
          <a:p>
            <a:pPr algn="l" rtl="0"/>
            <a:endParaRPr lang="en-US" sz="2400" b="1" dirty="0" smtClean="0"/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Spontaneous Abortion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Recurrent abortion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First trimester abortion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Second trimester abortion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Induced abortion  </a:t>
            </a:r>
          </a:p>
          <a:p>
            <a:pPr algn="l" rtl="0">
              <a:lnSpc>
                <a:spcPct val="150000"/>
              </a:lnSpc>
            </a:pPr>
            <a:endParaRPr lang="en-US" sz="2400" b="1" dirty="0" smtClean="0"/>
          </a:p>
          <a:p>
            <a:pPr algn="l" rtl="0">
              <a:lnSpc>
                <a:spcPct val="150000"/>
              </a:lnSpc>
            </a:pPr>
            <a:endParaRPr lang="fa-IR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766" y="6330036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5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8211</TotalTime>
  <Words>996</Words>
  <Application>Microsoft Office PowerPoint</Application>
  <PresentationFormat>Widescreen</PresentationFormat>
  <Paragraphs>180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Century Gothic</vt:lpstr>
      <vt:lpstr>Tahoma</vt:lpstr>
      <vt:lpstr>Wingdings</vt:lpstr>
      <vt:lpstr>Wingdings 3</vt:lpstr>
      <vt:lpstr>Wisp</vt:lpstr>
      <vt:lpstr>Abortion </vt:lpstr>
      <vt:lpstr>هدف از آموزش مبحت سقط </vt:lpstr>
      <vt:lpstr>Case presentation: What is the Diagnosis ? </vt:lpstr>
      <vt:lpstr>Definition of Abortion</vt:lpstr>
      <vt:lpstr>Different kinds of Abortion</vt:lpstr>
      <vt:lpstr>Etiology : </vt:lpstr>
      <vt:lpstr>Etiology : </vt:lpstr>
      <vt:lpstr>Differential Diagnosis</vt:lpstr>
      <vt:lpstr>Types of Abortion </vt:lpstr>
      <vt:lpstr>Spontaneous Abortion </vt:lpstr>
      <vt:lpstr>Spontaneous Abortion </vt:lpstr>
      <vt:lpstr>Spontaneous Abortion </vt:lpstr>
      <vt:lpstr>Recurrent abortions </vt:lpstr>
      <vt:lpstr>First –Trimester pregnancy  loss </vt:lpstr>
      <vt:lpstr>First –Trimester pregnancy  loss                 continued-----</vt:lpstr>
      <vt:lpstr>Treatment of first trimester pregnancy </vt:lpstr>
      <vt:lpstr>Follow up of the patients after abortion</vt:lpstr>
      <vt:lpstr>Induced abortion</vt:lpstr>
      <vt:lpstr>Complications of Induced Abortion</vt:lpstr>
      <vt:lpstr>Post-abortal syndrome </vt:lpstr>
      <vt:lpstr>Thanks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Abortion</dc:title>
  <dc:creator>robabeh taheripanah</dc:creator>
  <cp:lastModifiedBy>robabeh taheripanah</cp:lastModifiedBy>
  <cp:revision>87</cp:revision>
  <dcterms:created xsi:type="dcterms:W3CDTF">2020-03-26T20:58:10Z</dcterms:created>
  <dcterms:modified xsi:type="dcterms:W3CDTF">2020-05-13T04:07:39Z</dcterms:modified>
</cp:coreProperties>
</file>