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3" r:id="rId3"/>
    <p:sldId id="284" r:id="rId4"/>
    <p:sldId id="279" r:id="rId5"/>
    <p:sldId id="280" r:id="rId6"/>
    <p:sldId id="290" r:id="rId7"/>
    <p:sldId id="258" r:id="rId8"/>
    <p:sldId id="259" r:id="rId9"/>
    <p:sldId id="285" r:id="rId10"/>
    <p:sldId id="286" r:id="rId11"/>
    <p:sldId id="261" r:id="rId12"/>
    <p:sldId id="268" r:id="rId13"/>
    <p:sldId id="262" r:id="rId14"/>
    <p:sldId id="263" r:id="rId15"/>
    <p:sldId id="269" r:id="rId16"/>
    <p:sldId id="271" r:id="rId17"/>
    <p:sldId id="270" r:id="rId18"/>
    <p:sldId id="265" r:id="rId19"/>
    <p:sldId id="272" r:id="rId20"/>
    <p:sldId id="287" r:id="rId21"/>
    <p:sldId id="273" r:id="rId22"/>
    <p:sldId id="289" r:id="rId23"/>
    <p:sldId id="274" r:id="rId24"/>
    <p:sldId id="275" r:id="rId25"/>
    <p:sldId id="266" r:id="rId26"/>
    <p:sldId id="291" r:id="rId27"/>
    <p:sldId id="267" r:id="rId28"/>
    <p:sldId id="288" r:id="rId29"/>
    <p:sldId id="276" r:id="rId30"/>
    <p:sldId id="277" r:id="rId31"/>
    <p:sldId id="27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7" autoAdjust="0"/>
    <p:restoredTop sz="94660"/>
  </p:normalViewPr>
  <p:slideViewPr>
    <p:cSldViewPr snapToGrid="0">
      <p:cViewPr varScale="1">
        <p:scale>
          <a:sx n="67" d="100"/>
          <a:sy n="67" d="100"/>
        </p:scale>
        <p:origin x="82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44ACCD-2C4D-4D7E-BAD4-C55E5A88F314}"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1822360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4ACCD-2C4D-4D7E-BAD4-C55E5A88F314}"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6860319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4ACCD-2C4D-4D7E-BAD4-C55E5A88F314}"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10942211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44ACCD-2C4D-4D7E-BAD4-C55E5A88F314}"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1606716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44ACCD-2C4D-4D7E-BAD4-C55E5A88F314}" type="datetimeFigureOut">
              <a:rPr lang="en-US" smtClean="0"/>
              <a:t>5/10/2020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24780978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44ACCD-2C4D-4D7E-BAD4-C55E5A88F314}"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3470137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44ACCD-2C4D-4D7E-BAD4-C55E5A88F314}" type="datetimeFigureOut">
              <a:rPr lang="en-US" smtClean="0"/>
              <a:t>5/10/2020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2998763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44ACCD-2C4D-4D7E-BAD4-C55E5A88F314}" type="datetimeFigureOut">
              <a:rPr lang="en-US" smtClean="0"/>
              <a:t>5/10/2020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1166561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44ACCD-2C4D-4D7E-BAD4-C55E5A88F314}" type="datetimeFigureOut">
              <a:rPr lang="en-US" smtClean="0"/>
              <a:t>5/10/2020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2122615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44ACCD-2C4D-4D7E-BAD4-C55E5A88F314}"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36983727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44ACCD-2C4D-4D7E-BAD4-C55E5A88F314}" type="datetimeFigureOut">
              <a:rPr lang="en-US" smtClean="0"/>
              <a:t>5/10/2020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741CFF-5F2B-4A18-A704-AF2BC1860843}" type="slidenum">
              <a:rPr lang="en-US" smtClean="0"/>
              <a:t>‹#›</a:t>
            </a:fld>
            <a:endParaRPr lang="en-US"/>
          </a:p>
        </p:txBody>
      </p:sp>
    </p:spTree>
    <p:extLst>
      <p:ext uri="{BB962C8B-B14F-4D97-AF65-F5344CB8AC3E}">
        <p14:creationId xmlns:p14="http://schemas.microsoft.com/office/powerpoint/2010/main" val="66214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44ACCD-2C4D-4D7E-BAD4-C55E5A88F314}" type="datetimeFigureOut">
              <a:rPr lang="en-US" smtClean="0"/>
              <a:t>5/10/2020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741CFF-5F2B-4A18-A704-AF2BC1860843}" type="slidenum">
              <a:rPr lang="en-US" smtClean="0"/>
              <a:t>‹#›</a:t>
            </a:fld>
            <a:endParaRPr lang="en-US"/>
          </a:p>
        </p:txBody>
      </p:sp>
    </p:spTree>
    <p:extLst>
      <p:ext uri="{BB962C8B-B14F-4D97-AF65-F5344CB8AC3E}">
        <p14:creationId xmlns:p14="http://schemas.microsoft.com/office/powerpoint/2010/main" val="493197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ma"/><Relationship Id="rId1" Type="http://schemas.microsoft.com/office/2007/relationships/media" Target="../media/media10.wm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ma"/><Relationship Id="rId1" Type="http://schemas.microsoft.com/office/2007/relationships/media" Target="../media/media11.wm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wma"/><Relationship Id="rId1" Type="http://schemas.microsoft.com/office/2007/relationships/media" Target="../media/media12.wm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ma"/><Relationship Id="rId1" Type="http://schemas.microsoft.com/office/2007/relationships/media" Target="../media/media13.wma"/><Relationship Id="rId5" Type="http://schemas.openxmlformats.org/officeDocument/2006/relationships/image" Target="../media/image2.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5" Type="http://schemas.openxmlformats.org/officeDocument/2006/relationships/image" Target="../media/image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ma"/><Relationship Id="rId1" Type="http://schemas.microsoft.com/office/2007/relationships/media" Target="../media/media15.wm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ma"/><Relationship Id="rId1" Type="http://schemas.microsoft.com/office/2007/relationships/media" Target="../media/media16.wm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ma"/><Relationship Id="rId1" Type="http://schemas.microsoft.com/office/2007/relationships/media" Target="../media/media17.wm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ma"/><Relationship Id="rId1" Type="http://schemas.microsoft.com/office/2007/relationships/media" Target="../media/media18.wma"/><Relationship Id="rId5" Type="http://schemas.openxmlformats.org/officeDocument/2006/relationships/image" Target="../media/image2.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ma"/><Relationship Id="rId1" Type="http://schemas.microsoft.com/office/2007/relationships/media" Target="../media/media2.wm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wma"/><Relationship Id="rId1" Type="http://schemas.microsoft.com/office/2007/relationships/media" Target="../media/media20.wm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ma"/><Relationship Id="rId1" Type="http://schemas.microsoft.com/office/2007/relationships/media" Target="../media/media21.wm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wma"/><Relationship Id="rId1" Type="http://schemas.microsoft.com/office/2007/relationships/media" Target="../media/media23.wma"/><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ma"/><Relationship Id="rId1" Type="http://schemas.microsoft.com/office/2007/relationships/media" Target="../media/media24.wm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ma"/><Relationship Id="rId1" Type="http://schemas.microsoft.com/office/2007/relationships/media" Target="../media/media25.wma"/><Relationship Id="rId5" Type="http://schemas.openxmlformats.org/officeDocument/2006/relationships/image" Target="../media/image2.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wma"/><Relationship Id="rId1" Type="http://schemas.microsoft.com/office/2007/relationships/media" Target="../media/media26.wma"/><Relationship Id="rId5" Type="http://schemas.openxmlformats.org/officeDocument/2006/relationships/image" Target="../media/image10.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wma"/><Relationship Id="rId1" Type="http://schemas.microsoft.com/office/2007/relationships/media" Target="../media/media27.wma"/><Relationship Id="rId5" Type="http://schemas.openxmlformats.org/officeDocument/2006/relationships/image" Target="../media/image2.png"/><Relationship Id="rId4" Type="http://schemas.openxmlformats.org/officeDocument/2006/relationships/image" Target="../media/image11.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ma"/><Relationship Id="rId1" Type="http://schemas.microsoft.com/office/2007/relationships/media" Target="../media/media3.wma"/><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wma"/><Relationship Id="rId1" Type="http://schemas.microsoft.com/office/2007/relationships/media" Target="../media/media30.wm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ma"/><Relationship Id="rId1" Type="http://schemas.microsoft.com/office/2007/relationships/media" Target="../media/media31.wm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ma"/><Relationship Id="rId1" Type="http://schemas.microsoft.com/office/2007/relationships/media" Target="../media/media4.wm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ma"/><Relationship Id="rId1" Type="http://schemas.microsoft.com/office/2007/relationships/media" Target="../media/media5.wm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ma"/><Relationship Id="rId1" Type="http://schemas.microsoft.com/office/2007/relationships/media" Target="../media/media7.wm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ma"/><Relationship Id="rId1" Type="http://schemas.microsoft.com/office/2007/relationships/media" Target="../media/media8.wm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ma"/><Relationship Id="rId1" Type="http://schemas.microsoft.com/office/2007/relationships/media" Target="../media/media9.wm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71450" y="3733800"/>
            <a:ext cx="10496550" cy="2722083"/>
          </a:xfrm>
        </p:spPr>
        <p:txBody>
          <a:bodyPr>
            <a:normAutofit fontScale="47500" lnSpcReduction="20000"/>
          </a:bodyPr>
          <a:lstStyle/>
          <a:p>
            <a:r>
              <a:rPr lang="en-US" dirty="0" smtClean="0"/>
              <a:t>                 </a:t>
            </a:r>
          </a:p>
          <a:p>
            <a:r>
              <a:rPr lang="en-US" dirty="0"/>
              <a:t> </a:t>
            </a:r>
            <a:r>
              <a:rPr lang="en-US" dirty="0" smtClean="0"/>
              <a:t>                   </a:t>
            </a:r>
          </a:p>
          <a:p>
            <a:r>
              <a:rPr lang="en-US" dirty="0"/>
              <a:t> </a:t>
            </a:r>
            <a:r>
              <a:rPr lang="en-US" dirty="0" smtClean="0"/>
              <a:t>                       </a:t>
            </a:r>
          </a:p>
          <a:p>
            <a:pPr algn="l"/>
            <a:r>
              <a:rPr lang="en-US" sz="4500" b="1" dirty="0" smtClean="0"/>
              <a:t>Dr. </a:t>
            </a:r>
            <a:r>
              <a:rPr lang="en-US" sz="4500" b="1" dirty="0" smtClean="0"/>
              <a:t>Tahereh </a:t>
            </a:r>
            <a:r>
              <a:rPr lang="en-US" sz="4500" b="1" dirty="0" err="1" smtClean="0"/>
              <a:t>Ashrafganjoei</a:t>
            </a:r>
            <a:endParaRPr lang="en-US" sz="4500" b="1" dirty="0" smtClean="0"/>
          </a:p>
          <a:p>
            <a:pPr algn="l"/>
            <a:r>
              <a:rPr lang="en-US" sz="4500" b="1" dirty="0" smtClean="0"/>
              <a:t>Gynecologist Oncologist</a:t>
            </a:r>
            <a:endParaRPr lang="en-US" sz="4500" b="1" dirty="0" smtClean="0"/>
          </a:p>
          <a:p>
            <a:pPr algn="l"/>
            <a:r>
              <a:rPr lang="en-US" sz="4500" b="1" dirty="0" smtClean="0"/>
              <a:t>Associate Prof.</a:t>
            </a:r>
          </a:p>
          <a:p>
            <a:pPr algn="l"/>
            <a:r>
              <a:rPr lang="en-US" sz="4500" b="1" dirty="0" smtClean="0"/>
              <a:t>Shahid Beheshti University  of Medical </a:t>
            </a:r>
            <a:r>
              <a:rPr lang="en-US" sz="4500" b="1" dirty="0" smtClean="0"/>
              <a:t>Sciences.</a:t>
            </a:r>
            <a:endParaRPr lang="en-US" sz="4500" b="1" dirty="0" smtClean="0"/>
          </a:p>
          <a:p>
            <a:endParaRPr lang="en-US" dirty="0" smtClean="0"/>
          </a:p>
          <a:p>
            <a:r>
              <a:rPr lang="en-US" dirty="0" smtClean="0"/>
              <a:t>                                                                                                                  </a:t>
            </a:r>
            <a:endParaRPr lang="en-US" dirty="0"/>
          </a:p>
        </p:txBody>
      </p:sp>
      <p:pic>
        <p:nvPicPr>
          <p:cNvPr id="5" name="Picture 4"/>
          <p:cNvPicPr>
            <a:picLocks noChangeAspect="1"/>
          </p:cNvPicPr>
          <p:nvPr/>
        </p:nvPicPr>
        <p:blipFill>
          <a:blip r:embed="rId4"/>
          <a:stretch>
            <a:fillRect/>
          </a:stretch>
        </p:blipFill>
        <p:spPr>
          <a:xfrm>
            <a:off x="1311007" y="727113"/>
            <a:ext cx="9087080" cy="1707615"/>
          </a:xfrm>
          <a:prstGeom prst="rect">
            <a:avLst/>
          </a:prstGeom>
        </p:spPr>
      </p:pic>
      <p:sp>
        <p:nvSpPr>
          <p:cNvPr id="6" name="Title 5"/>
          <p:cNvSpPr>
            <a:spLocks noGrp="1"/>
          </p:cNvSpPr>
          <p:nvPr>
            <p:ph type="ctrTitle"/>
          </p:nvPr>
        </p:nvSpPr>
        <p:spPr>
          <a:xfrm>
            <a:off x="1311006" y="494842"/>
            <a:ext cx="9144000" cy="2358527"/>
          </a:xfrm>
        </p:spPr>
        <p:txBody>
          <a:bodyPr/>
          <a:lstStyle/>
          <a:p>
            <a:endParaRPr lang="en-US" dirty="0"/>
          </a:p>
        </p:txBody>
      </p:sp>
      <p:pic>
        <p:nvPicPr>
          <p:cNvPr id="7" name="1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771650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247"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HYDATIDIFORM MOLE</a:t>
            </a:r>
            <a:endParaRPr lang="en-US" dirty="0"/>
          </a:p>
        </p:txBody>
      </p:sp>
      <p:sp>
        <p:nvSpPr>
          <p:cNvPr id="3" name="Content Placeholder 2"/>
          <p:cNvSpPr>
            <a:spLocks noGrp="1"/>
          </p:cNvSpPr>
          <p:nvPr>
            <p:ph idx="1"/>
          </p:nvPr>
        </p:nvSpPr>
        <p:spPr/>
        <p:txBody>
          <a:bodyPr>
            <a:normAutofit fontScale="92500" lnSpcReduction="10000"/>
          </a:bodyPr>
          <a:lstStyle/>
          <a:p>
            <a:r>
              <a:rPr lang="en-US" dirty="0"/>
              <a:t>The  genetic  constitutions  of  the  two  types  of  molar  pregnancy  </a:t>
            </a:r>
            <a:r>
              <a:rPr lang="en-US" dirty="0" smtClean="0"/>
              <a:t>are</a:t>
            </a:r>
            <a:r>
              <a:rPr lang="fa-IR" dirty="0" smtClean="0"/>
              <a:t> </a:t>
            </a:r>
            <a:r>
              <a:rPr lang="en-US" dirty="0" smtClean="0"/>
              <a:t>different  </a:t>
            </a:r>
            <a:r>
              <a:rPr lang="fa-IR" dirty="0" smtClean="0"/>
              <a:t>.</a:t>
            </a:r>
            <a:r>
              <a:rPr lang="en-US" dirty="0" smtClean="0"/>
              <a:t>Complete  </a:t>
            </a:r>
            <a:r>
              <a:rPr lang="en-US" dirty="0"/>
              <a:t>moles  have  chromosomes  entirely  </a:t>
            </a:r>
            <a:r>
              <a:rPr lang="en-US" dirty="0" smtClean="0"/>
              <a:t>of</a:t>
            </a:r>
            <a:r>
              <a:rPr lang="fa-IR" dirty="0" smtClean="0"/>
              <a:t> </a:t>
            </a:r>
            <a:r>
              <a:rPr lang="en-US" dirty="0" smtClean="0"/>
              <a:t>paternal  </a:t>
            </a:r>
            <a:r>
              <a:rPr lang="en-US" dirty="0"/>
              <a:t>origin  as  the  result  of  the  fertilization  of  a  blighted  ovum  by  </a:t>
            </a:r>
            <a:r>
              <a:rPr lang="en-US" dirty="0" smtClean="0"/>
              <a:t>a</a:t>
            </a:r>
            <a:r>
              <a:rPr lang="fa-IR" dirty="0" smtClean="0"/>
              <a:t> </a:t>
            </a:r>
            <a:r>
              <a:rPr lang="en-US" dirty="0" smtClean="0"/>
              <a:t>haploid  </a:t>
            </a:r>
            <a:r>
              <a:rPr lang="en-US" dirty="0"/>
              <a:t>sperm  that  reduplicates  or,  rarely,  fertilization  of  a  blighted  </a:t>
            </a:r>
            <a:r>
              <a:rPr lang="en-US" dirty="0" smtClean="0"/>
              <a:t>ovum</a:t>
            </a:r>
            <a:r>
              <a:rPr lang="fa-IR" dirty="0" smtClean="0"/>
              <a:t> </a:t>
            </a:r>
            <a:r>
              <a:rPr lang="en-US" dirty="0" smtClean="0"/>
              <a:t>with  </a:t>
            </a:r>
            <a:r>
              <a:rPr lang="en-US" dirty="0"/>
              <a:t>two  sperm.  The  karyotype  of  a  complete  mole  is  usually  46XX. </a:t>
            </a:r>
            <a:endParaRPr lang="fa-IR" dirty="0" smtClean="0"/>
          </a:p>
          <a:p>
            <a:r>
              <a:rPr lang="en-US" dirty="0" smtClean="0"/>
              <a:t> The</a:t>
            </a:r>
            <a:r>
              <a:rPr lang="fa-IR" dirty="0" smtClean="0"/>
              <a:t> </a:t>
            </a:r>
            <a:r>
              <a:rPr lang="en-US" dirty="0" smtClean="0"/>
              <a:t>fetus </a:t>
            </a:r>
            <a:r>
              <a:rPr lang="en-US" dirty="0"/>
              <a:t>of a partial mole  is usually a  triploid.  This  consists  of  one  haploid  </a:t>
            </a:r>
            <a:r>
              <a:rPr lang="en-US" dirty="0" smtClean="0"/>
              <a:t>set</a:t>
            </a:r>
            <a:r>
              <a:rPr lang="fa-IR" dirty="0" smtClean="0"/>
              <a:t> </a:t>
            </a:r>
            <a:r>
              <a:rPr lang="en-US" dirty="0" smtClean="0"/>
              <a:t>of  </a:t>
            </a:r>
            <a:r>
              <a:rPr lang="en-US" dirty="0"/>
              <a:t>maternal  chromosomes  and  two  haploid  sets  of  paternal  </a:t>
            </a:r>
            <a:r>
              <a:rPr lang="en-US" dirty="0" smtClean="0"/>
              <a:t>chromosomes,</a:t>
            </a:r>
            <a:r>
              <a:rPr lang="fa-IR" dirty="0" smtClean="0"/>
              <a:t> </a:t>
            </a:r>
            <a:r>
              <a:rPr lang="en-US" dirty="0" smtClean="0"/>
              <a:t>the  </a:t>
            </a:r>
            <a:r>
              <a:rPr lang="en-US" dirty="0"/>
              <a:t>consequence  of  </a:t>
            </a:r>
            <a:r>
              <a:rPr lang="en-US" dirty="0" err="1"/>
              <a:t>dispermic</a:t>
            </a:r>
            <a:r>
              <a:rPr lang="en-US" dirty="0"/>
              <a:t>  fertilization  of  a  normal  ovum.  </a:t>
            </a:r>
            <a:endParaRPr lang="fa-IR" dirty="0" smtClean="0"/>
          </a:p>
          <a:p>
            <a:r>
              <a:rPr lang="en-US" dirty="0" smtClean="0"/>
              <a:t>Complete</a:t>
            </a:r>
            <a:r>
              <a:rPr lang="fa-IR" dirty="0" smtClean="0"/>
              <a:t> </a:t>
            </a:r>
            <a:r>
              <a:rPr lang="en-US" dirty="0" smtClean="0"/>
              <a:t>moles </a:t>
            </a:r>
            <a:r>
              <a:rPr lang="en-US" dirty="0"/>
              <a:t>are more common than partial moles and are more likely to </a:t>
            </a:r>
            <a:r>
              <a:rPr lang="en-US" dirty="0" smtClean="0"/>
              <a:t>undergo</a:t>
            </a:r>
            <a:r>
              <a:rPr lang="fa-IR" dirty="0" smtClean="0"/>
              <a:t> </a:t>
            </a:r>
            <a:r>
              <a:rPr lang="en-US" dirty="0" smtClean="0"/>
              <a:t>malignant </a:t>
            </a:r>
            <a:r>
              <a:rPr lang="en-US" dirty="0"/>
              <a:t>transformation.</a:t>
            </a:r>
          </a:p>
          <a:p>
            <a:endParaRPr lang="en-US" dirty="0"/>
          </a:p>
        </p:txBody>
      </p:sp>
      <p:pic>
        <p:nvPicPr>
          <p:cNvPr id="4" name="10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230188"/>
            <a:ext cx="609600" cy="609600"/>
          </a:xfrm>
          <a:prstGeom prst="rect">
            <a:avLst/>
          </a:prstGeom>
        </p:spPr>
      </p:pic>
    </p:spTree>
    <p:extLst>
      <p:ext uri="{BB962C8B-B14F-4D97-AF65-F5344CB8AC3E}">
        <p14:creationId xmlns:p14="http://schemas.microsoft.com/office/powerpoint/2010/main" val="2623442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10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stretch>
            <a:fillRect/>
          </a:stretch>
        </p:blipFill>
        <p:spPr>
          <a:xfrm>
            <a:off x="2191782" y="36512"/>
            <a:ext cx="7277100" cy="657225"/>
          </a:xfrm>
          <a:prstGeom prst="rect">
            <a:avLst/>
          </a:prstGeom>
        </p:spPr>
      </p:pic>
      <p:sp>
        <p:nvSpPr>
          <p:cNvPr id="2" name="Title 1"/>
          <p:cNvSpPr>
            <a:spLocks noGrp="1"/>
          </p:cNvSpPr>
          <p:nvPr>
            <p:ph type="title"/>
          </p:nvPr>
        </p:nvSpPr>
        <p:spPr/>
        <p:txBody>
          <a:bodyPr/>
          <a:lstStyle/>
          <a:p>
            <a:r>
              <a:rPr lang="en-US" dirty="0" smtClean="0"/>
              <a:t>              </a:t>
            </a:r>
            <a:endParaRPr lang="en-US" dirty="0"/>
          </a:p>
        </p:txBody>
      </p:sp>
      <p:pic>
        <p:nvPicPr>
          <p:cNvPr id="4" name="Content Placeholder 3"/>
          <p:cNvPicPr>
            <a:picLocks noGrp="1" noChangeAspect="1"/>
          </p:cNvPicPr>
          <p:nvPr>
            <p:ph idx="1"/>
          </p:nvPr>
        </p:nvPicPr>
        <p:blipFill>
          <a:blip r:embed="rId5"/>
          <a:stretch>
            <a:fillRect/>
          </a:stretch>
        </p:blipFill>
        <p:spPr>
          <a:xfrm>
            <a:off x="393967" y="693737"/>
            <a:ext cx="10872730" cy="6004518"/>
          </a:xfrm>
          <a:prstGeom prst="rect">
            <a:avLst/>
          </a:prstGeom>
        </p:spPr>
      </p:pic>
      <p:pic>
        <p:nvPicPr>
          <p:cNvPr id="3" name="11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38307" y="84137"/>
            <a:ext cx="609600" cy="609600"/>
          </a:xfrm>
          <a:prstGeom prst="rect">
            <a:avLst/>
          </a:prstGeom>
        </p:spPr>
      </p:pic>
    </p:spTree>
    <p:extLst>
      <p:ext uri="{BB962C8B-B14F-4D97-AF65-F5344CB8AC3E}">
        <p14:creationId xmlns:p14="http://schemas.microsoft.com/office/powerpoint/2010/main" val="25833227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31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Clinical Presentation</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Patients  with  molar  pregnancy  have  findings  consistent  with  a  confirmed pregnancy  as  well  as  uterine  size  and  date  discrepancy,  exaggerated subjective  symptoms  of  pregnancy,  and  painless  second-trimester bleeding.</a:t>
            </a:r>
          </a:p>
          <a:p>
            <a:r>
              <a:rPr lang="en-US" dirty="0"/>
              <a:t>Quantitative  </a:t>
            </a:r>
            <a:r>
              <a:rPr lang="en-US" dirty="0" err="1"/>
              <a:t>hCG</a:t>
            </a:r>
            <a:r>
              <a:rPr lang="en-US" dirty="0"/>
              <a:t>  levels  are  excessively  elevated  for  gestational  age,  and the uterus is usually larger than expected.</a:t>
            </a:r>
          </a:p>
          <a:p>
            <a:r>
              <a:rPr lang="en-US" dirty="0" smtClean="0"/>
              <a:t>. </a:t>
            </a:r>
            <a:r>
              <a:rPr lang="en-US" u="sng" dirty="0" smtClean="0"/>
              <a:t>Abnormal bleeding </a:t>
            </a:r>
            <a:r>
              <a:rPr lang="en-US" dirty="0" smtClean="0"/>
              <a:t>is the most characteristic presenting  symptom  which  prompts  evaluation  for  threatened  abortion.</a:t>
            </a:r>
          </a:p>
          <a:p>
            <a:r>
              <a:rPr lang="en-US" u="sng" dirty="0" smtClean="0"/>
              <a:t>Lack of fetal heart tones </a:t>
            </a:r>
            <a:r>
              <a:rPr lang="en-US" dirty="0" smtClean="0"/>
              <a:t>detected at the first obstetric appointment can also prompt  evaluation  (depending  on  the  estimated  gestational  age).</a:t>
            </a:r>
          </a:p>
          <a:p>
            <a:r>
              <a:rPr lang="en-US" u="sng" dirty="0" smtClean="0"/>
              <a:t>Ultrasound  imaging  </a:t>
            </a:r>
            <a:r>
              <a:rPr lang="en-US" dirty="0" smtClean="0"/>
              <a:t>confirms  the  diagnosis  of  molar  pregnancy  by  its characteristic  “</a:t>
            </a:r>
            <a:r>
              <a:rPr lang="en-US" dirty="0" smtClean="0">
                <a:solidFill>
                  <a:srgbClr val="C00000"/>
                </a:solidFill>
              </a:rPr>
              <a:t>snowstorm</a:t>
            </a:r>
            <a:r>
              <a:rPr lang="en-US" dirty="0" smtClean="0"/>
              <a:t>”  appearance  and  absence  of  fetal  parts (complete  mole).</a:t>
            </a:r>
          </a:p>
          <a:p>
            <a:r>
              <a:rPr lang="en-US" dirty="0" smtClean="0"/>
              <a:t> In  cases  of  partial  </a:t>
            </a:r>
            <a:r>
              <a:rPr lang="en-US" dirty="0" err="1" smtClean="0"/>
              <a:t>mole,ultrasonography</a:t>
            </a:r>
            <a:r>
              <a:rPr lang="en-US" dirty="0" smtClean="0"/>
              <a:t>  reveals  an  abnormally  formed  fetus.</a:t>
            </a:r>
          </a:p>
        </p:txBody>
      </p:sp>
      <p:pic>
        <p:nvPicPr>
          <p:cNvPr id="4" name="12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365125"/>
            <a:ext cx="609600" cy="609600"/>
          </a:xfrm>
          <a:prstGeom prst="rect">
            <a:avLst/>
          </a:prstGeom>
        </p:spPr>
      </p:pic>
    </p:spTree>
    <p:extLst>
      <p:ext uri="{BB962C8B-B14F-4D97-AF65-F5344CB8AC3E}">
        <p14:creationId xmlns:p14="http://schemas.microsoft.com/office/powerpoint/2010/main" val="1320207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1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728030" y="235266"/>
            <a:ext cx="9782062" cy="6622734"/>
          </a:xfrm>
          <a:prstGeom prst="rect">
            <a:avLst/>
          </a:prstGeom>
        </p:spPr>
      </p:pic>
      <p:pic>
        <p:nvPicPr>
          <p:cNvPr id="3" name="13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60325"/>
            <a:ext cx="609600" cy="609600"/>
          </a:xfrm>
          <a:prstGeom prst="rect">
            <a:avLst/>
          </a:prstGeom>
        </p:spPr>
      </p:pic>
    </p:spTree>
    <p:extLst>
      <p:ext uri="{BB962C8B-B14F-4D97-AF65-F5344CB8AC3E}">
        <p14:creationId xmlns:p14="http://schemas.microsoft.com/office/powerpoint/2010/main" val="11114545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9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485900" y="365125"/>
            <a:ext cx="9029929" cy="6757497"/>
          </a:xfrm>
          <a:prstGeom prst="rect">
            <a:avLst/>
          </a:prstGeom>
        </p:spPr>
      </p:pic>
      <p:pic>
        <p:nvPicPr>
          <p:cNvPr id="3" name="14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67985" y="195262"/>
            <a:ext cx="609600" cy="609600"/>
          </a:xfrm>
          <a:prstGeom prst="rect">
            <a:avLst/>
          </a:prstGeom>
        </p:spPr>
      </p:pic>
    </p:spTree>
    <p:extLst>
      <p:ext uri="{BB962C8B-B14F-4D97-AF65-F5344CB8AC3E}">
        <p14:creationId xmlns:p14="http://schemas.microsoft.com/office/powerpoint/2010/main" val="119001102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44"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240802"/>
          </a:xfrm>
        </p:spPr>
        <p:txBody>
          <a:bodyPr>
            <a:normAutofit fontScale="90000"/>
          </a:bodyPr>
          <a:lstStyle/>
          <a:p>
            <a:pPr algn="ctr"/>
            <a:r>
              <a:rPr lang="en-US" b="1" dirty="0" smtClean="0"/>
              <a:t>Signs   and  symptoms</a:t>
            </a:r>
            <a:endParaRPr lang="en-US" b="1" dirty="0"/>
          </a:p>
        </p:txBody>
      </p:sp>
      <p:sp>
        <p:nvSpPr>
          <p:cNvPr id="3" name="Content Placeholder 2"/>
          <p:cNvSpPr>
            <a:spLocks noGrp="1"/>
          </p:cNvSpPr>
          <p:nvPr>
            <p:ph idx="1"/>
          </p:nvPr>
        </p:nvSpPr>
        <p:spPr>
          <a:xfrm>
            <a:off x="838200" y="1156772"/>
            <a:ext cx="10515600" cy="5816905"/>
          </a:xfrm>
        </p:spPr>
        <p:txBody>
          <a:bodyPr>
            <a:normAutofit fontScale="85000" lnSpcReduction="20000"/>
          </a:bodyPr>
          <a:lstStyle/>
          <a:p>
            <a:r>
              <a:rPr lang="en-US" dirty="0" smtClean="0"/>
              <a:t>Molar  pregnancies  may  present  with  other  signs  and  symptoms, including  </a:t>
            </a:r>
            <a:r>
              <a:rPr lang="en-US" u="sng" dirty="0" smtClean="0"/>
              <a:t>severe  nausea  and  vomiting</a:t>
            </a:r>
            <a:r>
              <a:rPr lang="en-US" dirty="0" smtClean="0"/>
              <a:t>;  marked  </a:t>
            </a:r>
            <a:r>
              <a:rPr lang="en-US" u="sng" dirty="0" smtClean="0"/>
              <a:t>gestational  hypertension</a:t>
            </a:r>
            <a:r>
              <a:rPr lang="en-US" dirty="0" smtClean="0"/>
              <a:t>;</a:t>
            </a:r>
            <a:r>
              <a:rPr lang="fa-IR" dirty="0" smtClean="0"/>
              <a:t> </a:t>
            </a:r>
            <a:r>
              <a:rPr lang="en-US" dirty="0" smtClean="0"/>
              <a:t>proteinuria;  and,  rarely,  </a:t>
            </a:r>
            <a:r>
              <a:rPr lang="en-US" u="sng" dirty="0" smtClean="0"/>
              <a:t>clinical  hyperthyroidism</a:t>
            </a:r>
            <a:r>
              <a:rPr lang="en-US" dirty="0" smtClean="0"/>
              <a:t>. </a:t>
            </a:r>
          </a:p>
          <a:p>
            <a:r>
              <a:rPr lang="en-US" dirty="0" smtClean="0"/>
              <a:t> Most  of  these  findings  can  be  attributed  to  the  high  levels  of  </a:t>
            </a:r>
            <a:r>
              <a:rPr lang="en-US" dirty="0" err="1" smtClean="0"/>
              <a:t>hCG</a:t>
            </a:r>
            <a:r>
              <a:rPr lang="en-US" dirty="0" smtClean="0"/>
              <a:t>  produced  by  the  abnormal pregnancy.</a:t>
            </a:r>
          </a:p>
          <a:p>
            <a:r>
              <a:rPr lang="en-US" dirty="0" smtClean="0"/>
              <a:t>  Rarely,  patients  experience  </a:t>
            </a:r>
            <a:r>
              <a:rPr lang="en-US" u="sng" dirty="0" smtClean="0"/>
              <a:t>tachycardia  and  shortness  of breath</a:t>
            </a:r>
            <a:r>
              <a:rPr lang="en-US" dirty="0" smtClean="0"/>
              <a:t>,  arising  from  intense  hemodynamic  changes  associated  with  acute hypertensive  crisis. </a:t>
            </a:r>
          </a:p>
          <a:p>
            <a:r>
              <a:rPr lang="en-US" dirty="0" smtClean="0"/>
              <a:t> In  these  patients,  physical  examination  reveals  </a:t>
            </a:r>
            <a:r>
              <a:rPr lang="en-US" u="sng" dirty="0" smtClean="0"/>
              <a:t>not only  the  date  and  size  discrepancy  of  the  uterine  fundus  and  absent  fetal heart  tones  </a:t>
            </a:r>
            <a:r>
              <a:rPr lang="en-US" dirty="0" smtClean="0"/>
              <a:t>but  also  changes  associated  with  developing  severe hypertension  such  as  hyperreflexia. </a:t>
            </a:r>
          </a:p>
          <a:p>
            <a:r>
              <a:rPr lang="en-US" dirty="0" smtClean="0"/>
              <a:t> Bimanual  pelvic  examination  may reveal  large  adnexal  masses  (theca  lutein  cysts;  ,which</a:t>
            </a:r>
            <a:r>
              <a:rPr lang="fa-IR" dirty="0" smtClean="0"/>
              <a:t> </a:t>
            </a:r>
            <a:r>
              <a:rPr lang="en-US" dirty="0" smtClean="0"/>
              <a:t>represent  marked  enlargement  of  the  ovaries  secondary  to  </a:t>
            </a:r>
            <a:r>
              <a:rPr lang="en-US" dirty="0" err="1" smtClean="0"/>
              <a:t>hCG</a:t>
            </a:r>
            <a:r>
              <a:rPr lang="en-US" dirty="0" smtClean="0"/>
              <a:t> stimulation.</a:t>
            </a:r>
          </a:p>
          <a:p>
            <a:r>
              <a:rPr lang="en-US" dirty="0" smtClean="0"/>
              <a:t>With  earlier  diagnosis,  the  medical  complications  of  molar  pregnancy are  becoming  less  common.  </a:t>
            </a:r>
            <a:r>
              <a:rPr lang="en-US" u="sng" dirty="0" smtClean="0"/>
              <a:t>In  any  woman  who  presents  with  findings suggestive  of  severe  hypertension  prior  to  20  weeks  in  pregnancy,  a  molar pregnancy should be immediately suspected.</a:t>
            </a:r>
            <a:endParaRPr lang="en-US" u="sng" dirty="0"/>
          </a:p>
        </p:txBody>
      </p:sp>
      <p:pic>
        <p:nvPicPr>
          <p:cNvPr id="4" name="15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180727"/>
            <a:ext cx="609600" cy="609600"/>
          </a:xfrm>
          <a:prstGeom prst="rect">
            <a:avLst/>
          </a:prstGeom>
        </p:spPr>
      </p:pic>
    </p:spTree>
    <p:extLst>
      <p:ext uri="{BB962C8B-B14F-4D97-AF65-F5344CB8AC3E}">
        <p14:creationId xmlns:p14="http://schemas.microsoft.com/office/powerpoint/2010/main" val="2347602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83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Partial mole</a:t>
            </a:r>
            <a:endParaRPr lang="en-US" b="1" dirty="0"/>
          </a:p>
        </p:txBody>
      </p:sp>
      <p:sp>
        <p:nvSpPr>
          <p:cNvPr id="3" name="Content Placeholder 2"/>
          <p:cNvSpPr>
            <a:spLocks noGrp="1"/>
          </p:cNvSpPr>
          <p:nvPr>
            <p:ph idx="1"/>
          </p:nvPr>
        </p:nvSpPr>
        <p:spPr/>
        <p:txBody>
          <a:bodyPr>
            <a:normAutofit fontScale="92500" lnSpcReduction="10000"/>
          </a:bodyPr>
          <a:lstStyle/>
          <a:p>
            <a:r>
              <a:rPr lang="en-US" dirty="0" smtClean="0"/>
              <a:t>Whereas  both  partial  and  complete  molar  pregnancies  present  as abnormal  pregnancies,  partial  mole  most  often  presents  as  a  </a:t>
            </a:r>
            <a:r>
              <a:rPr lang="en-US" u="sng" dirty="0" smtClean="0"/>
              <a:t>missed abortion.</a:t>
            </a:r>
          </a:p>
          <a:p>
            <a:r>
              <a:rPr lang="en-US" dirty="0" smtClean="0"/>
              <a:t> Vaginal bleeding  is  less common  in partial molar pregnancy  than in  complete  molar  pregnancy.  </a:t>
            </a:r>
          </a:p>
          <a:p>
            <a:r>
              <a:rPr lang="en-US" dirty="0" smtClean="0"/>
              <a:t>Uterine  growth  is  less  than  expected  for  the gestational  age  in  partial  molar  pregnancy.</a:t>
            </a:r>
          </a:p>
          <a:p>
            <a:r>
              <a:rPr lang="en-US" dirty="0" smtClean="0"/>
              <a:t>  Ultrasound  reveals  molar degeneration  of  the  placenta  and  a  grossly  abnormal  fetus  or  embryo.</a:t>
            </a:r>
          </a:p>
          <a:p>
            <a:r>
              <a:rPr lang="en-US" dirty="0" smtClean="0"/>
              <a:t>Medical  complications,  theca  lutein  cysts,  and  subsequent  malignancies are rare. </a:t>
            </a:r>
            <a:endParaRPr lang="en-US" dirty="0"/>
          </a:p>
        </p:txBody>
      </p:sp>
      <p:pic>
        <p:nvPicPr>
          <p:cNvPr id="4" name="16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60325"/>
            <a:ext cx="609600" cy="609600"/>
          </a:xfrm>
          <a:prstGeom prst="rect">
            <a:avLst/>
          </a:prstGeom>
        </p:spPr>
      </p:pic>
    </p:spTree>
    <p:extLst>
      <p:ext uri="{BB962C8B-B14F-4D97-AF65-F5344CB8AC3E}">
        <p14:creationId xmlns:p14="http://schemas.microsoft.com/office/powerpoint/2010/main" val="23430260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59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Twin  pregnancies</a:t>
            </a:r>
            <a:endParaRPr lang="en-US" b="1" dirty="0"/>
          </a:p>
        </p:txBody>
      </p:sp>
      <p:sp>
        <p:nvSpPr>
          <p:cNvPr id="3" name="Content Placeholder 2"/>
          <p:cNvSpPr>
            <a:spLocks noGrp="1"/>
          </p:cNvSpPr>
          <p:nvPr>
            <p:ph idx="1"/>
          </p:nvPr>
        </p:nvSpPr>
        <p:spPr/>
        <p:txBody>
          <a:bodyPr>
            <a:normAutofit/>
          </a:bodyPr>
          <a:lstStyle/>
          <a:p>
            <a:r>
              <a:rPr lang="en-US" dirty="0" smtClean="0"/>
              <a:t>Twin  pregnancies  with  a  normal  fetus  coexisting  with  a  complete  or  partial  mole  are  exceedingly  rare.</a:t>
            </a:r>
          </a:p>
          <a:p>
            <a:r>
              <a:rPr lang="en-US" dirty="0" smtClean="0"/>
              <a:t>  Women  with  these  pregnancies  should be  treated  in  a  tertiary  hospital  center  with  specialized  care. </a:t>
            </a:r>
          </a:p>
          <a:p>
            <a:r>
              <a:rPr lang="en-US" dirty="0" smtClean="0"/>
              <a:t> Medical complications  in  molar  twin  gestations  rarely  allow  these  pregnancies  to reach  term. </a:t>
            </a:r>
          </a:p>
          <a:p>
            <a:r>
              <a:rPr lang="en-US" dirty="0" smtClean="0"/>
              <a:t> </a:t>
            </a:r>
            <a:r>
              <a:rPr lang="en-US" u="sng" dirty="0" smtClean="0"/>
              <a:t>These  pregnancies  also  have  a  higher  risk  of  persistent metastatic or </a:t>
            </a:r>
            <a:r>
              <a:rPr lang="en-US" u="sng" dirty="0" err="1" smtClean="0"/>
              <a:t>nonmetastatic</a:t>
            </a:r>
            <a:r>
              <a:rPr lang="en-US" u="sng" dirty="0" smtClean="0"/>
              <a:t> GTN.</a:t>
            </a:r>
            <a:endParaRPr lang="en-US" u="sng" dirty="0"/>
          </a:p>
        </p:txBody>
      </p:sp>
      <p:pic>
        <p:nvPicPr>
          <p:cNvPr id="4" name="17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230188"/>
            <a:ext cx="609600" cy="609600"/>
          </a:xfrm>
          <a:prstGeom prst="rect">
            <a:avLst/>
          </a:prstGeom>
        </p:spPr>
      </p:pic>
    </p:spTree>
    <p:extLst>
      <p:ext uri="{BB962C8B-B14F-4D97-AF65-F5344CB8AC3E}">
        <p14:creationId xmlns:p14="http://schemas.microsoft.com/office/powerpoint/2010/main" val="188192893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1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p:cNvPicPr>
            <a:picLocks noGrp="1" noChangeAspect="1"/>
          </p:cNvPicPr>
          <p:nvPr>
            <p:ph idx="1"/>
          </p:nvPr>
        </p:nvPicPr>
        <p:blipFill>
          <a:blip r:embed="rId4"/>
          <a:stretch>
            <a:fillRect/>
          </a:stretch>
        </p:blipFill>
        <p:spPr>
          <a:xfrm>
            <a:off x="182408" y="1027906"/>
            <a:ext cx="12031625" cy="4509948"/>
          </a:xfrm>
          <a:prstGeom prst="rect">
            <a:avLst/>
          </a:prstGeom>
        </p:spPr>
      </p:pic>
      <p:pic>
        <p:nvPicPr>
          <p:cNvPr id="3" name="18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209550"/>
            <a:ext cx="609600" cy="609600"/>
          </a:xfrm>
          <a:prstGeom prst="rect">
            <a:avLst/>
          </a:prstGeom>
        </p:spPr>
      </p:pic>
    </p:spTree>
    <p:extLst>
      <p:ext uri="{BB962C8B-B14F-4D97-AF65-F5344CB8AC3E}">
        <p14:creationId xmlns:p14="http://schemas.microsoft.com/office/powerpoint/2010/main" val="18946924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5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99872"/>
            <a:ext cx="10515600" cy="549275"/>
          </a:xfrm>
        </p:spPr>
        <p:txBody>
          <a:bodyPr>
            <a:normAutofit fontScale="90000"/>
          </a:bodyPr>
          <a:lstStyle/>
          <a:p>
            <a:pPr algn="ctr"/>
            <a:r>
              <a:rPr lang="en-US" b="1" dirty="0" smtClean="0"/>
              <a:t>Treatment</a:t>
            </a:r>
            <a:endParaRPr lang="en-US" b="1" dirty="0"/>
          </a:p>
        </p:txBody>
      </p:sp>
      <p:sp>
        <p:nvSpPr>
          <p:cNvPr id="3" name="Content Placeholder 2"/>
          <p:cNvSpPr>
            <a:spLocks noGrp="1"/>
          </p:cNvSpPr>
          <p:nvPr>
            <p:ph idx="1"/>
          </p:nvPr>
        </p:nvSpPr>
        <p:spPr>
          <a:xfrm>
            <a:off x="220337" y="1046602"/>
            <a:ext cx="11133463" cy="5811398"/>
          </a:xfrm>
        </p:spPr>
        <p:txBody>
          <a:bodyPr>
            <a:normAutofit fontScale="92500" lnSpcReduction="20000"/>
          </a:bodyPr>
          <a:lstStyle/>
          <a:p>
            <a:r>
              <a:rPr lang="en-US" dirty="0" smtClean="0"/>
              <a:t>In  most  cases  of  molar  pregnancy,  the  definitive  treatment  is  prompt evacuation  of  the  uterine  contents.  Uterine  evacuation  is  done  most  often by  dilation  of  the  cervix  and  suction  curettage  followed  by  gentle  sharp curettage.  Because  the  evacuation  of  larger  moles  is  sometimes  associated with  uterine  atony  and  excessive  blood  loss,  appropriate  preparations should  be  made  for  </a:t>
            </a:r>
            <a:r>
              <a:rPr lang="en-US" u="sng" dirty="0" err="1" smtClean="0"/>
              <a:t>uterotonic</a:t>
            </a:r>
            <a:r>
              <a:rPr lang="en-US" u="sng" dirty="0" smtClean="0"/>
              <a:t>  administration  and  blood  transfusion</a:t>
            </a:r>
            <a:r>
              <a:rPr lang="en-US" dirty="0" smtClean="0"/>
              <a:t>,  if needed. </a:t>
            </a:r>
          </a:p>
          <a:p>
            <a:r>
              <a:rPr lang="en-US" dirty="0" smtClean="0"/>
              <a:t> In  rare  cases  of  a  late  presenting  partial  molar  pregnancy,  there may  be  an  additional  need  for  larger  grasping  instruments  to  remove  the abnormal  fetus.  </a:t>
            </a:r>
          </a:p>
          <a:p>
            <a:r>
              <a:rPr lang="en-US" dirty="0" smtClean="0"/>
              <a:t>In  general,  the  larger  the  uterus,  the  greater  the  risk  of pulmonary  complications  associated  with  </a:t>
            </a:r>
            <a:r>
              <a:rPr lang="en-US" u="sng" dirty="0" smtClean="0"/>
              <a:t>trophoblastic  emboli,  fluid overload, and anemia.</a:t>
            </a:r>
          </a:p>
          <a:p>
            <a:r>
              <a:rPr lang="en-US" dirty="0" smtClean="0"/>
              <a:t>This  is  particularly  true  in  patients  with  associated  </a:t>
            </a:r>
            <a:r>
              <a:rPr lang="en-US" u="sng" dirty="0" smtClean="0"/>
              <a:t>severe  gestational hypertension</a:t>
            </a:r>
            <a:r>
              <a:rPr lang="en-US" dirty="0" smtClean="0"/>
              <a:t>,  who  may  experience  concomitant  </a:t>
            </a:r>
            <a:r>
              <a:rPr lang="en-US" dirty="0" err="1" smtClean="0"/>
              <a:t>hemoconcentration</a:t>
            </a:r>
            <a:r>
              <a:rPr lang="en-US" dirty="0" smtClean="0"/>
              <a:t>  and alteration  in  vascular  hemodynamics.</a:t>
            </a:r>
          </a:p>
          <a:p>
            <a:pPr marL="0" indent="0">
              <a:buNone/>
            </a:pPr>
            <a:r>
              <a:rPr lang="en-US" dirty="0" smtClean="0"/>
              <a:t>  </a:t>
            </a:r>
            <a:endParaRPr lang="en-US" dirty="0"/>
          </a:p>
        </p:txBody>
      </p:sp>
      <p:pic>
        <p:nvPicPr>
          <p:cNvPr id="4" name="19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169709"/>
            <a:ext cx="609600" cy="609600"/>
          </a:xfrm>
          <a:prstGeom prst="rect">
            <a:avLst/>
          </a:prstGeom>
        </p:spPr>
      </p:pic>
    </p:spTree>
    <p:extLst>
      <p:ext uri="{BB962C8B-B14F-4D97-AF65-F5344CB8AC3E}">
        <p14:creationId xmlns:p14="http://schemas.microsoft.com/office/powerpoint/2010/main" val="23780960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039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buNone/>
            </a:pPr>
            <a:r>
              <a:rPr lang="en-US" sz="3200" b="1" dirty="0"/>
              <a:t>Reference:</a:t>
            </a:r>
          </a:p>
          <a:p>
            <a:pPr marL="0" indent="0">
              <a:buNone/>
            </a:pPr>
            <a:r>
              <a:rPr lang="en-US" dirty="0"/>
              <a:t>Beckmann and Ling's Obstetrics and </a:t>
            </a:r>
            <a:r>
              <a:rPr lang="en-US" dirty="0" smtClean="0"/>
              <a:t>Gynecology,2019, </a:t>
            </a:r>
            <a:r>
              <a:rPr lang="en-US" dirty="0"/>
              <a:t>eight edition, chapter45</a:t>
            </a:r>
            <a:r>
              <a:rPr lang="en-US" dirty="0" smtClean="0"/>
              <a:t>.</a:t>
            </a:r>
          </a:p>
          <a:p>
            <a:pPr marL="0" indent="0">
              <a:buNone/>
            </a:pPr>
            <a:endParaRPr lang="en-US" dirty="0"/>
          </a:p>
          <a:p>
            <a:pPr marL="0" indent="0">
              <a:buNone/>
            </a:pPr>
            <a:r>
              <a:rPr lang="en-US" sz="3200" b="1" dirty="0"/>
              <a:t>To read more:</a:t>
            </a:r>
          </a:p>
          <a:p>
            <a:pPr marL="0" indent="0">
              <a:buNone/>
            </a:pPr>
            <a:r>
              <a:rPr lang="en-US" dirty="0" err="1"/>
              <a:t>Berek</a:t>
            </a:r>
            <a:r>
              <a:rPr lang="en-US" dirty="0"/>
              <a:t> &amp; Novak's Gynecology, </a:t>
            </a:r>
            <a:r>
              <a:rPr lang="en-US" dirty="0" smtClean="0"/>
              <a:t>2020,sixteenth </a:t>
            </a:r>
            <a:r>
              <a:rPr lang="en-US" dirty="0"/>
              <a:t>edition, chapter 41.</a:t>
            </a:r>
          </a:p>
          <a:p>
            <a:pPr marL="0" indent="0">
              <a:buNone/>
            </a:pPr>
            <a:endParaRPr lang="en-US" dirty="0"/>
          </a:p>
          <a:p>
            <a:endParaRPr lang="en-US" dirty="0"/>
          </a:p>
        </p:txBody>
      </p:sp>
      <p:pic>
        <p:nvPicPr>
          <p:cNvPr id="4" name="2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843757"/>
            <a:ext cx="609600" cy="609600"/>
          </a:xfrm>
          <a:prstGeom prst="rect">
            <a:avLst/>
          </a:prstGeom>
        </p:spPr>
      </p:pic>
    </p:spTree>
    <p:extLst>
      <p:ext uri="{BB962C8B-B14F-4D97-AF65-F5344CB8AC3E}">
        <p14:creationId xmlns:p14="http://schemas.microsoft.com/office/powerpoint/2010/main" val="13232968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9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Treatment</a:t>
            </a:r>
            <a:endParaRPr lang="en-US" dirty="0"/>
          </a:p>
        </p:txBody>
      </p:sp>
      <p:sp>
        <p:nvSpPr>
          <p:cNvPr id="3" name="Content Placeholder 2"/>
          <p:cNvSpPr>
            <a:spLocks noGrp="1"/>
          </p:cNvSpPr>
          <p:nvPr>
            <p:ph idx="1"/>
          </p:nvPr>
        </p:nvSpPr>
        <p:spPr/>
        <p:txBody>
          <a:bodyPr>
            <a:normAutofit fontScale="92500" lnSpcReduction="10000"/>
          </a:bodyPr>
          <a:lstStyle/>
          <a:p>
            <a:r>
              <a:rPr lang="en-US" u="sng" dirty="0"/>
              <a:t>Hysterectomy </a:t>
            </a:r>
            <a:r>
              <a:rPr lang="en-US" dirty="0" smtClean="0"/>
              <a:t>or induction</a:t>
            </a:r>
            <a:r>
              <a:rPr lang="fa-IR" dirty="0" smtClean="0"/>
              <a:t> </a:t>
            </a:r>
            <a:r>
              <a:rPr lang="en-US" dirty="0" smtClean="0"/>
              <a:t>of labor</a:t>
            </a:r>
            <a:r>
              <a:rPr lang="fa-IR" dirty="0" smtClean="0"/>
              <a:t> </a:t>
            </a:r>
            <a:r>
              <a:rPr lang="en-US" dirty="0" smtClean="0"/>
              <a:t>with prostaglandins </a:t>
            </a:r>
            <a:r>
              <a:rPr lang="en-US" dirty="0"/>
              <a:t>is not usually  recommended, </a:t>
            </a:r>
            <a:r>
              <a:rPr lang="en-US" dirty="0" smtClean="0"/>
              <a:t>because </a:t>
            </a:r>
            <a:r>
              <a:rPr lang="en-US" dirty="0"/>
              <a:t>of </a:t>
            </a:r>
            <a:r>
              <a:rPr lang="en-US" dirty="0" smtClean="0"/>
              <a:t>the increased risk of blood loss </a:t>
            </a:r>
            <a:r>
              <a:rPr lang="en-US" dirty="0"/>
              <a:t>and other  sequelae. </a:t>
            </a:r>
          </a:p>
          <a:p>
            <a:r>
              <a:rPr lang="en-US" dirty="0" smtClean="0"/>
              <a:t>Patients </a:t>
            </a:r>
            <a:r>
              <a:rPr lang="en-US" dirty="0"/>
              <a:t>who </a:t>
            </a:r>
            <a:r>
              <a:rPr lang="en-US" dirty="0" smtClean="0"/>
              <a:t>have no </a:t>
            </a:r>
            <a:r>
              <a:rPr lang="en-US" dirty="0"/>
              <a:t>interest </a:t>
            </a:r>
            <a:r>
              <a:rPr lang="en-US" dirty="0" smtClean="0"/>
              <a:t>in  further </a:t>
            </a:r>
            <a:r>
              <a:rPr lang="en-US" dirty="0"/>
              <a:t>childbearing </a:t>
            </a:r>
            <a:r>
              <a:rPr lang="en-US" dirty="0" smtClean="0"/>
              <a:t>or have </a:t>
            </a:r>
            <a:r>
              <a:rPr lang="en-US" dirty="0"/>
              <a:t>other </a:t>
            </a:r>
            <a:r>
              <a:rPr lang="en-US" dirty="0" smtClean="0"/>
              <a:t>indications for </a:t>
            </a:r>
            <a:r>
              <a:rPr lang="en-US" dirty="0"/>
              <a:t>hysterectomy </a:t>
            </a:r>
            <a:r>
              <a:rPr lang="en-US" dirty="0" smtClean="0"/>
              <a:t>may be </a:t>
            </a:r>
            <a:r>
              <a:rPr lang="en-US" dirty="0"/>
              <a:t>treated </a:t>
            </a:r>
            <a:r>
              <a:rPr lang="en-US" dirty="0" smtClean="0"/>
              <a:t>by hysterectomy </a:t>
            </a:r>
            <a:r>
              <a:rPr lang="en-US" dirty="0"/>
              <a:t>with </a:t>
            </a:r>
            <a:r>
              <a:rPr lang="en-US" dirty="0" smtClean="0"/>
              <a:t>ovarian </a:t>
            </a:r>
            <a:r>
              <a:rPr lang="en-US" dirty="0"/>
              <a:t>preservation.  Despite  removal </a:t>
            </a:r>
            <a:r>
              <a:rPr lang="en-US" dirty="0" smtClean="0"/>
              <a:t>of the </a:t>
            </a:r>
            <a:r>
              <a:rPr lang="en-US" dirty="0"/>
              <a:t>entire </a:t>
            </a:r>
            <a:r>
              <a:rPr lang="en-US" dirty="0" smtClean="0"/>
              <a:t>primary neoplasm,</a:t>
            </a:r>
            <a:r>
              <a:rPr lang="fa-IR" dirty="0" smtClean="0"/>
              <a:t> </a:t>
            </a:r>
            <a:r>
              <a:rPr lang="en-US" dirty="0" smtClean="0"/>
              <a:t>the risk  </a:t>
            </a:r>
            <a:r>
              <a:rPr lang="en-US" dirty="0"/>
              <a:t>of persistent GTN is 3% to 5</a:t>
            </a:r>
            <a:r>
              <a:rPr lang="en-US" dirty="0" smtClean="0"/>
              <a:t>%.</a:t>
            </a:r>
            <a:endParaRPr lang="fa-IR" dirty="0" smtClean="0"/>
          </a:p>
          <a:p>
            <a:r>
              <a:rPr lang="en-US" dirty="0"/>
              <a:t>The  bilaterally enlarged </a:t>
            </a:r>
            <a:r>
              <a:rPr lang="en-US" dirty="0" err="1"/>
              <a:t>multicystic</a:t>
            </a:r>
            <a:r>
              <a:rPr lang="en-US" dirty="0"/>
              <a:t> ovaries (</a:t>
            </a:r>
            <a:r>
              <a:rPr lang="en-US" u="sng" dirty="0"/>
              <a:t>theca  lutein cysts</a:t>
            </a:r>
            <a:r>
              <a:rPr lang="en-US" dirty="0"/>
              <a:t>)resulting  from follicular stimulation by high levels of circulating </a:t>
            </a:r>
            <a:r>
              <a:rPr lang="en-US" dirty="0" err="1"/>
              <a:t>hCG</a:t>
            </a:r>
            <a:r>
              <a:rPr lang="en-US" dirty="0"/>
              <a:t> do not</a:t>
            </a:r>
            <a:r>
              <a:rPr lang="fa-IR" dirty="0"/>
              <a:t> </a:t>
            </a:r>
            <a:r>
              <a:rPr lang="en-US" dirty="0"/>
              <a:t>represent malignant changes. </a:t>
            </a:r>
          </a:p>
          <a:p>
            <a:r>
              <a:rPr lang="en-US" dirty="0"/>
              <a:t> The  theca lutein cysts invariably regress within a few months of</a:t>
            </a:r>
            <a:r>
              <a:rPr lang="fa-IR" dirty="0"/>
              <a:t> </a:t>
            </a:r>
            <a:r>
              <a:rPr lang="en-US" dirty="0"/>
              <a:t>evacuation and, therefore, do not require surgical removal.</a:t>
            </a:r>
          </a:p>
          <a:p>
            <a:endParaRPr lang="en-US" dirty="0"/>
          </a:p>
          <a:p>
            <a:endParaRPr lang="en-US" dirty="0"/>
          </a:p>
        </p:txBody>
      </p:sp>
      <p:pic>
        <p:nvPicPr>
          <p:cNvPr id="4" name="20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63300" y="230188"/>
            <a:ext cx="609600" cy="609600"/>
          </a:xfrm>
          <a:prstGeom prst="rect">
            <a:avLst/>
          </a:prstGeom>
        </p:spPr>
      </p:pic>
    </p:spTree>
    <p:extLst>
      <p:ext uri="{BB962C8B-B14F-4D97-AF65-F5344CB8AC3E}">
        <p14:creationId xmlns:p14="http://schemas.microsoft.com/office/powerpoint/2010/main" val="17689568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42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1424" y="0"/>
            <a:ext cx="10515600" cy="1325563"/>
          </a:xfrm>
        </p:spPr>
        <p:txBody>
          <a:bodyPr>
            <a:normAutofit/>
          </a:bodyPr>
          <a:lstStyle/>
          <a:p>
            <a:pPr algn="ctr"/>
            <a:r>
              <a:rPr lang="en-US" sz="4000" b="1" dirty="0" smtClean="0"/>
              <a:t>Post evacuation Management</a:t>
            </a:r>
            <a:endParaRPr lang="en-US" sz="4000" b="1" dirty="0"/>
          </a:p>
        </p:txBody>
      </p:sp>
      <p:sp>
        <p:nvSpPr>
          <p:cNvPr id="3" name="Content Placeholder 2"/>
          <p:cNvSpPr>
            <a:spLocks noGrp="1"/>
          </p:cNvSpPr>
          <p:nvPr>
            <p:ph idx="1"/>
          </p:nvPr>
        </p:nvSpPr>
        <p:spPr>
          <a:xfrm>
            <a:off x="418641" y="1443210"/>
            <a:ext cx="10935159" cy="5321147"/>
          </a:xfrm>
        </p:spPr>
        <p:txBody>
          <a:bodyPr>
            <a:normAutofit fontScale="77500" lnSpcReduction="20000"/>
          </a:bodyPr>
          <a:lstStyle/>
          <a:p>
            <a:r>
              <a:rPr lang="en-US" dirty="0" smtClean="0"/>
              <a:t>Because  of  the  predisposition  for  malignant GTN,  patients  should  be  monitored closely  for  6  to  12  months  after  the  evacuation  of  a  molar  pregnancy. </a:t>
            </a:r>
          </a:p>
          <a:p>
            <a:r>
              <a:rPr lang="en-US" dirty="0" smtClean="0"/>
              <a:t> Rh negative  patients  should  be  given  </a:t>
            </a:r>
            <a:r>
              <a:rPr lang="en-US" u="sng" dirty="0" smtClean="0"/>
              <a:t>Rh  immunoglobulin</a:t>
            </a:r>
            <a:r>
              <a:rPr lang="en-US" dirty="0" smtClean="0"/>
              <a:t>. </a:t>
            </a:r>
            <a:endParaRPr lang="fa-IR" dirty="0" smtClean="0"/>
          </a:p>
          <a:p>
            <a:r>
              <a:rPr lang="en-US" dirty="0"/>
              <a:t>During  the  first  year,  the  patient  should  be  provided  with  a  </a:t>
            </a:r>
            <a:r>
              <a:rPr lang="en-US" u="sng" dirty="0"/>
              <a:t>reliable contraceptive  </a:t>
            </a:r>
            <a:r>
              <a:rPr lang="en-US" dirty="0"/>
              <a:t>method  to  prevent  an  </a:t>
            </a:r>
            <a:r>
              <a:rPr lang="en-US" dirty="0" err="1"/>
              <a:t>intercurrent</a:t>
            </a:r>
            <a:r>
              <a:rPr lang="en-US" dirty="0"/>
              <a:t>  pregnancy</a:t>
            </a:r>
            <a:r>
              <a:rPr lang="en-US" dirty="0" smtClean="0"/>
              <a:t>. </a:t>
            </a:r>
          </a:p>
          <a:p>
            <a:r>
              <a:rPr lang="en-US" u="sng" dirty="0" smtClean="0"/>
              <a:t>Follow-up</a:t>
            </a:r>
            <a:r>
              <a:rPr lang="en-US" dirty="0" smtClean="0"/>
              <a:t>  consists of  periodic  physical  examination  to  check  for  vaginal  metastasis  and appropriate  involution  of  pelvic  structures. </a:t>
            </a:r>
          </a:p>
          <a:p>
            <a:r>
              <a:rPr lang="en-US" dirty="0" smtClean="0"/>
              <a:t>Quantitative  </a:t>
            </a:r>
            <a:r>
              <a:rPr lang="en-US" dirty="0" err="1" smtClean="0"/>
              <a:t>hCG</a:t>
            </a:r>
            <a:r>
              <a:rPr lang="en-US" dirty="0" smtClean="0"/>
              <a:t>  levels  should be  checked  within  48  hours  following  evacuation,  every  1  to  2  weeks while  elevated,  and  at  1  to  2  months  thereafter.  Quantitative  </a:t>
            </a:r>
            <a:r>
              <a:rPr lang="en-US" dirty="0" err="1" smtClean="0"/>
              <a:t>hCG</a:t>
            </a:r>
            <a:r>
              <a:rPr lang="en-US" dirty="0" smtClean="0"/>
              <a:t>  levels that  rise  or  reach  a  plateau  are  an  indication  of  persistent  disease  and  the need  for  further  treatment  after  a  new  pregnancy  has  been  ruled  out.</a:t>
            </a:r>
          </a:p>
          <a:p>
            <a:r>
              <a:rPr lang="en-US" dirty="0" smtClean="0"/>
              <a:t>Multiple studies  have  proven  the  safety  of  oral  contraceptive  use  after  a  molar pregnancy. </a:t>
            </a:r>
          </a:p>
          <a:p>
            <a:r>
              <a:rPr lang="en-US" u="sng" dirty="0" smtClean="0"/>
              <a:t>The  risk  of  recurrence  with subsequent  pregnancies  is  1%  to  2%.  </a:t>
            </a:r>
          </a:p>
          <a:p>
            <a:r>
              <a:rPr lang="en-US" dirty="0" smtClean="0"/>
              <a:t>There  is  no  increase  in  congenital anomalies or complications in future pregnancies.</a:t>
            </a:r>
            <a:endParaRPr lang="en-US" dirty="0"/>
          </a:p>
        </p:txBody>
      </p:sp>
      <p:pic>
        <p:nvPicPr>
          <p:cNvPr id="4" name="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238125"/>
            <a:ext cx="609600" cy="609600"/>
          </a:xfrm>
          <a:prstGeom prst="rect">
            <a:avLst/>
          </a:prstGeom>
        </p:spPr>
      </p:pic>
    </p:spTree>
    <p:extLst>
      <p:ext uri="{BB962C8B-B14F-4D97-AF65-F5344CB8AC3E}">
        <p14:creationId xmlns:p14="http://schemas.microsoft.com/office/powerpoint/2010/main" val="321901397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719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564396" y="1288974"/>
            <a:ext cx="8149899" cy="4792337"/>
          </a:xfrm>
          <a:prstGeom prst="rect">
            <a:avLst/>
          </a:prstGeom>
        </p:spPr>
      </p:pic>
      <p:pic>
        <p:nvPicPr>
          <p:cNvPr id="3" name="22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0450" y="180975"/>
            <a:ext cx="609600" cy="609600"/>
          </a:xfrm>
          <a:prstGeom prst="rect">
            <a:avLst/>
          </a:prstGeom>
        </p:spPr>
      </p:pic>
    </p:spTree>
    <p:extLst>
      <p:ext uri="{BB962C8B-B14F-4D97-AF65-F5344CB8AC3E}">
        <p14:creationId xmlns:p14="http://schemas.microsoft.com/office/powerpoint/2010/main" val="17790745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7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6821"/>
            <a:ext cx="10515600" cy="1325563"/>
          </a:xfrm>
        </p:spPr>
        <p:txBody>
          <a:bodyPr>
            <a:normAutofit/>
          </a:bodyPr>
          <a:lstStyle/>
          <a:p>
            <a:pPr algn="ctr"/>
            <a:r>
              <a:rPr lang="en-US" sz="3200" b="1" dirty="0" smtClean="0"/>
              <a:t>MALIGNANT GESTATIONAL TROPHOBLASTIC</a:t>
            </a:r>
            <a:br>
              <a:rPr lang="en-US" sz="3200" b="1" dirty="0" smtClean="0"/>
            </a:br>
            <a:r>
              <a:rPr lang="en-US" sz="3200" b="1" dirty="0" smtClean="0"/>
              <a:t>NEOPLASIA</a:t>
            </a:r>
            <a:endParaRPr lang="en-US" sz="3200" b="1" dirty="0"/>
          </a:p>
        </p:txBody>
      </p:sp>
      <p:sp>
        <p:nvSpPr>
          <p:cNvPr id="3" name="Content Placeholder 2"/>
          <p:cNvSpPr>
            <a:spLocks noGrp="1"/>
          </p:cNvSpPr>
          <p:nvPr>
            <p:ph idx="1"/>
          </p:nvPr>
        </p:nvSpPr>
        <p:spPr>
          <a:xfrm>
            <a:off x="121186" y="1344058"/>
            <a:ext cx="11232614" cy="5431315"/>
          </a:xfrm>
        </p:spPr>
        <p:txBody>
          <a:bodyPr>
            <a:normAutofit fontScale="77500" lnSpcReduction="20000"/>
          </a:bodyPr>
          <a:lstStyle/>
          <a:p>
            <a:r>
              <a:rPr lang="en-US" dirty="0" err="1" smtClean="0"/>
              <a:t>Postmolar</a:t>
            </a:r>
            <a:r>
              <a:rPr lang="en-US" dirty="0" smtClean="0"/>
              <a:t>  or  persistent  GTN  is  often  diagnosed  when  </a:t>
            </a:r>
            <a:r>
              <a:rPr lang="en-US" dirty="0" err="1" smtClean="0"/>
              <a:t>hCG</a:t>
            </a:r>
            <a:r>
              <a:rPr lang="en-US" dirty="0" smtClean="0"/>
              <a:t>  levels  do  not fall appropriately after a molar pregnancy but can also occur after a normal pregnancy.  This  disease  can  be  localized  or  widespread  (metastatic).</a:t>
            </a:r>
          </a:p>
          <a:p>
            <a:r>
              <a:rPr lang="en-US" dirty="0" smtClean="0"/>
              <a:t>  An invasive  mole,  a  localized  form,  is  histologically  identical  to  a  complete mole. It  invades  the  myometrium  without  any  intervening  endometrial stroma  seen  on  histologic  sample.  Occasionally,  it  may  be  diagnosed  on curettage at the time of initial molar evacuation.</a:t>
            </a:r>
          </a:p>
          <a:p>
            <a:r>
              <a:rPr lang="en-US" dirty="0" smtClean="0"/>
              <a:t>Although  invasive  moles  are  histologically  identical  to  antecedent molar pregnancies while invading the myometrium, </a:t>
            </a:r>
            <a:r>
              <a:rPr lang="en-US" dirty="0" err="1" smtClean="0"/>
              <a:t>choriocarcinomas</a:t>
            </a:r>
            <a:r>
              <a:rPr lang="en-US" dirty="0" smtClean="0"/>
              <a:t> are a  malignant  transformation  of  trophoblastic  tissue.  Instead  of  hydropic chorionic villi, the tumor has a red, granular appearance on cut section and consists  of  intermingled  </a:t>
            </a:r>
            <a:r>
              <a:rPr lang="en-US" dirty="0" err="1" smtClean="0"/>
              <a:t>syncytiotrophoblastic</a:t>
            </a:r>
            <a:r>
              <a:rPr lang="en-US" dirty="0" smtClean="0"/>
              <a:t>  and  </a:t>
            </a:r>
            <a:r>
              <a:rPr lang="en-US" dirty="0" err="1" smtClean="0"/>
              <a:t>cytotrophoblastic</a:t>
            </a:r>
            <a:r>
              <a:rPr lang="en-US" dirty="0" smtClean="0"/>
              <a:t> elements with many  abnormal cellular  forms. </a:t>
            </a:r>
          </a:p>
          <a:p>
            <a:r>
              <a:rPr lang="en-US" dirty="0" smtClean="0"/>
              <a:t>Clinically, </a:t>
            </a:r>
            <a:r>
              <a:rPr lang="en-US" dirty="0" err="1" smtClean="0"/>
              <a:t>choriocarcinomas</a:t>
            </a:r>
            <a:r>
              <a:rPr lang="en-US" dirty="0" smtClean="0"/>
              <a:t> are  characterized  by  rapid  myometrial  and  uterine  vessel  invasion  and systemic  metastases  resulting  from  </a:t>
            </a:r>
            <a:r>
              <a:rPr lang="en-US" dirty="0" err="1" smtClean="0"/>
              <a:t>hematogenous</a:t>
            </a:r>
            <a:r>
              <a:rPr lang="en-US" dirty="0" smtClean="0"/>
              <a:t>  embolization.</a:t>
            </a:r>
          </a:p>
          <a:p>
            <a:r>
              <a:rPr lang="en-US" dirty="0" smtClean="0"/>
              <a:t>  Lung, vagina,  central  nervous  system,  kidney,  and  liver  are  common  metastatic locations.  </a:t>
            </a:r>
          </a:p>
          <a:p>
            <a:r>
              <a:rPr lang="en-US" dirty="0" err="1" smtClean="0"/>
              <a:t>Choriocarcinoma</a:t>
            </a:r>
            <a:r>
              <a:rPr lang="en-US" dirty="0" smtClean="0"/>
              <a:t>  may  follow  a  molar  pregnancy,  normal-term pregnancy,  abortion,  or  ectopic  pregnancy.  In  the  United  States, </a:t>
            </a:r>
            <a:r>
              <a:rPr lang="en-US" dirty="0" err="1" smtClean="0"/>
              <a:t>choriocarcinoma</a:t>
            </a:r>
            <a:r>
              <a:rPr lang="en-US" dirty="0" smtClean="0"/>
              <a:t>  is  associated  with  approximately  1  in  20,000–40,000 pregnancies, </a:t>
            </a:r>
            <a:r>
              <a:rPr lang="en-US" u="sng" dirty="0" smtClean="0"/>
              <a:t>approximately half of those after term pregnancies</a:t>
            </a:r>
            <a:r>
              <a:rPr lang="en-US" dirty="0" smtClean="0"/>
              <a:t>.</a:t>
            </a:r>
            <a:endParaRPr lang="en-US" dirty="0"/>
          </a:p>
        </p:txBody>
      </p:sp>
      <p:pic>
        <p:nvPicPr>
          <p:cNvPr id="4" name="23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49013" y="166821"/>
            <a:ext cx="609600" cy="609600"/>
          </a:xfrm>
          <a:prstGeom prst="rect">
            <a:avLst/>
          </a:prstGeom>
        </p:spPr>
      </p:pic>
    </p:spTree>
    <p:extLst>
      <p:ext uri="{BB962C8B-B14F-4D97-AF65-F5344CB8AC3E}">
        <p14:creationId xmlns:p14="http://schemas.microsoft.com/office/powerpoint/2010/main" val="36217847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4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27240"/>
          </a:xfrm>
        </p:spPr>
        <p:txBody>
          <a:bodyPr>
            <a:normAutofit fontScale="90000"/>
          </a:bodyPr>
          <a:lstStyle/>
          <a:p>
            <a:pPr algn="ctr"/>
            <a:r>
              <a:rPr lang="en-US" b="1" dirty="0" smtClean="0"/>
              <a:t>Treatment</a:t>
            </a:r>
            <a:endParaRPr lang="en-US" dirty="0"/>
          </a:p>
        </p:txBody>
      </p:sp>
      <p:sp>
        <p:nvSpPr>
          <p:cNvPr id="3" name="Content Placeholder 2"/>
          <p:cNvSpPr>
            <a:spLocks noGrp="1"/>
          </p:cNvSpPr>
          <p:nvPr>
            <p:ph idx="1"/>
          </p:nvPr>
        </p:nvSpPr>
        <p:spPr>
          <a:xfrm>
            <a:off x="143219" y="1255924"/>
            <a:ext cx="11089395" cy="4927715"/>
          </a:xfrm>
        </p:spPr>
        <p:txBody>
          <a:bodyPr>
            <a:normAutofit/>
          </a:bodyPr>
          <a:lstStyle/>
          <a:p>
            <a:r>
              <a:rPr lang="en-US" dirty="0" smtClean="0"/>
              <a:t>Early  identification  and  treatment  are  important. </a:t>
            </a:r>
            <a:endParaRPr lang="fa-IR" dirty="0" smtClean="0"/>
          </a:p>
          <a:p>
            <a:r>
              <a:rPr lang="en-US" dirty="0" smtClean="0"/>
              <a:t> Abnormal  bleeding  for more  than  6  weeks  after  any  pregnancy  should  be  evaluated  with  </a:t>
            </a:r>
            <a:r>
              <a:rPr lang="en-US" dirty="0" err="1" smtClean="0"/>
              <a:t>hCG</a:t>
            </a:r>
            <a:r>
              <a:rPr lang="en-US" dirty="0" smtClean="0"/>
              <a:t> testing  to  exclude  a  new  pregnancy  or  GTN. </a:t>
            </a:r>
            <a:endParaRPr lang="fa-IR" dirty="0" smtClean="0"/>
          </a:p>
          <a:p>
            <a:r>
              <a:rPr lang="en-US" dirty="0" smtClean="0"/>
              <a:t> Failure  of  quantitative  </a:t>
            </a:r>
            <a:r>
              <a:rPr lang="en-US" dirty="0" err="1" smtClean="0"/>
              <a:t>hCG</a:t>
            </a:r>
            <a:r>
              <a:rPr lang="en-US" dirty="0" smtClean="0"/>
              <a:t> levels  to  regress  after  treatment  of  a  molar  pregnancy  suggests  that  further treatment  is  needed.  </a:t>
            </a:r>
            <a:r>
              <a:rPr lang="en-US" dirty="0" smtClean="0">
                <a:solidFill>
                  <a:srgbClr val="C00000"/>
                </a:solidFill>
              </a:rPr>
              <a:t>Identified  metastatic  sites  should  not  be  biopsied  to avoid  bleeding  complications. </a:t>
            </a:r>
          </a:p>
          <a:p>
            <a:r>
              <a:rPr lang="en-US" dirty="0" smtClean="0"/>
              <a:t> Most </a:t>
            </a:r>
            <a:r>
              <a:rPr lang="en-US" dirty="0"/>
              <a:t>malignant GTN</a:t>
            </a:r>
            <a:r>
              <a:rPr lang="en-US" dirty="0" smtClean="0"/>
              <a:t>, are highly  sensitive  to  chemotherapy,  which  often  results  in  a  cure,  allowing for future reproduction.</a:t>
            </a:r>
          </a:p>
        </p:txBody>
      </p:sp>
      <p:pic>
        <p:nvPicPr>
          <p:cNvPr id="4" name="2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159745"/>
            <a:ext cx="609600" cy="609600"/>
          </a:xfrm>
          <a:prstGeom prst="rect">
            <a:avLst/>
          </a:prstGeom>
        </p:spPr>
      </p:pic>
    </p:spTree>
    <p:extLst>
      <p:ext uri="{BB962C8B-B14F-4D97-AF65-F5344CB8AC3E}">
        <p14:creationId xmlns:p14="http://schemas.microsoft.com/office/powerpoint/2010/main" val="17326535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5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838200" y="585788"/>
            <a:ext cx="9642571" cy="6049419"/>
          </a:xfrm>
          <a:prstGeom prst="rect">
            <a:avLst/>
          </a:prstGeom>
        </p:spPr>
      </p:pic>
      <p:pic>
        <p:nvPicPr>
          <p:cNvPr id="3" name="25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280988"/>
            <a:ext cx="609600" cy="609600"/>
          </a:xfrm>
          <a:prstGeom prst="rect">
            <a:avLst/>
          </a:prstGeom>
        </p:spPr>
      </p:pic>
    </p:spTree>
    <p:extLst>
      <p:ext uri="{BB962C8B-B14F-4D97-AF65-F5344CB8AC3E}">
        <p14:creationId xmlns:p14="http://schemas.microsoft.com/office/powerpoint/2010/main" val="30142768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507"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5" name="26">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3695700"/>
            <a:ext cx="609600" cy="609600"/>
          </a:xfrm>
        </p:spPr>
      </p:pic>
      <p:pic>
        <p:nvPicPr>
          <p:cNvPr id="4" name="Content Placeholder 3"/>
          <p:cNvPicPr>
            <a:picLocks noChangeAspect="1"/>
          </p:cNvPicPr>
          <p:nvPr/>
        </p:nvPicPr>
        <p:blipFill>
          <a:blip r:embed="rId5"/>
          <a:stretch>
            <a:fillRect/>
          </a:stretch>
        </p:blipFill>
        <p:spPr>
          <a:xfrm>
            <a:off x="838201" y="2179638"/>
            <a:ext cx="10348912" cy="3643312"/>
          </a:xfrm>
          <a:prstGeom prst="rect">
            <a:avLst/>
          </a:prstGeom>
        </p:spPr>
      </p:pic>
      <p:pic>
        <p:nvPicPr>
          <p:cNvPr id="3" name="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53800" y="223838"/>
            <a:ext cx="609600" cy="609600"/>
          </a:xfrm>
          <a:prstGeom prst="rect">
            <a:avLst/>
          </a:prstGeom>
        </p:spPr>
      </p:pic>
    </p:spTree>
    <p:extLst>
      <p:ext uri="{BB962C8B-B14F-4D97-AF65-F5344CB8AC3E}">
        <p14:creationId xmlns:p14="http://schemas.microsoft.com/office/powerpoint/2010/main" val="32413925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324"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8324"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500062"/>
            <a:ext cx="10515600" cy="1325563"/>
          </a:xfrm>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838199" y="220336"/>
            <a:ext cx="9914264" cy="5862013"/>
          </a:xfrm>
          <a:prstGeom prst="rect">
            <a:avLst/>
          </a:prstGeom>
        </p:spPr>
      </p:pic>
      <p:sp>
        <p:nvSpPr>
          <p:cNvPr id="3" name="Rectangle 2"/>
          <p:cNvSpPr/>
          <p:nvPr/>
        </p:nvSpPr>
        <p:spPr>
          <a:xfrm rot="10800000" flipV="1">
            <a:off x="396607" y="6040448"/>
            <a:ext cx="11226188" cy="646331"/>
          </a:xfrm>
          <a:prstGeom prst="rect">
            <a:avLst/>
          </a:prstGeom>
        </p:spPr>
        <p:txBody>
          <a:bodyPr wrap="square">
            <a:spAutoFit/>
          </a:bodyPr>
          <a:lstStyle/>
          <a:p>
            <a:pPr algn="ctr"/>
            <a:r>
              <a:rPr lang="en-US" dirty="0" smtClean="0">
                <a:solidFill>
                  <a:srgbClr val="FF0000"/>
                </a:solidFill>
              </a:rPr>
              <a:t>The total score for a patient is obtained by adding the individual scores for each prognostic factor. </a:t>
            </a:r>
          </a:p>
          <a:p>
            <a:pPr algn="ctr"/>
            <a:r>
              <a:rPr lang="en-US" dirty="0" smtClean="0">
                <a:solidFill>
                  <a:srgbClr val="FF0000"/>
                </a:solidFill>
              </a:rPr>
              <a:t>Total score: 0–6, low risk; ≥7, high risk</a:t>
            </a:r>
            <a:endParaRPr lang="en-US" dirty="0">
              <a:solidFill>
                <a:srgbClr val="FF0000"/>
              </a:solidFill>
            </a:endParaRPr>
          </a:p>
        </p:txBody>
      </p:sp>
      <p:pic>
        <p:nvPicPr>
          <p:cNvPr id="5" name="27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4165" y="195262"/>
            <a:ext cx="609600" cy="609600"/>
          </a:xfrm>
          <a:prstGeom prst="rect">
            <a:avLst/>
          </a:prstGeom>
        </p:spPr>
      </p:pic>
    </p:spTree>
    <p:extLst>
      <p:ext uri="{BB962C8B-B14F-4D97-AF65-F5344CB8AC3E}">
        <p14:creationId xmlns:p14="http://schemas.microsoft.com/office/powerpoint/2010/main" val="40634799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33"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Treatment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a:t>Nonmetastatic  persistent  GTN  is  completely  treated  by  single-agent chemotherapy.  Single-agent  chemotherapy  is  either  methotrexate  or </a:t>
            </a:r>
            <a:r>
              <a:rPr lang="en-US" dirty="0" err="1"/>
              <a:t>actinomycin</a:t>
            </a:r>
            <a:r>
              <a:rPr lang="en-US" dirty="0"/>
              <a:t>  D. </a:t>
            </a:r>
          </a:p>
          <a:p>
            <a:r>
              <a:rPr lang="en-US" dirty="0"/>
              <a:t> The  prognosis  for  metastatic  GTN  is  more  complex, divided  into  good  and  poor  prognostic  categories. </a:t>
            </a:r>
          </a:p>
          <a:p>
            <a:r>
              <a:rPr lang="en-US" dirty="0"/>
              <a:t> The  World Health  Organization  has  developed  a  prognostic  scoring  system  for  GTN that  includes  a  number  of  epidemiologic  and  laboratory  findings;  this system  was  later  combined  into  the  International  Federation  of Gynecology  and  Obstetrics  (FIGO)  staging  system  .</a:t>
            </a:r>
          </a:p>
          <a:p>
            <a:r>
              <a:rPr lang="en-US" dirty="0"/>
              <a:t>  A  FIGO score  of  7  or  above  classifies  metastatic  GTN  as  high  risk,  requiring </a:t>
            </a:r>
            <a:r>
              <a:rPr lang="en-US" dirty="0" err="1"/>
              <a:t>multiagent</a:t>
            </a:r>
            <a:r>
              <a:rPr lang="en-US" dirty="0"/>
              <a:t> chemotherapy.</a:t>
            </a:r>
          </a:p>
        </p:txBody>
      </p:sp>
      <p:pic>
        <p:nvPicPr>
          <p:cNvPr id="4" name="2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230188"/>
            <a:ext cx="609600" cy="609600"/>
          </a:xfrm>
          <a:prstGeom prst="rect">
            <a:avLst/>
          </a:prstGeom>
        </p:spPr>
      </p:pic>
    </p:spTree>
    <p:extLst>
      <p:ext uri="{BB962C8B-B14F-4D97-AF65-F5344CB8AC3E}">
        <p14:creationId xmlns:p14="http://schemas.microsoft.com/office/powerpoint/2010/main" val="1141210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683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Treatment</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The  combination  chemotherapeutic  regimen  with  the  highest  success rate  is  called  EMACO,  which  stands  for  etoposide,  methotrexate, </a:t>
            </a:r>
            <a:r>
              <a:rPr lang="en-US" dirty="0" err="1" smtClean="0"/>
              <a:t>actinomycin</a:t>
            </a:r>
            <a:r>
              <a:rPr lang="en-US" dirty="0" smtClean="0"/>
              <a:t>  D,  cyclophosphamide,  and  vincristine  (</a:t>
            </a:r>
            <a:r>
              <a:rPr lang="en-US" dirty="0" err="1" smtClean="0"/>
              <a:t>Oncovin</a:t>
            </a:r>
            <a:r>
              <a:rPr lang="en-US" dirty="0" smtClean="0"/>
              <a:t>).</a:t>
            </a:r>
          </a:p>
          <a:p>
            <a:r>
              <a:rPr lang="en-US" dirty="0" smtClean="0"/>
              <a:t>Adjunctive  radiotherapy  is  sometimes  performed  with  patients  who  have brain or liver metastasis.</a:t>
            </a:r>
          </a:p>
          <a:p>
            <a:r>
              <a:rPr lang="en-US" dirty="0" smtClean="0"/>
              <a:t> Surgery may be necessary to control hemorrhage, </a:t>
            </a:r>
            <a:r>
              <a:rPr lang="en-US" u="sng" dirty="0" smtClean="0"/>
              <a:t>remove  chemotherapy-resistant  disease,  and  treat  other  complications  to stabilize  high-risk  patients  during  intensive  chemotherapy.  </a:t>
            </a:r>
          </a:p>
          <a:p>
            <a:r>
              <a:rPr lang="en-US" dirty="0" smtClean="0"/>
              <a:t>The  5-year survival  rate  for  </a:t>
            </a:r>
            <a:r>
              <a:rPr lang="en-US" dirty="0" err="1" smtClean="0"/>
              <a:t>nonmetastatic</a:t>
            </a:r>
            <a:r>
              <a:rPr lang="en-US" dirty="0" smtClean="0"/>
              <a:t>  and  good-prognosis  disease  approaches 100%.  </a:t>
            </a:r>
          </a:p>
          <a:p>
            <a:r>
              <a:rPr lang="en-US" dirty="0" smtClean="0"/>
              <a:t>The  5-year  survival  rate  for  poor-prognosis  metastatic  disease  is 80%.</a:t>
            </a:r>
            <a:endParaRPr lang="en-US" dirty="0"/>
          </a:p>
        </p:txBody>
      </p:sp>
      <p:pic>
        <p:nvPicPr>
          <p:cNvPr id="5" name="29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20262" y="552450"/>
            <a:ext cx="609600" cy="609600"/>
          </a:xfrm>
          <a:prstGeom prst="rect">
            <a:avLst/>
          </a:prstGeom>
        </p:spPr>
      </p:pic>
    </p:spTree>
    <p:extLst>
      <p:ext uri="{BB962C8B-B14F-4D97-AF65-F5344CB8AC3E}">
        <p14:creationId xmlns:p14="http://schemas.microsoft.com/office/powerpoint/2010/main" val="346632383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6188"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a:cs typeface="2  Baran" panose="00000400000000000000" pitchFamily="2" charset="-78"/>
              </a:rPr>
              <a:t>اهداف یادگیری، در پایان دانشجو باید بتواند:</a:t>
            </a:r>
            <a:endParaRPr lang="en-US" dirty="0"/>
          </a:p>
        </p:txBody>
      </p:sp>
      <p:sp>
        <p:nvSpPr>
          <p:cNvPr id="3" name="Content Placeholder 2"/>
          <p:cNvSpPr>
            <a:spLocks noGrp="1"/>
          </p:cNvSpPr>
          <p:nvPr>
            <p:ph idx="1"/>
          </p:nvPr>
        </p:nvSpPr>
        <p:spPr>
          <a:xfrm>
            <a:off x="154236" y="1825625"/>
            <a:ext cx="11199564" cy="4351338"/>
          </a:xfrm>
        </p:spPr>
        <p:txBody>
          <a:bodyPr>
            <a:normAutofit fontScale="77500" lnSpcReduction="20000"/>
          </a:bodyPr>
          <a:lstStyle/>
          <a:p>
            <a:pPr marL="514350" indent="-514350" algn="r" rtl="1">
              <a:buFont typeface="+mj-lt"/>
              <a:buAutoNum type="arabicParenR"/>
            </a:pPr>
            <a:r>
              <a:rPr lang="fa-IR" dirty="0" smtClean="0">
                <a:cs typeface="2  Baran" panose="00000400000000000000" pitchFamily="2" charset="-78"/>
              </a:rPr>
              <a:t> حاملگی مولار </a:t>
            </a:r>
            <a:r>
              <a:rPr lang="fa-IR" dirty="0">
                <a:cs typeface="2  Baran" panose="00000400000000000000" pitchFamily="2" charset="-78"/>
              </a:rPr>
              <a:t>را تعریف کرده و علل و سمپتوم‌های آن را بیان </a:t>
            </a:r>
            <a:r>
              <a:rPr lang="fa-IR" dirty="0" smtClean="0">
                <a:cs typeface="2  Baran" panose="00000400000000000000" pitchFamily="2" charset="-78"/>
              </a:rPr>
              <a:t> کند.</a:t>
            </a:r>
          </a:p>
          <a:p>
            <a:pPr marL="514350" indent="-514350" algn="r" rtl="1">
              <a:buFont typeface="+mj-lt"/>
              <a:buAutoNum type="arabicParenR"/>
            </a:pPr>
            <a:r>
              <a:rPr lang="fa-IR" dirty="0" smtClean="0">
                <a:cs typeface="2  Baran" panose="00000400000000000000" pitchFamily="2" charset="-78"/>
              </a:rPr>
              <a:t> ریسک فاکتورهای</a:t>
            </a:r>
            <a:r>
              <a:rPr lang="fa-IR" dirty="0">
                <a:cs typeface="2  Baran" panose="00000400000000000000" pitchFamily="2" charset="-78"/>
              </a:rPr>
              <a:t> حاملگی مولار </a:t>
            </a:r>
            <a:r>
              <a:rPr lang="fa-IR" dirty="0" smtClean="0">
                <a:cs typeface="2  Baran" panose="00000400000000000000" pitchFamily="2" charset="-78"/>
              </a:rPr>
              <a:t>را شرح دهد.</a:t>
            </a:r>
            <a:endParaRPr lang="fa-IR" dirty="0">
              <a:cs typeface="2  Baran" panose="00000400000000000000" pitchFamily="2" charset="-78"/>
            </a:endParaRPr>
          </a:p>
          <a:p>
            <a:pPr marL="514350" indent="-514350" algn="r" rtl="1">
              <a:buFont typeface="+mj-lt"/>
              <a:buAutoNum type="arabicParenR"/>
            </a:pPr>
            <a:r>
              <a:rPr lang="fa-IR" i="1" dirty="0" smtClean="0">
                <a:cs typeface="2  Baran" panose="00000400000000000000" pitchFamily="2" charset="-78"/>
              </a:rPr>
              <a:t> علایم </a:t>
            </a:r>
            <a:r>
              <a:rPr lang="fa-IR" i="1" dirty="0">
                <a:cs typeface="2  Baran" panose="00000400000000000000" pitchFamily="2" charset="-78"/>
              </a:rPr>
              <a:t>و نشانه‌های حاملگی مولار </a:t>
            </a:r>
            <a:r>
              <a:rPr lang="fa-IR" i="1" dirty="0" smtClean="0">
                <a:cs typeface="2  Baran" panose="00000400000000000000" pitchFamily="2" charset="-78"/>
              </a:rPr>
              <a:t>را </a:t>
            </a:r>
            <a:r>
              <a:rPr lang="fa-IR" i="1" dirty="0">
                <a:cs typeface="2  Baran" panose="00000400000000000000" pitchFamily="2" charset="-78"/>
              </a:rPr>
              <a:t>شرح </a:t>
            </a:r>
            <a:r>
              <a:rPr lang="fa-IR" i="1" dirty="0" smtClean="0">
                <a:cs typeface="2  Baran" panose="00000400000000000000" pitchFamily="2" charset="-78"/>
              </a:rPr>
              <a:t>دهد</a:t>
            </a:r>
            <a:endParaRPr lang="fa-IR" i="1" dirty="0">
              <a:cs typeface="2  Baran" panose="00000400000000000000" pitchFamily="2" charset="-78"/>
            </a:endParaRPr>
          </a:p>
          <a:p>
            <a:pPr marL="514350" indent="-514350" algn="r" rtl="1">
              <a:buFont typeface="+mj-lt"/>
              <a:buAutoNum type="arabicParenR"/>
            </a:pPr>
            <a:r>
              <a:rPr lang="fa-IR" dirty="0" smtClean="0">
                <a:cs typeface="2  Baran" panose="00000400000000000000" pitchFamily="2" charset="-78"/>
              </a:rPr>
              <a:t> روش‌های </a:t>
            </a:r>
            <a:r>
              <a:rPr lang="fa-IR" dirty="0">
                <a:cs typeface="2  Baran" panose="00000400000000000000" pitchFamily="2" charset="-78"/>
              </a:rPr>
              <a:t>تشخیص حاملگی مولار </a:t>
            </a:r>
            <a:r>
              <a:rPr lang="fa-IR" dirty="0" smtClean="0">
                <a:cs typeface="2  Baran" panose="00000400000000000000" pitchFamily="2" charset="-78"/>
              </a:rPr>
              <a:t>را </a:t>
            </a:r>
            <a:r>
              <a:rPr lang="fa-IR" dirty="0">
                <a:cs typeface="2  Baran" panose="00000400000000000000" pitchFamily="2" charset="-78"/>
              </a:rPr>
              <a:t>شرح دهد.</a:t>
            </a:r>
          </a:p>
          <a:p>
            <a:pPr marL="514350" indent="-514350" algn="r" rtl="1">
              <a:buFont typeface="+mj-lt"/>
              <a:buAutoNum type="arabicParenR"/>
            </a:pPr>
            <a:r>
              <a:rPr lang="fa-IR" dirty="0" smtClean="0">
                <a:cs typeface="2  Baran" panose="00000400000000000000" pitchFamily="2" charset="-78"/>
              </a:rPr>
              <a:t> درمان </a:t>
            </a:r>
            <a:r>
              <a:rPr lang="fa-IR" dirty="0">
                <a:cs typeface="2  Baran" panose="00000400000000000000" pitchFamily="2" charset="-78"/>
              </a:rPr>
              <a:t>حاملگی مولار </a:t>
            </a:r>
            <a:r>
              <a:rPr lang="fa-IR" dirty="0" smtClean="0">
                <a:cs typeface="2  Baran" panose="00000400000000000000" pitchFamily="2" charset="-78"/>
              </a:rPr>
              <a:t>را </a:t>
            </a:r>
            <a:r>
              <a:rPr lang="fa-IR" dirty="0">
                <a:cs typeface="2  Baran" panose="00000400000000000000" pitchFamily="2" charset="-78"/>
              </a:rPr>
              <a:t>در خانم‌های </a:t>
            </a:r>
            <a:r>
              <a:rPr lang="fa-IR" dirty="0" smtClean="0">
                <a:cs typeface="2  Baran" panose="00000400000000000000" pitchFamily="2" charset="-78"/>
              </a:rPr>
              <a:t>جوان  </a:t>
            </a:r>
            <a:r>
              <a:rPr lang="fa-IR" dirty="0">
                <a:cs typeface="2  Baran" panose="00000400000000000000" pitchFamily="2" charset="-78"/>
              </a:rPr>
              <a:t>و </a:t>
            </a:r>
            <a:r>
              <a:rPr lang="fa-IR" dirty="0" smtClean="0">
                <a:cs typeface="2  Baran" panose="00000400000000000000" pitchFamily="2" charset="-78"/>
              </a:rPr>
              <a:t>مسن </a:t>
            </a:r>
            <a:r>
              <a:rPr lang="fa-IR" dirty="0">
                <a:cs typeface="2  Baran" panose="00000400000000000000" pitchFamily="2" charset="-78"/>
              </a:rPr>
              <a:t>شرح دهد.</a:t>
            </a:r>
          </a:p>
          <a:p>
            <a:pPr marL="514350" indent="-514350" algn="r" rtl="1">
              <a:buFont typeface="+mj-lt"/>
              <a:buAutoNum type="arabicParenR"/>
            </a:pPr>
            <a:r>
              <a:rPr lang="fa-IR" dirty="0" smtClean="0">
                <a:cs typeface="2  Baran" panose="00000400000000000000" pitchFamily="2" charset="-78"/>
              </a:rPr>
              <a:t> نحوه پیگیری بیماران با</a:t>
            </a:r>
            <a:r>
              <a:rPr lang="fa-IR" dirty="0">
                <a:cs typeface="2  Baran" panose="00000400000000000000" pitchFamily="2" charset="-78"/>
              </a:rPr>
              <a:t> حاملگی مولار </a:t>
            </a:r>
            <a:r>
              <a:rPr lang="fa-IR" dirty="0" smtClean="0">
                <a:cs typeface="2  Baran" panose="00000400000000000000" pitchFamily="2" charset="-78"/>
              </a:rPr>
              <a:t>را </a:t>
            </a:r>
            <a:r>
              <a:rPr lang="fa-IR" dirty="0">
                <a:cs typeface="2  Baran" panose="00000400000000000000" pitchFamily="2" charset="-78"/>
              </a:rPr>
              <a:t>شرح دهد.</a:t>
            </a:r>
          </a:p>
          <a:p>
            <a:pPr marL="514350" indent="-514350" algn="r" rtl="1">
              <a:buFont typeface="+mj-lt"/>
              <a:buAutoNum type="arabicParenR"/>
            </a:pPr>
            <a:r>
              <a:rPr lang="fa-IR" dirty="0" smtClean="0">
                <a:cs typeface="2  Baran" panose="00000400000000000000" pitchFamily="2" charset="-78"/>
              </a:rPr>
              <a:t> بیماریهای تروفوبلاستیک بدخیم را </a:t>
            </a:r>
            <a:r>
              <a:rPr lang="fa-IR" dirty="0">
                <a:cs typeface="2  Baran" panose="00000400000000000000" pitchFamily="2" charset="-78"/>
              </a:rPr>
              <a:t>تعریف کرده </a:t>
            </a:r>
            <a:r>
              <a:rPr lang="fa-IR" dirty="0" smtClean="0">
                <a:cs typeface="2  Baran" panose="00000400000000000000" pitchFamily="2" charset="-78"/>
              </a:rPr>
              <a:t>و </a:t>
            </a:r>
            <a:r>
              <a:rPr lang="fa-IR" dirty="0">
                <a:cs typeface="2  Baran" panose="00000400000000000000" pitchFamily="2" charset="-78"/>
              </a:rPr>
              <a:t>سمپتوم‌های آن را </a:t>
            </a:r>
            <a:r>
              <a:rPr lang="fa-IR" dirty="0" smtClean="0">
                <a:cs typeface="2  Baran" panose="00000400000000000000" pitchFamily="2" charset="-78"/>
              </a:rPr>
              <a:t>   بیان </a:t>
            </a:r>
            <a:r>
              <a:rPr lang="fa-IR" dirty="0">
                <a:cs typeface="2  Baran" panose="00000400000000000000" pitchFamily="2" charset="-78"/>
              </a:rPr>
              <a:t>کند.</a:t>
            </a:r>
          </a:p>
          <a:p>
            <a:pPr marL="514350" indent="-514350" algn="r" rtl="1">
              <a:buFont typeface="+mj-lt"/>
              <a:buAutoNum type="arabicParenR"/>
            </a:pPr>
            <a:r>
              <a:rPr lang="fa-IR" dirty="0" smtClean="0">
                <a:cs typeface="2  Baran" panose="00000400000000000000" pitchFamily="2" charset="-78"/>
              </a:rPr>
              <a:t> مرحله بندی</a:t>
            </a:r>
            <a:r>
              <a:rPr lang="fa-IR" dirty="0">
                <a:cs typeface="2  Baran" panose="00000400000000000000" pitchFamily="2" charset="-78"/>
              </a:rPr>
              <a:t> بیماریهای تروفوبلاستیک بدخیم را تعریف </a:t>
            </a:r>
            <a:r>
              <a:rPr lang="fa-IR" dirty="0" smtClean="0">
                <a:cs typeface="2  Baran" panose="00000400000000000000" pitchFamily="2" charset="-78"/>
              </a:rPr>
              <a:t>کند. </a:t>
            </a:r>
            <a:endParaRPr lang="fa-IR" dirty="0">
              <a:cs typeface="2  Baran" panose="00000400000000000000" pitchFamily="2" charset="-78"/>
            </a:endParaRPr>
          </a:p>
          <a:p>
            <a:pPr marL="514350" indent="-514350" algn="r" rtl="1">
              <a:buFont typeface="+mj-lt"/>
              <a:buAutoNum type="arabicParenR"/>
            </a:pPr>
            <a:r>
              <a:rPr lang="en-US" dirty="0" smtClean="0">
                <a:cs typeface="2  Baran" panose="00000400000000000000" pitchFamily="2" charset="-78"/>
              </a:rPr>
              <a:t>scoring </a:t>
            </a:r>
            <a:r>
              <a:rPr lang="fa-IR" dirty="0" smtClean="0">
                <a:cs typeface="2  Baran" panose="00000400000000000000" pitchFamily="2" charset="-78"/>
              </a:rPr>
              <a:t>بیماریهای </a:t>
            </a:r>
            <a:r>
              <a:rPr lang="fa-IR" dirty="0">
                <a:cs typeface="2  Baran" panose="00000400000000000000" pitchFamily="2" charset="-78"/>
              </a:rPr>
              <a:t>تروفوبلاستیک بدخیم را تعریف </a:t>
            </a:r>
            <a:r>
              <a:rPr lang="fa-IR" dirty="0" smtClean="0">
                <a:cs typeface="2  Baran" panose="00000400000000000000" pitchFamily="2" charset="-78"/>
              </a:rPr>
              <a:t>کندو کاربرد آن را بداند. </a:t>
            </a:r>
            <a:endParaRPr lang="fa-IR" dirty="0">
              <a:cs typeface="2  Baran" panose="00000400000000000000" pitchFamily="2" charset="-78"/>
            </a:endParaRPr>
          </a:p>
          <a:p>
            <a:pPr marL="514350" indent="-514350" algn="r" rtl="1">
              <a:buFont typeface="+mj-lt"/>
              <a:buAutoNum type="arabicParenR"/>
            </a:pPr>
            <a:r>
              <a:rPr lang="fa-IR" dirty="0" smtClean="0">
                <a:cs typeface="2  Baran" panose="00000400000000000000" pitchFamily="2" charset="-78"/>
              </a:rPr>
              <a:t> درمان </a:t>
            </a:r>
            <a:r>
              <a:rPr lang="fa-IR" dirty="0">
                <a:cs typeface="2  Baran" panose="00000400000000000000" pitchFamily="2" charset="-78"/>
              </a:rPr>
              <a:t>بیماریهای تروفوبلاستیک بدخیم</a:t>
            </a:r>
            <a:r>
              <a:rPr lang="fa-IR" dirty="0" smtClean="0">
                <a:cs typeface="2  Baran" panose="00000400000000000000" pitchFamily="2" charset="-78"/>
              </a:rPr>
              <a:t> </a:t>
            </a:r>
            <a:r>
              <a:rPr lang="fa-IR" dirty="0">
                <a:cs typeface="2  Baran" panose="00000400000000000000" pitchFamily="2" charset="-78"/>
              </a:rPr>
              <a:t>را شرح دهد.</a:t>
            </a:r>
          </a:p>
          <a:p>
            <a:pPr marL="514350" indent="-514350" algn="r" rtl="1">
              <a:buFont typeface="+mj-lt"/>
              <a:buAutoNum type="arabicParenR"/>
            </a:pPr>
            <a:endParaRPr lang="fa-IR" dirty="0"/>
          </a:p>
        </p:txBody>
      </p:sp>
      <p:pic>
        <p:nvPicPr>
          <p:cNvPr id="4" name="3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177587" y="365125"/>
            <a:ext cx="609600" cy="609600"/>
          </a:xfrm>
          <a:prstGeom prst="rect">
            <a:avLst/>
          </a:prstGeom>
        </p:spPr>
      </p:pic>
    </p:spTree>
    <p:extLst>
      <p:ext uri="{BB962C8B-B14F-4D97-AF65-F5344CB8AC3E}">
        <p14:creationId xmlns:p14="http://schemas.microsoft.com/office/powerpoint/2010/main" val="3468547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19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
            </a:r>
            <a:br>
              <a:rPr lang="en-US" dirty="0" smtClean="0"/>
            </a:br>
            <a:r>
              <a:rPr lang="en-US" dirty="0" smtClean="0"/>
              <a:t>Rare types of GTN</a:t>
            </a:r>
            <a:endParaRPr lang="en-US" dirty="0"/>
          </a:p>
        </p:txBody>
      </p:sp>
      <p:sp>
        <p:nvSpPr>
          <p:cNvPr id="3" name="Content Placeholder 2"/>
          <p:cNvSpPr>
            <a:spLocks noGrp="1"/>
          </p:cNvSpPr>
          <p:nvPr>
            <p:ph idx="1"/>
          </p:nvPr>
        </p:nvSpPr>
        <p:spPr/>
        <p:txBody>
          <a:bodyPr>
            <a:normAutofit/>
          </a:bodyPr>
          <a:lstStyle/>
          <a:p>
            <a:r>
              <a:rPr lang="en-US" dirty="0" smtClean="0">
                <a:solidFill>
                  <a:srgbClr val="FF0000"/>
                </a:solidFill>
              </a:rPr>
              <a:t>Placental  site  tumor  </a:t>
            </a:r>
            <a:r>
              <a:rPr lang="en-US" dirty="0" smtClean="0"/>
              <a:t>is  a  rare  form  of  trophoblastic  disease.  The  tumor  is composed  of  monomorphic  populations  of  intermediate  </a:t>
            </a:r>
            <a:r>
              <a:rPr lang="en-US" dirty="0" err="1" smtClean="0"/>
              <a:t>cytotrophoblastic</a:t>
            </a:r>
            <a:r>
              <a:rPr lang="en-US" dirty="0" smtClean="0"/>
              <a:t> cells  that  are  locally  invasive  at  the  site  of  placental  implantation.  </a:t>
            </a:r>
          </a:p>
          <a:p>
            <a:r>
              <a:rPr lang="en-US" dirty="0" smtClean="0"/>
              <a:t>The tumor  only  secretes  small  amounts  of  </a:t>
            </a:r>
            <a:r>
              <a:rPr lang="en-US" dirty="0" err="1" smtClean="0"/>
              <a:t>hCG</a:t>
            </a:r>
            <a:r>
              <a:rPr lang="en-US" dirty="0" smtClean="0"/>
              <a:t>  and  can  be  better  followed  by human  placental  </a:t>
            </a:r>
            <a:r>
              <a:rPr lang="en-US" dirty="0" err="1" smtClean="0"/>
              <a:t>lactogen</a:t>
            </a:r>
            <a:r>
              <a:rPr lang="en-US" dirty="0" smtClean="0"/>
              <a:t>  levels.  </a:t>
            </a:r>
          </a:p>
          <a:p>
            <a:r>
              <a:rPr lang="en-US" dirty="0" smtClean="0"/>
              <a:t>Another  rare  variant  of  placental  site tumor  </a:t>
            </a:r>
            <a:r>
              <a:rPr lang="en-US" dirty="0" smtClean="0">
                <a:solidFill>
                  <a:srgbClr val="FF0000"/>
                </a:solidFill>
              </a:rPr>
              <a:t>is  epithelioid  trophoblastic  tumor.</a:t>
            </a:r>
            <a:r>
              <a:rPr lang="en-US" dirty="0" smtClean="0"/>
              <a:t>  It  often  presents  in  advanced stages.</a:t>
            </a:r>
            <a:endParaRPr lang="en-US" dirty="0"/>
          </a:p>
        </p:txBody>
      </p:sp>
      <p:pic>
        <p:nvPicPr>
          <p:cNvPr id="4" name="3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49000" y="230188"/>
            <a:ext cx="609600" cy="609600"/>
          </a:xfrm>
          <a:prstGeom prst="rect">
            <a:avLst/>
          </a:prstGeom>
        </p:spPr>
      </p:pic>
    </p:spTree>
    <p:extLst>
      <p:ext uri="{BB962C8B-B14F-4D97-AF65-F5344CB8AC3E}">
        <p14:creationId xmlns:p14="http://schemas.microsoft.com/office/powerpoint/2010/main" val="30010264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5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2441" y="684615"/>
            <a:ext cx="10515600" cy="1325563"/>
          </a:xfrm>
        </p:spPr>
        <p:txBody>
          <a:bodyPr/>
          <a:lstStyle/>
          <a:p>
            <a:pPr algn="ctr"/>
            <a:r>
              <a:rPr lang="en-US" b="1" dirty="0" smtClean="0"/>
              <a:t>CLINICAL FOLLOW-UP</a:t>
            </a:r>
            <a:br>
              <a:rPr lang="en-US" b="1" dirty="0" smtClean="0"/>
            </a:br>
            <a:endParaRPr lang="en-US" b="1" dirty="0"/>
          </a:p>
        </p:txBody>
      </p:sp>
      <p:sp>
        <p:nvSpPr>
          <p:cNvPr id="3" name="Content Placeholder 2"/>
          <p:cNvSpPr>
            <a:spLocks noGrp="1"/>
          </p:cNvSpPr>
          <p:nvPr>
            <p:ph idx="1"/>
          </p:nvPr>
        </p:nvSpPr>
        <p:spPr>
          <a:xfrm>
            <a:off x="561859" y="2159306"/>
            <a:ext cx="10450417" cy="5034707"/>
          </a:xfrm>
        </p:spPr>
        <p:txBody>
          <a:bodyPr>
            <a:normAutofit/>
          </a:bodyPr>
          <a:lstStyle/>
          <a:p>
            <a:r>
              <a:rPr lang="en-US" dirty="0" smtClean="0"/>
              <a:t>You  diagnose her</a:t>
            </a:r>
            <a:r>
              <a:rPr lang="fa-IR" dirty="0" smtClean="0"/>
              <a:t> </a:t>
            </a:r>
            <a:r>
              <a:rPr lang="en-US" dirty="0" smtClean="0"/>
              <a:t>with a complete mole and plan a dilation and</a:t>
            </a:r>
            <a:r>
              <a:rPr lang="fa-IR" dirty="0" smtClean="0"/>
              <a:t> </a:t>
            </a:r>
            <a:r>
              <a:rPr lang="en-US" dirty="0" smtClean="0"/>
              <a:t>curettage.</a:t>
            </a:r>
          </a:p>
          <a:p>
            <a:r>
              <a:rPr lang="en-US" dirty="0" smtClean="0"/>
              <a:t>  You have</a:t>
            </a:r>
            <a:r>
              <a:rPr lang="fa-IR" dirty="0" smtClean="0"/>
              <a:t> </a:t>
            </a:r>
            <a:r>
              <a:rPr lang="en-US" dirty="0" err="1" smtClean="0"/>
              <a:t>uterotonics</a:t>
            </a:r>
            <a:r>
              <a:rPr lang="en-US" dirty="0" smtClean="0"/>
              <a:t> on hand.  </a:t>
            </a:r>
          </a:p>
          <a:p>
            <a:r>
              <a:rPr lang="en-US" dirty="0" smtClean="0"/>
              <a:t>She recovers well from this procedure and sees you regularly for quantitative beta human chorionic gonadotropin levels</a:t>
            </a:r>
            <a:r>
              <a:rPr lang="fa-IR" dirty="0" smtClean="0"/>
              <a:t> </a:t>
            </a:r>
            <a:r>
              <a:rPr lang="en-US" dirty="0" smtClean="0"/>
              <a:t>for a full12  months. </a:t>
            </a:r>
          </a:p>
          <a:p>
            <a:r>
              <a:rPr lang="en-US" dirty="0" smtClean="0"/>
              <a:t> One year later,</a:t>
            </a:r>
            <a:r>
              <a:rPr lang="fa-IR" dirty="0" smtClean="0"/>
              <a:t> </a:t>
            </a:r>
            <a:r>
              <a:rPr lang="en-US" dirty="0" smtClean="0"/>
              <a:t>you clear her,</a:t>
            </a:r>
            <a:r>
              <a:rPr lang="fa-IR" dirty="0" smtClean="0"/>
              <a:t> </a:t>
            </a:r>
            <a:r>
              <a:rPr lang="en-US" dirty="0" smtClean="0"/>
              <a:t>and she conceives again in 18 months. </a:t>
            </a:r>
          </a:p>
          <a:p>
            <a:r>
              <a:rPr lang="en-US" dirty="0" smtClean="0"/>
              <a:t> She is carefully monitored throughout the pregnancy and ultimately delivers a healthy baby at term.</a:t>
            </a:r>
            <a:endParaRPr lang="en-US" dirty="0"/>
          </a:p>
        </p:txBody>
      </p:sp>
      <p:pic>
        <p:nvPicPr>
          <p:cNvPr id="4" name="Untitled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63312" y="379815"/>
            <a:ext cx="609600" cy="609600"/>
          </a:xfrm>
          <a:prstGeom prst="rect">
            <a:avLst/>
          </a:prstGeom>
        </p:spPr>
      </p:pic>
    </p:spTree>
    <p:extLst>
      <p:ext uri="{BB962C8B-B14F-4D97-AF65-F5344CB8AC3E}">
        <p14:creationId xmlns:p14="http://schemas.microsoft.com/office/powerpoint/2010/main" val="814090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888"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CLINICAL CASE</a:t>
            </a:r>
            <a:br>
              <a:rPr lang="en-US" dirty="0" smtClean="0"/>
            </a:br>
            <a:endParaRPr lang="en-US" dirty="0"/>
          </a:p>
        </p:txBody>
      </p:sp>
      <p:sp>
        <p:nvSpPr>
          <p:cNvPr id="3" name="Content Placeholder 2"/>
          <p:cNvSpPr>
            <a:spLocks noGrp="1"/>
          </p:cNvSpPr>
          <p:nvPr>
            <p:ph idx="1"/>
          </p:nvPr>
        </p:nvSpPr>
        <p:spPr/>
        <p:txBody>
          <a:bodyPr/>
          <a:lstStyle/>
          <a:p>
            <a:r>
              <a:rPr lang="en-US" dirty="0" smtClean="0"/>
              <a:t>A  27-year-old  G1  presents  to  you  with  vaginal  bleeding.  She  is  8  weeks pregnant  based  on  her  last  menstrual  period.  </a:t>
            </a:r>
          </a:p>
          <a:p>
            <a:r>
              <a:rPr lang="en-US" dirty="0" smtClean="0"/>
              <a:t>She  states  that  she  is  also having  severe  nausea  and  vomiting. </a:t>
            </a:r>
          </a:p>
          <a:p>
            <a:r>
              <a:rPr lang="en-US" dirty="0" smtClean="0"/>
              <a:t> You  perform  an  ultrasound,  which demonstrates a snowstorm pattern and no fetus in the uterus.</a:t>
            </a:r>
            <a:endParaRPr lang="en-US" dirty="0"/>
          </a:p>
        </p:txBody>
      </p:sp>
      <p:pic>
        <p:nvPicPr>
          <p:cNvPr id="4" name="4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230188"/>
            <a:ext cx="609600" cy="609600"/>
          </a:xfrm>
          <a:prstGeom prst="rect">
            <a:avLst/>
          </a:prstGeom>
        </p:spPr>
      </p:pic>
    </p:spTree>
    <p:extLst>
      <p:ext uri="{BB962C8B-B14F-4D97-AF65-F5344CB8AC3E}">
        <p14:creationId xmlns:p14="http://schemas.microsoft.com/office/powerpoint/2010/main" val="34236498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043"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INTRODUCTION</a:t>
            </a:r>
            <a:br>
              <a:rPr lang="en-US" b="1" dirty="0" smtClean="0"/>
            </a:br>
            <a:endParaRPr lang="en-US" b="1" dirty="0"/>
          </a:p>
        </p:txBody>
      </p:sp>
      <p:sp>
        <p:nvSpPr>
          <p:cNvPr id="3" name="Content Placeholder 2"/>
          <p:cNvSpPr>
            <a:spLocks noGrp="1"/>
          </p:cNvSpPr>
          <p:nvPr>
            <p:ph idx="1"/>
          </p:nvPr>
        </p:nvSpPr>
        <p:spPr/>
        <p:txBody>
          <a:bodyPr>
            <a:normAutofit lnSpcReduction="10000"/>
          </a:bodyPr>
          <a:lstStyle/>
          <a:p>
            <a:r>
              <a:rPr lang="en-US" dirty="0" smtClean="0"/>
              <a:t>GTN  is  a  rare  variation  of  pregnancy  of  unknown  etiology  and  usually presents  as  a  benign  disease  called  </a:t>
            </a:r>
            <a:r>
              <a:rPr lang="en-US" dirty="0" err="1" smtClean="0"/>
              <a:t>hydatidiform</a:t>
            </a:r>
            <a:r>
              <a:rPr lang="en-US" dirty="0" smtClean="0"/>
              <a:t>  mole  (molar pregnancy).  GTN  is  a  clinical  spectrum  that  includes  all  neoplasms  that derive from abnormal placental (trophoblastic) proliferation.</a:t>
            </a:r>
          </a:p>
          <a:p>
            <a:r>
              <a:rPr lang="en-US" dirty="0" smtClean="0"/>
              <a:t> There are two varieties  of  molar  pregnancies,  complete  mole  (no  fetus)  and  incomplete mole  (fetal  parts  in  addition  to  molar  degeneration). </a:t>
            </a:r>
          </a:p>
          <a:p>
            <a:r>
              <a:rPr lang="en-US" dirty="0" smtClean="0"/>
              <a:t> Persistent  or malignant  disease  will  develop  in  approximately  20%  of  patients  with  complete molar  pregnancy.  Persistent  or  malignant  GTN  is  responsive  to chemotherapy.</a:t>
            </a:r>
          </a:p>
        </p:txBody>
      </p:sp>
      <p:pic>
        <p:nvPicPr>
          <p:cNvPr id="4" name="5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606087" y="230188"/>
            <a:ext cx="609600" cy="609600"/>
          </a:xfrm>
          <a:prstGeom prst="rect">
            <a:avLst/>
          </a:prstGeom>
        </p:spPr>
      </p:pic>
    </p:spTree>
    <p:extLst>
      <p:ext uri="{BB962C8B-B14F-4D97-AF65-F5344CB8AC3E}">
        <p14:creationId xmlns:p14="http://schemas.microsoft.com/office/powerpoint/2010/main" val="129871453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7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4"/>
          <a:stretch>
            <a:fillRect/>
          </a:stretch>
        </p:blipFill>
        <p:spPr>
          <a:xfrm>
            <a:off x="1564396" y="1288974"/>
            <a:ext cx="8149899" cy="4792337"/>
          </a:xfrm>
          <a:prstGeom prst="rect">
            <a:avLst/>
          </a:prstGeom>
        </p:spPr>
      </p:pic>
      <p:pic>
        <p:nvPicPr>
          <p:cNvPr id="3" name="6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77512" y="418306"/>
            <a:ext cx="609600" cy="609600"/>
          </a:xfrm>
          <a:prstGeom prst="rect">
            <a:avLst/>
          </a:prstGeom>
        </p:spPr>
      </p:pic>
    </p:spTree>
    <p:extLst>
      <p:ext uri="{BB962C8B-B14F-4D97-AF65-F5344CB8AC3E}">
        <p14:creationId xmlns:p14="http://schemas.microsoft.com/office/powerpoint/2010/main" val="26157869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08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clinical  features  of  </a:t>
            </a:r>
            <a:r>
              <a:rPr lang="en-US" dirty="0" smtClean="0"/>
              <a:t>molar pregnancy</a:t>
            </a:r>
            <a:endParaRPr lang="en-US" dirty="0"/>
          </a:p>
        </p:txBody>
      </p:sp>
      <p:sp>
        <p:nvSpPr>
          <p:cNvPr id="3" name="Content Placeholder 2"/>
          <p:cNvSpPr>
            <a:spLocks noGrp="1"/>
          </p:cNvSpPr>
          <p:nvPr>
            <p:ph idx="1"/>
          </p:nvPr>
        </p:nvSpPr>
        <p:spPr>
          <a:xfrm>
            <a:off x="838200" y="1858675"/>
            <a:ext cx="10515600" cy="4351338"/>
          </a:xfrm>
        </p:spPr>
        <p:txBody>
          <a:bodyPr>
            <a:normAutofit/>
          </a:bodyPr>
          <a:lstStyle/>
          <a:p>
            <a:pPr marL="0" indent="0">
              <a:buNone/>
            </a:pPr>
            <a:r>
              <a:rPr lang="en-US" dirty="0" smtClean="0"/>
              <a:t>  (1)  clinical  presentation  as pregnancy;  </a:t>
            </a:r>
          </a:p>
          <a:p>
            <a:pPr marL="0" indent="0">
              <a:buNone/>
            </a:pPr>
            <a:r>
              <a:rPr lang="fa-IR" dirty="0" smtClean="0"/>
              <a:t> </a:t>
            </a:r>
            <a:r>
              <a:rPr lang="en-US" dirty="0" smtClean="0"/>
              <a:t>(2)  reliable  means  of  diagnosis  by  pathognomonic  ultrasound</a:t>
            </a:r>
          </a:p>
          <a:p>
            <a:pPr marL="0" indent="0">
              <a:buNone/>
            </a:pPr>
            <a:r>
              <a:rPr lang="fa-IR" dirty="0" smtClean="0"/>
              <a:t>      </a:t>
            </a:r>
            <a:r>
              <a:rPr lang="en-US" dirty="0" smtClean="0"/>
              <a:t>findings;  and </a:t>
            </a:r>
          </a:p>
          <a:p>
            <a:pPr marL="0" indent="0">
              <a:buNone/>
            </a:pPr>
            <a:r>
              <a:rPr lang="en-US" dirty="0" smtClean="0"/>
              <a:t> (3)  a  specific  tumor  marker,  human  chorionic gonadotropin  (</a:t>
            </a:r>
            <a:r>
              <a:rPr lang="en-US" dirty="0" err="1" smtClean="0"/>
              <a:t>hCG</a:t>
            </a:r>
            <a:r>
              <a:rPr lang="en-US" dirty="0" smtClean="0"/>
              <a:t>). </a:t>
            </a:r>
          </a:p>
          <a:p>
            <a:pPr marL="0" indent="0">
              <a:buNone/>
            </a:pPr>
            <a:r>
              <a:rPr lang="en-US" dirty="0" smtClean="0"/>
              <a:t> </a:t>
            </a:r>
          </a:p>
          <a:p>
            <a:pPr marL="0" indent="0">
              <a:buNone/>
            </a:pPr>
            <a:r>
              <a:rPr lang="fa-IR" dirty="0" smtClean="0"/>
              <a:t>      </a:t>
            </a:r>
            <a:r>
              <a:rPr lang="en-US" dirty="0" smtClean="0"/>
              <a:t>Persistent  GTN  may  occur  with  any  pregnancy, although it </a:t>
            </a:r>
            <a:r>
              <a:rPr lang="fa-IR" dirty="0" smtClean="0"/>
              <a:t>  </a:t>
            </a:r>
          </a:p>
          <a:p>
            <a:pPr marL="0" indent="0">
              <a:buNone/>
            </a:pPr>
            <a:r>
              <a:rPr lang="fa-IR" dirty="0"/>
              <a:t> </a:t>
            </a:r>
            <a:r>
              <a:rPr lang="fa-IR" dirty="0" smtClean="0"/>
              <a:t>    </a:t>
            </a:r>
            <a:r>
              <a:rPr lang="en-US" dirty="0" smtClean="0"/>
              <a:t>most commonly follows molar pregnancy.</a:t>
            </a:r>
            <a:endParaRPr lang="en-US" dirty="0"/>
          </a:p>
        </p:txBody>
      </p:sp>
      <p:pic>
        <p:nvPicPr>
          <p:cNvPr id="4" name="7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249025" y="365125"/>
            <a:ext cx="609600" cy="609600"/>
          </a:xfrm>
          <a:prstGeom prst="rect">
            <a:avLst/>
          </a:prstGeom>
        </p:spPr>
      </p:pic>
    </p:spTree>
    <p:extLst>
      <p:ext uri="{BB962C8B-B14F-4D97-AF65-F5344CB8AC3E}">
        <p14:creationId xmlns:p14="http://schemas.microsoft.com/office/powerpoint/2010/main" val="236111977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7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t>EPIDEMIOLOGY</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The  incidence  of  molar  pregnancy  varies  among  different  national  and</a:t>
            </a:r>
            <a:r>
              <a:rPr lang="fa-IR" dirty="0" smtClean="0"/>
              <a:t> </a:t>
            </a:r>
            <a:r>
              <a:rPr lang="en-US" dirty="0" smtClean="0"/>
              <a:t>ethnic  groups. </a:t>
            </a:r>
            <a:endParaRPr lang="fa-IR" dirty="0" smtClean="0"/>
          </a:p>
          <a:p>
            <a:r>
              <a:rPr lang="en-US" dirty="0" smtClean="0"/>
              <a:t> The  incidence  in  the  United  States  is  approximately  1  in 1,500  pregnancies.  </a:t>
            </a:r>
          </a:p>
          <a:p>
            <a:r>
              <a:rPr lang="en-US" dirty="0" smtClean="0"/>
              <a:t>The  risk  of </a:t>
            </a:r>
            <a:r>
              <a:rPr lang="en-US" dirty="0"/>
              <a:t>molar  pregnancy  </a:t>
            </a:r>
            <a:r>
              <a:rPr lang="en-US" dirty="0" smtClean="0"/>
              <a:t>is  increased  in  women  over  age  35 years and under age 20 years, although the incidence is higher in women in between  these  age  ranges  because  pregnancy  is  more  common  at  these ages.  </a:t>
            </a:r>
          </a:p>
          <a:p>
            <a:r>
              <a:rPr lang="en-US" dirty="0" smtClean="0"/>
              <a:t>Complete  moles  are  associated  with  low  dietary  carotene consumption  </a:t>
            </a:r>
            <a:r>
              <a:rPr lang="en-US" u="sng" dirty="0" smtClean="0"/>
              <a:t>and  vitamin  A  deficiency</a:t>
            </a:r>
            <a:r>
              <a:rPr lang="en-US" dirty="0" smtClean="0"/>
              <a:t>. </a:t>
            </a:r>
          </a:p>
          <a:p>
            <a:r>
              <a:rPr lang="en-US" dirty="0" smtClean="0"/>
              <a:t> Both  complete  and  partial  moles are associated with a history of infertility and spontaneous abortion.</a:t>
            </a:r>
            <a:endParaRPr lang="en-US" dirty="0"/>
          </a:p>
        </p:txBody>
      </p:sp>
      <p:pic>
        <p:nvPicPr>
          <p:cNvPr id="4" name="8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208557233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a:t>HYDATIDIFORM MOLE</a:t>
            </a:r>
          </a:p>
        </p:txBody>
      </p:sp>
      <p:sp>
        <p:nvSpPr>
          <p:cNvPr id="3" name="Content Placeholder 2"/>
          <p:cNvSpPr>
            <a:spLocks noGrp="1"/>
          </p:cNvSpPr>
          <p:nvPr>
            <p:ph idx="1"/>
          </p:nvPr>
        </p:nvSpPr>
        <p:spPr/>
        <p:txBody>
          <a:bodyPr>
            <a:normAutofit/>
          </a:bodyPr>
          <a:lstStyle/>
          <a:p>
            <a:r>
              <a:rPr lang="en-US" dirty="0"/>
              <a:t>A  </a:t>
            </a:r>
            <a:r>
              <a:rPr lang="en-US" dirty="0" err="1"/>
              <a:t>hydatidiform</a:t>
            </a:r>
            <a:r>
              <a:rPr lang="en-US" dirty="0"/>
              <a:t>  mole  includes  abnormal  proliferation  of  </a:t>
            </a:r>
            <a:r>
              <a:rPr lang="en-US" dirty="0" smtClean="0"/>
              <a:t>the</a:t>
            </a:r>
            <a:r>
              <a:rPr lang="fa-IR" dirty="0" smtClean="0"/>
              <a:t>  </a:t>
            </a:r>
            <a:r>
              <a:rPr lang="en-US" dirty="0" err="1" smtClean="0"/>
              <a:t>syncytiotrophoblast</a:t>
            </a:r>
            <a:r>
              <a:rPr lang="en-US" dirty="0" smtClean="0"/>
              <a:t>  </a:t>
            </a:r>
            <a:r>
              <a:rPr lang="en-US" dirty="0"/>
              <a:t>and  replacement  of  normal  placental </a:t>
            </a:r>
            <a:r>
              <a:rPr lang="en-US" dirty="0" smtClean="0"/>
              <a:t>trophoblastic</a:t>
            </a:r>
            <a:r>
              <a:rPr lang="fa-IR" dirty="0" smtClean="0"/>
              <a:t> </a:t>
            </a:r>
            <a:r>
              <a:rPr lang="en-US" dirty="0" smtClean="0"/>
              <a:t>tissue  </a:t>
            </a:r>
            <a:r>
              <a:rPr lang="en-US" dirty="0"/>
              <a:t>by  hydropic  placental  villi.  </a:t>
            </a:r>
            <a:endParaRPr lang="fa-IR" dirty="0" smtClean="0"/>
          </a:p>
          <a:p>
            <a:r>
              <a:rPr lang="en-US" dirty="0" smtClean="0"/>
              <a:t>Complete  </a:t>
            </a:r>
            <a:r>
              <a:rPr lang="en-US" dirty="0"/>
              <a:t>moles  do  not  </a:t>
            </a:r>
            <a:r>
              <a:rPr lang="en-US" dirty="0" smtClean="0"/>
              <a:t>have</a:t>
            </a:r>
            <a:r>
              <a:rPr lang="fa-IR" dirty="0" smtClean="0"/>
              <a:t> </a:t>
            </a:r>
            <a:r>
              <a:rPr lang="en-US" dirty="0" smtClean="0"/>
              <a:t>identifiable  </a:t>
            </a:r>
            <a:r>
              <a:rPr lang="en-US" dirty="0"/>
              <a:t>embryonic  or  fetal  structures.  Partial  moles  are  </a:t>
            </a:r>
            <a:r>
              <a:rPr lang="en-US" dirty="0" smtClean="0"/>
              <a:t>characterized</a:t>
            </a:r>
            <a:r>
              <a:rPr lang="fa-IR" dirty="0" smtClean="0"/>
              <a:t> </a:t>
            </a:r>
            <a:r>
              <a:rPr lang="en-US" dirty="0" smtClean="0"/>
              <a:t>by  </a:t>
            </a:r>
            <a:r>
              <a:rPr lang="en-US" dirty="0"/>
              <a:t>focal  trophoblastic  proliferation,  degeneration  of  the  placenta,  </a:t>
            </a:r>
            <a:r>
              <a:rPr lang="en-US" dirty="0" smtClean="0"/>
              <a:t>and</a:t>
            </a:r>
            <a:r>
              <a:rPr lang="fa-IR" dirty="0" smtClean="0"/>
              <a:t> </a:t>
            </a:r>
            <a:r>
              <a:rPr lang="en-US" dirty="0" smtClean="0"/>
              <a:t>identifiable </a:t>
            </a:r>
            <a:r>
              <a:rPr lang="en-US" dirty="0"/>
              <a:t>fetal or embryonic structures</a:t>
            </a:r>
            <a:r>
              <a:rPr lang="en-US" dirty="0" smtClean="0"/>
              <a:t>.</a:t>
            </a:r>
            <a:endParaRPr lang="en-US" dirty="0"/>
          </a:p>
        </p:txBody>
      </p:sp>
      <p:pic>
        <p:nvPicPr>
          <p:cNvPr id="4" name="9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744200" y="365125"/>
            <a:ext cx="609600" cy="609600"/>
          </a:xfrm>
          <a:prstGeom prst="rect">
            <a:avLst/>
          </a:prstGeom>
        </p:spPr>
      </p:pic>
    </p:spTree>
    <p:extLst>
      <p:ext uri="{BB962C8B-B14F-4D97-AF65-F5344CB8AC3E}">
        <p14:creationId xmlns:p14="http://schemas.microsoft.com/office/powerpoint/2010/main" val="141216239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62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734</TotalTime>
  <Words>2234</Words>
  <Application>Microsoft Office PowerPoint</Application>
  <PresentationFormat>Widescreen</PresentationFormat>
  <Paragraphs>135</Paragraphs>
  <Slides>31</Slides>
  <Notes>0</Notes>
  <HiddenSlides>0</HiddenSlides>
  <MMClips>32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2  Baran</vt:lpstr>
      <vt:lpstr>Arial</vt:lpstr>
      <vt:lpstr>Calibri</vt:lpstr>
      <vt:lpstr>Calibri Light</vt:lpstr>
      <vt:lpstr>Office Theme</vt:lpstr>
      <vt:lpstr>PowerPoint Presentation</vt:lpstr>
      <vt:lpstr>PowerPoint Presentation</vt:lpstr>
      <vt:lpstr>اهداف یادگیری، در پایان دانشجو باید بتواند:</vt:lpstr>
      <vt:lpstr>CLINICAL CASE </vt:lpstr>
      <vt:lpstr>INTRODUCTION </vt:lpstr>
      <vt:lpstr>PowerPoint Presentation</vt:lpstr>
      <vt:lpstr>Key  clinical  features  of  molar pregnancy</vt:lpstr>
      <vt:lpstr>EPIDEMIOLOGY</vt:lpstr>
      <vt:lpstr>HYDATIDIFORM MOLE</vt:lpstr>
      <vt:lpstr>HYDATIDIFORM MOLE</vt:lpstr>
      <vt:lpstr>              </vt:lpstr>
      <vt:lpstr>Clinical Presentation</vt:lpstr>
      <vt:lpstr>PowerPoint Presentation</vt:lpstr>
      <vt:lpstr>PowerPoint Presentation</vt:lpstr>
      <vt:lpstr>Signs   and  symptoms</vt:lpstr>
      <vt:lpstr>Partial mole</vt:lpstr>
      <vt:lpstr>Twin  pregnancies</vt:lpstr>
      <vt:lpstr>PowerPoint Presentation</vt:lpstr>
      <vt:lpstr>Treatment</vt:lpstr>
      <vt:lpstr>Treatment</vt:lpstr>
      <vt:lpstr>Post evacuation Management</vt:lpstr>
      <vt:lpstr>PowerPoint Presentation</vt:lpstr>
      <vt:lpstr>MALIGNANT GESTATIONAL TROPHOBLASTIC NEOPLASIA</vt:lpstr>
      <vt:lpstr>Treatment</vt:lpstr>
      <vt:lpstr>PowerPoint Presentation</vt:lpstr>
      <vt:lpstr>PowerPoint Presentation</vt:lpstr>
      <vt:lpstr>PowerPoint Presentation</vt:lpstr>
      <vt:lpstr>Treatment</vt:lpstr>
      <vt:lpstr>Treatment</vt:lpstr>
      <vt:lpstr> Rare types of GTN</vt:lpstr>
      <vt:lpstr>CLINICAL FOLLOW-UP </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hp</cp:lastModifiedBy>
  <cp:revision>63</cp:revision>
  <dcterms:created xsi:type="dcterms:W3CDTF">2020-04-19T02:05:58Z</dcterms:created>
  <dcterms:modified xsi:type="dcterms:W3CDTF">2020-05-10T01:35:25Z</dcterms:modified>
</cp:coreProperties>
</file>