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6" r:id="rId3"/>
    <p:sldId id="27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1" r:id="rId24"/>
    <p:sldId id="275" r:id="rId25"/>
    <p:sldId id="279" r:id="rId26"/>
    <p:sldId id="280" r:id="rId27"/>
    <p:sldId id="283" r:id="rId28"/>
    <p:sldId id="284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6zW5uh1pPrnOxnkkomC1Tw==" hashData="f8Fe/fmb+2F8qB+caEV/Jgk2+FfuzhPo2Hn9xoX/W09zncfP4SGNBDFg4SEOYs2TTOeXeNjXYg1uhdBxgey0e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3976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8685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2742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0576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7681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42907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72489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686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356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537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471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903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202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896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443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735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009B5-9875-4C22-B98F-C7210F93A332}" type="datetimeFigureOut">
              <a:rPr lang="fa-IR" smtClean="0"/>
              <a:t>21/09/1441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CF964E-CB88-4887-932B-2FB7A23F20C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14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0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1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3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4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4813" y="424474"/>
            <a:ext cx="8915399" cy="2262781"/>
          </a:xfrm>
        </p:spPr>
        <p:txBody>
          <a:bodyPr/>
          <a:lstStyle/>
          <a:p>
            <a:r>
              <a:rPr lang="en-US" b="1" dirty="0" smtClean="0"/>
              <a:t>Ectopic pregnancy </a:t>
            </a:r>
            <a:endParaRPr lang="fa-I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412" y="3070979"/>
            <a:ext cx="8915399" cy="2113021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DR .Taheripanah</a:t>
            </a:r>
            <a:endParaRPr lang="fa-IR" sz="2000" b="1" dirty="0" smtClean="0"/>
          </a:p>
          <a:p>
            <a:r>
              <a:rPr lang="en-US" sz="2000" b="1" dirty="0" smtClean="0"/>
              <a:t>Infertility Fellowship </a:t>
            </a:r>
          </a:p>
          <a:p>
            <a:r>
              <a:rPr lang="en-US" sz="2000" b="1" dirty="0" smtClean="0"/>
              <a:t>Imam Hossein Hospital</a:t>
            </a:r>
          </a:p>
          <a:p>
            <a:r>
              <a:rPr lang="en-US" sz="2000" b="1" dirty="0" err="1" smtClean="0"/>
              <a:t>Shahid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Beheshti</a:t>
            </a:r>
            <a:r>
              <a:rPr lang="en-US" sz="2000" b="1" dirty="0" smtClean="0"/>
              <a:t> Medical Sciences  </a:t>
            </a:r>
            <a:endParaRPr lang="fa-IR" sz="2000" b="1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6340" y="635479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8"/>
    </mc:Choice>
    <mc:Fallback xmlns="">
      <p:transition spd="slow" advTm="1604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9450" objId="4"/>
        <p14:triggerEvt type="onClick" time="11714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8400" y="1264555"/>
            <a:ext cx="9972000" cy="4600822"/>
          </a:xfrm>
        </p:spPr>
        <p:txBody>
          <a:bodyPr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 smtClean="0"/>
              <a:t>The first step in stable woman: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Pregnancy test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Urinary  </a:t>
            </a:r>
            <a:r>
              <a:rPr lang="en-US" sz="2000" b="1" dirty="0" err="1" smtClean="0"/>
              <a:t>hCG</a:t>
            </a:r>
            <a:r>
              <a:rPr lang="en-US" sz="2000" b="1" dirty="0" smtClean="0"/>
              <a:t> ( to 20 </a:t>
            </a:r>
            <a:r>
              <a:rPr lang="en-US" sz="2000" b="1" dirty="0" err="1" smtClean="0"/>
              <a:t>Iu</a:t>
            </a:r>
            <a:r>
              <a:rPr lang="en-US" sz="2000" b="1" dirty="0" smtClean="0"/>
              <a:t>/L 14 days after fertilization ( + in more than 90% of EP)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Serum BHCG : 5 days after fertilization is +)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Serial B-</a:t>
            </a:r>
            <a:r>
              <a:rPr lang="en-US" sz="2000" b="1" dirty="0" err="1" smtClean="0">
                <a:solidFill>
                  <a:srgbClr val="C00000"/>
                </a:solidFill>
              </a:rPr>
              <a:t>hCG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53% or more increase every 48 </a:t>
            </a:r>
            <a:r>
              <a:rPr lang="en-US" sz="2000" b="1" dirty="0" err="1" smtClean="0"/>
              <a:t>hrs</a:t>
            </a:r>
            <a:r>
              <a:rPr lang="en-US" sz="2000" b="1" dirty="0" smtClean="0"/>
              <a:t> till 60-80 days after LMP and when reach 100,000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The main problem: 15% of normal IUP has less than 53%  increase 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Or 17% of EP has higher rate of increase the BHCG</a:t>
            </a:r>
          </a:p>
          <a:p>
            <a:pPr algn="l" rtl="0">
              <a:lnSpc>
                <a:spcPct val="150000"/>
              </a:lnSpc>
            </a:pPr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2452" y="601726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057" y="1445202"/>
            <a:ext cx="7312858" cy="3777622"/>
          </a:xfrm>
        </p:spPr>
        <p:txBody>
          <a:bodyPr>
            <a:noAutofit/>
          </a:bodyPr>
          <a:lstStyle/>
          <a:p>
            <a:pPr algn="l" rtl="0"/>
            <a:r>
              <a:rPr lang="en-US" sz="2000" b="1" dirty="0" smtClean="0"/>
              <a:t>Gestational sac 				4.5 – 5 weeks</a:t>
            </a:r>
          </a:p>
          <a:p>
            <a:pPr algn="l" rtl="0"/>
            <a:r>
              <a:rPr lang="en-US" sz="2000" b="1" dirty="0" smtClean="0"/>
              <a:t>Fetal pole and cardiac activity 	 5.5- 6 weeks </a:t>
            </a:r>
          </a:p>
          <a:p>
            <a:pPr algn="l" rtl="0"/>
            <a:r>
              <a:rPr lang="en-US" sz="2000" b="1" dirty="0" smtClean="0"/>
              <a:t>T.A.S is seen slightly later </a:t>
            </a:r>
          </a:p>
          <a:p>
            <a:pPr algn="l" rtl="0"/>
            <a:r>
              <a:rPr lang="en-US" sz="2000" b="1" dirty="0" smtClean="0"/>
              <a:t>Discriminatory zone : the level of B-HCG that TVS shown IUP</a:t>
            </a:r>
          </a:p>
          <a:p>
            <a:pPr algn="l" rtl="0"/>
            <a:r>
              <a:rPr lang="en-US" sz="2000" b="1" dirty="0" smtClean="0"/>
              <a:t>IUP   in TVS 		1000-2000</a:t>
            </a:r>
          </a:p>
          <a:p>
            <a:pPr algn="l" rtl="0"/>
            <a:r>
              <a:rPr lang="en-US" sz="2000" b="1" dirty="0" smtClean="0"/>
              <a:t>             TAS 		5000-6000</a:t>
            </a:r>
          </a:p>
          <a:p>
            <a:pPr algn="l" rtl="0"/>
            <a:r>
              <a:rPr lang="en-US" sz="2000" b="1" dirty="0" err="1" smtClean="0"/>
              <a:t>Abescence</a:t>
            </a:r>
            <a:r>
              <a:rPr lang="en-US" sz="2000" b="1" dirty="0" smtClean="0"/>
              <a:t> of IUP with B-HCG level above the discriminatory value”</a:t>
            </a:r>
          </a:p>
          <a:p>
            <a:pPr algn="l" rtl="0"/>
            <a:r>
              <a:rPr lang="en-US" sz="2000" b="1" dirty="0" smtClean="0"/>
              <a:t>Incomplete abortion/resolving complete abortion /EP</a:t>
            </a:r>
          </a:p>
          <a:p>
            <a:pPr algn="l" rtl="0"/>
            <a:r>
              <a:rPr lang="en-US" sz="2000" b="1" dirty="0" smtClean="0"/>
              <a:t>Notice to </a:t>
            </a:r>
            <a:r>
              <a:rPr lang="en-US" sz="2000" b="1" dirty="0" err="1" smtClean="0"/>
              <a:t>pseudogestational</a:t>
            </a:r>
            <a:r>
              <a:rPr lang="en-US" sz="2000" b="1" dirty="0" smtClean="0"/>
              <a:t> sac: 1 layer sac </a:t>
            </a:r>
            <a:endParaRPr lang="fa-IR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512" y="2104787"/>
            <a:ext cx="3726335" cy="2074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515" y="98190"/>
            <a:ext cx="3703594" cy="1908580"/>
          </a:xfrm>
          <a:prstGeom prst="rect">
            <a:avLst/>
          </a:prstGeom>
        </p:spPr>
      </p:pic>
      <p:sp>
        <p:nvSpPr>
          <p:cNvPr id="6" name="AutoShape 2" descr="Image result for ectopic pregnancy sonography"/>
          <p:cNvSpPr>
            <a:spLocks noChangeAspect="1" noChangeArrowheads="1"/>
          </p:cNvSpPr>
          <p:nvPr/>
        </p:nvSpPr>
        <p:spPr bwMode="auto">
          <a:xfrm>
            <a:off x="5801535" y="57715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7" name="AutoShape 4" descr="Image result for ectopic pregnancy sonography"/>
          <p:cNvSpPr>
            <a:spLocks noChangeAspect="1" noChangeArrowheads="1"/>
          </p:cNvSpPr>
          <p:nvPr/>
        </p:nvSpPr>
        <p:spPr bwMode="auto">
          <a:xfrm>
            <a:off x="5953935" y="59239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30" name="Picture 6" descr="https://www.reliasmedia.com/articles/144720-evaluation-and-management-of-ectopic-pregnancy-in-the-emergency-depart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09" y="4479945"/>
            <a:ext cx="3713337" cy="2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3149" y="616455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8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133" y="148689"/>
            <a:ext cx="8911687" cy="1280890"/>
          </a:xfrm>
        </p:spPr>
        <p:txBody>
          <a:bodyPr/>
          <a:lstStyle/>
          <a:p>
            <a:r>
              <a:rPr lang="en-US" b="1" dirty="0" smtClean="0"/>
              <a:t>Other diagnostic methods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400" y="1224242"/>
            <a:ext cx="10515600" cy="5727381"/>
          </a:xfrm>
        </p:spPr>
        <p:txBody>
          <a:bodyPr>
            <a:normAutofit/>
          </a:bodyPr>
          <a:lstStyle/>
          <a:p>
            <a:pPr algn="l" rtl="0"/>
            <a:r>
              <a:rPr lang="en-US" sz="2000" b="1" dirty="0" smtClean="0"/>
              <a:t>Serum progesterone level:</a:t>
            </a:r>
          </a:p>
          <a:p>
            <a:pPr lvl="1" algn="l" rtl="0"/>
            <a:r>
              <a:rPr lang="en-US" sz="1800" dirty="0" smtClean="0"/>
              <a:t>Minimal level  5-10 weeks : </a:t>
            </a:r>
          </a:p>
          <a:p>
            <a:pPr lvl="1" algn="l" rtl="0"/>
            <a:r>
              <a:rPr lang="en-US" sz="1800" dirty="0" smtClean="0"/>
              <a:t>&lt;5 ng/ml: nonviable pregnancy  (  98% </a:t>
            </a:r>
            <a:r>
              <a:rPr lang="en-US" sz="1800" dirty="0"/>
              <a:t>specificity </a:t>
            </a:r>
            <a:r>
              <a:rPr lang="en-US" sz="1800" dirty="0" smtClean="0"/>
              <a:t>, </a:t>
            </a:r>
            <a:r>
              <a:rPr lang="en-US" sz="1800" dirty="0"/>
              <a:t>75</a:t>
            </a:r>
            <a:r>
              <a:rPr lang="en-US" sz="1800" dirty="0" smtClean="0"/>
              <a:t>% sensitivity)</a:t>
            </a:r>
          </a:p>
          <a:p>
            <a:pPr lvl="1" algn="l" rtl="0"/>
            <a:r>
              <a:rPr lang="en-US" sz="1800" dirty="0" smtClean="0"/>
              <a:t>&gt;20 NG /ML : healthy pregnancy (40% specificity , 95% sensitivity) </a:t>
            </a:r>
          </a:p>
          <a:p>
            <a:pPr algn="l" rtl="0"/>
            <a:r>
              <a:rPr lang="en-US" sz="2000" dirty="0" smtClean="0">
                <a:solidFill>
                  <a:srgbClr val="FF0000"/>
                </a:solidFill>
              </a:rPr>
              <a:t>Serum progesterone cannot differentiate the EP and IUP </a:t>
            </a:r>
          </a:p>
          <a:p>
            <a:pPr algn="l" rtl="0"/>
            <a:r>
              <a:rPr lang="en-US" sz="2000" b="1" dirty="0" smtClean="0"/>
              <a:t>Endometrial curettage:</a:t>
            </a:r>
          </a:p>
          <a:p>
            <a:pPr algn="l" rtl="0"/>
            <a:r>
              <a:rPr lang="en-US" sz="2000" b="1" dirty="0"/>
              <a:t> </a:t>
            </a:r>
            <a:r>
              <a:rPr lang="en-US" sz="2000" dirty="0" smtClean="0"/>
              <a:t>may be useful  : cannot R/O interrupted of intact pregnancy/ </a:t>
            </a:r>
            <a:r>
              <a:rPr lang="en-US" sz="2000" dirty="0" err="1" smtClean="0"/>
              <a:t>heterotope</a:t>
            </a:r>
            <a:r>
              <a:rPr lang="en-US" sz="2000" dirty="0" smtClean="0"/>
              <a:t> pregnancy </a:t>
            </a:r>
          </a:p>
          <a:p>
            <a:pPr algn="l" rtl="0"/>
            <a:r>
              <a:rPr lang="en-US" sz="2000" b="1" dirty="0" err="1" smtClean="0"/>
              <a:t>Arria</a:t>
            </a:r>
            <a:r>
              <a:rPr lang="en-US" sz="2000" b="1" dirty="0" smtClean="0"/>
              <a:t> –Stella reaction  :   </a:t>
            </a:r>
            <a:r>
              <a:rPr lang="en-US" sz="2000" b="1" dirty="0" err="1" smtClean="0"/>
              <a:t>hypersecretoy</a:t>
            </a:r>
            <a:r>
              <a:rPr lang="en-US" sz="2000" b="1" dirty="0" smtClean="0"/>
              <a:t> endometrium  that seen in EP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833" y="633638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1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276" y="303717"/>
            <a:ext cx="8911687" cy="1280890"/>
          </a:xfrm>
        </p:spPr>
        <p:txBody>
          <a:bodyPr/>
          <a:lstStyle/>
          <a:p>
            <a:r>
              <a:rPr lang="en-US" b="1" dirty="0"/>
              <a:t>Other diagnostic methods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644" y="1356258"/>
            <a:ext cx="6695937" cy="5179554"/>
          </a:xfrm>
        </p:spPr>
        <p:txBody>
          <a:bodyPr>
            <a:normAutofit/>
          </a:bodyPr>
          <a:lstStyle/>
          <a:p>
            <a:pPr algn="l" rtl="0"/>
            <a:r>
              <a:rPr lang="en-US" sz="2000" b="1" dirty="0" smtClean="0"/>
              <a:t>Culdecentesis:</a:t>
            </a:r>
            <a:endParaRPr lang="en-US" sz="2000" b="1" dirty="0"/>
          </a:p>
          <a:p>
            <a:pPr lvl="1" algn="l" rtl="0"/>
            <a:r>
              <a:rPr lang="en-US" sz="1800" u="sng" dirty="0"/>
              <a:t>Clear fluid</a:t>
            </a:r>
            <a:r>
              <a:rPr lang="en-US" sz="1800" dirty="0"/>
              <a:t>: </a:t>
            </a:r>
            <a:r>
              <a:rPr lang="en-US" sz="1800" dirty="0" smtClean="0"/>
              <a:t>          </a:t>
            </a:r>
            <a:r>
              <a:rPr lang="en-US" sz="1800" dirty="0"/>
              <a:t>no hemorrhage</a:t>
            </a:r>
          </a:p>
          <a:p>
            <a:pPr lvl="1" algn="l" rtl="0"/>
            <a:r>
              <a:rPr lang="en-US" sz="1800" u="sng" dirty="0"/>
              <a:t>Blood  and clot </a:t>
            </a:r>
            <a:r>
              <a:rPr lang="en-US" sz="1800" dirty="0"/>
              <a:t>:  vessel  rupture or rapid bleeding in abdomen</a:t>
            </a:r>
          </a:p>
          <a:p>
            <a:pPr lvl="1" algn="l" rtl="0"/>
            <a:r>
              <a:rPr lang="en-US" sz="1800" u="sng" dirty="0"/>
              <a:t>Non clot blood </a:t>
            </a:r>
            <a:r>
              <a:rPr lang="en-US" sz="1800" dirty="0"/>
              <a:t>:  hemoperitoneum(Rupture EP  / Rupture Corpus luteum cyst)</a:t>
            </a:r>
            <a:endParaRPr lang="fa-IR" sz="1800" dirty="0"/>
          </a:p>
          <a:p>
            <a:pPr lvl="1" algn="l" rtl="0"/>
            <a:r>
              <a:rPr lang="en-US" sz="1800" u="sng" dirty="0"/>
              <a:t>No aspiration </a:t>
            </a:r>
            <a:r>
              <a:rPr lang="en-US" sz="1800" dirty="0"/>
              <a:t>: no information </a:t>
            </a:r>
          </a:p>
          <a:p>
            <a:pPr lvl="1" algn="l" rtl="0"/>
            <a:r>
              <a:rPr lang="en-US" sz="1800" u="sng" dirty="0"/>
              <a:t>Purulent  fluid</a:t>
            </a:r>
            <a:r>
              <a:rPr lang="en-US" sz="1800" dirty="0"/>
              <a:t> : infection related causes ( </a:t>
            </a:r>
            <a:r>
              <a:rPr lang="en-US" sz="1800" dirty="0" smtClean="0"/>
              <a:t>Salipigitis </a:t>
            </a:r>
            <a:r>
              <a:rPr lang="en-US" sz="1800" dirty="0"/>
              <a:t>and appendicitis ) </a:t>
            </a:r>
          </a:p>
          <a:p>
            <a:pPr algn="l" rtl="0"/>
            <a:r>
              <a:rPr lang="en-US" sz="2000" dirty="0"/>
              <a:t>Limited </a:t>
            </a:r>
            <a:r>
              <a:rPr lang="en-US" sz="2000" dirty="0" smtClean="0"/>
              <a:t>used </a:t>
            </a:r>
            <a:r>
              <a:rPr lang="en-US" sz="2000" dirty="0"/>
              <a:t>in EP diagnosis </a:t>
            </a:r>
            <a:r>
              <a:rPr lang="en-US" sz="2000" dirty="0" smtClean="0"/>
              <a:t>and can </a:t>
            </a:r>
            <a:r>
              <a:rPr lang="en-US" sz="2000" dirty="0"/>
              <a:t>diagnose  hemoperitoneum </a:t>
            </a:r>
          </a:p>
          <a:p>
            <a:pPr algn="l" rtl="0"/>
            <a:r>
              <a:rPr lang="en-US" sz="2000" dirty="0"/>
              <a:t>Ultrasound and other diagnosis  are very accurate and no need to </a:t>
            </a:r>
            <a:r>
              <a:rPr lang="en-US" sz="2000" dirty="0" smtClean="0"/>
              <a:t>Culdecentesis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112" y="1756440"/>
            <a:ext cx="4475250" cy="432661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7709" y="640008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Laparoscopy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8163" y="1624236"/>
            <a:ext cx="8915400" cy="4481992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/>
              <a:t>The most accurate  technique with direct visualization </a:t>
            </a:r>
          </a:p>
          <a:p>
            <a:pPr algn="l" rtl="0"/>
            <a:r>
              <a:rPr lang="en-US" sz="2400" dirty="0" smtClean="0"/>
              <a:t>2-5% misdiagnosis  rate </a:t>
            </a:r>
          </a:p>
          <a:p>
            <a:pPr lvl="1" algn="l" rtl="0"/>
            <a:r>
              <a:rPr lang="en-US" sz="2000" dirty="0" smtClean="0"/>
              <a:t>False negative : Due to no distention of fallopian tube</a:t>
            </a:r>
          </a:p>
          <a:p>
            <a:pPr lvl="1" algn="l" rtl="0"/>
            <a:r>
              <a:rPr lang="en-US" sz="2000" dirty="0" smtClean="0"/>
              <a:t>False positive : </a:t>
            </a:r>
            <a:r>
              <a:rPr lang="en-US" sz="2000" dirty="0" err="1" smtClean="0"/>
              <a:t>hematosalpinx</a:t>
            </a:r>
            <a:endParaRPr lang="en-US" sz="2000" dirty="0" smtClean="0"/>
          </a:p>
          <a:p>
            <a:pPr algn="l" rtl="0"/>
            <a:endParaRPr lang="en-US" sz="2400" dirty="0" smtClean="0"/>
          </a:p>
          <a:p>
            <a:pPr algn="l" rtl="0"/>
            <a:endParaRPr lang="en-US" sz="2400" dirty="0"/>
          </a:p>
          <a:p>
            <a:pPr marL="0" indent="0" algn="l" rtl="0">
              <a:buNone/>
            </a:pPr>
            <a:endParaRPr lang="en-US" sz="2400" dirty="0" smtClean="0"/>
          </a:p>
        </p:txBody>
      </p:sp>
      <p:pic>
        <p:nvPicPr>
          <p:cNvPr id="2050" name="Picture 2" descr="Gynecological laparoscopy: how is it done, how long does it last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24" y="3369165"/>
            <a:ext cx="4267095" cy="32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7000" y="610622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Management 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020" y="1765385"/>
            <a:ext cx="8915400" cy="3777622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 smtClean="0"/>
              <a:t>Medical </a:t>
            </a:r>
          </a:p>
          <a:p>
            <a:pPr lvl="1" algn="l" rtl="0"/>
            <a:r>
              <a:rPr lang="en-US" sz="2200" dirty="0" smtClean="0"/>
              <a:t>May be preferred in  appropriate patient </a:t>
            </a:r>
          </a:p>
          <a:p>
            <a:pPr algn="l" rtl="0"/>
            <a:r>
              <a:rPr lang="en-US" sz="2400" b="1" dirty="0" smtClean="0"/>
              <a:t>Surgical </a:t>
            </a:r>
          </a:p>
          <a:p>
            <a:pPr algn="l" rtl="0"/>
            <a:r>
              <a:rPr lang="en-US" sz="2400" dirty="0" smtClean="0"/>
              <a:t>Depends on: </a:t>
            </a:r>
          </a:p>
          <a:p>
            <a:pPr lvl="1" algn="l" rtl="0"/>
            <a:r>
              <a:rPr lang="en-US" sz="2200" dirty="0" smtClean="0"/>
              <a:t>Location</a:t>
            </a:r>
          </a:p>
          <a:p>
            <a:pPr lvl="1" algn="l" rtl="0"/>
            <a:r>
              <a:rPr lang="en-US" sz="2200" dirty="0" smtClean="0"/>
              <a:t>Rupture or not rupture</a:t>
            </a:r>
          </a:p>
          <a:p>
            <a:pPr lvl="1" algn="l" rtl="0"/>
            <a:r>
              <a:rPr lang="en-US" sz="2200" dirty="0" smtClean="0"/>
              <a:t>Gestational age</a:t>
            </a:r>
          </a:p>
          <a:p>
            <a:pPr lvl="1" algn="l" rtl="0"/>
            <a:r>
              <a:rPr lang="en-US" sz="2200" dirty="0" smtClean="0"/>
              <a:t>Patient desire </a:t>
            </a:r>
          </a:p>
          <a:p>
            <a:pPr algn="l" rtl="0"/>
            <a:endParaRPr lang="fa-IR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351" y="624433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treatment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5693" y="1624236"/>
            <a:ext cx="8915400" cy="3777622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Methotrexate</a:t>
            </a:r>
            <a:r>
              <a:rPr lang="en-US" sz="2400" b="1" dirty="0" smtClean="0"/>
              <a:t>  ;</a:t>
            </a:r>
          </a:p>
          <a:p>
            <a:pPr algn="l" rtl="0"/>
            <a:r>
              <a:rPr lang="en-US" sz="2400" b="1" dirty="0"/>
              <a:t> F</a:t>
            </a:r>
            <a:r>
              <a:rPr lang="en-US" sz="2400" b="1" dirty="0" smtClean="0"/>
              <a:t>olic acid antagonist that competitively inhibits  the binding  of </a:t>
            </a:r>
            <a:r>
              <a:rPr lang="en-US" sz="2400" b="1" dirty="0" err="1" smtClean="0"/>
              <a:t>dihydrofolic</a:t>
            </a:r>
            <a:r>
              <a:rPr lang="en-US" sz="2400" b="1" dirty="0" smtClean="0"/>
              <a:t> acid to </a:t>
            </a:r>
            <a:r>
              <a:rPr lang="en-US" sz="2400" b="1" dirty="0" err="1" smtClean="0"/>
              <a:t>dihydrofolate</a:t>
            </a:r>
            <a:r>
              <a:rPr lang="en-US" sz="2400" b="1" dirty="0" smtClean="0"/>
              <a:t> reductase </a:t>
            </a:r>
          </a:p>
          <a:p>
            <a:pPr algn="l" rtl="0"/>
            <a:r>
              <a:rPr lang="en-US" sz="2400" b="1" dirty="0" smtClean="0"/>
              <a:t>Stop the growth of rapidly dividing placental embryonic and fetal cells, </a:t>
            </a:r>
          </a:p>
          <a:p>
            <a:pPr algn="l" rtl="0"/>
            <a:r>
              <a:rPr lang="en-US" sz="2400" b="1" dirty="0" smtClean="0"/>
              <a:t>Indication :</a:t>
            </a:r>
          </a:p>
          <a:p>
            <a:pPr lvl="1" algn="l" rtl="0"/>
            <a:r>
              <a:rPr lang="en-US" sz="2200" b="1" dirty="0" smtClean="0"/>
              <a:t>Asymptomatic</a:t>
            </a:r>
          </a:p>
          <a:p>
            <a:pPr lvl="1" algn="l" rtl="0"/>
            <a:r>
              <a:rPr lang="en-US" sz="2200" b="1" dirty="0" smtClean="0"/>
              <a:t>Motivated</a:t>
            </a:r>
          </a:p>
          <a:p>
            <a:pPr lvl="1" algn="l" rtl="0"/>
            <a:r>
              <a:rPr lang="en-US" sz="2200" b="1" dirty="0" smtClean="0"/>
              <a:t>Come for follow up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9982" y="6465259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124" y="595310"/>
            <a:ext cx="8911687" cy="1280890"/>
          </a:xfrm>
        </p:spPr>
        <p:txBody>
          <a:bodyPr/>
          <a:lstStyle/>
          <a:p>
            <a:r>
              <a:rPr lang="en-US" dirty="0" smtClean="0"/>
              <a:t>Contraindications </a:t>
            </a:r>
            <a:r>
              <a:rPr lang="en-US" dirty="0"/>
              <a:t>of </a:t>
            </a:r>
            <a:r>
              <a:rPr lang="en-US" dirty="0" smtClean="0"/>
              <a:t>Methotrexate for EP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6918" y="1812947"/>
            <a:ext cx="5789869" cy="3777622"/>
          </a:xfrm>
        </p:spPr>
        <p:txBody>
          <a:bodyPr>
            <a:noAutofit/>
          </a:bodyPr>
          <a:lstStyle/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Absolute </a:t>
            </a:r>
          </a:p>
          <a:p>
            <a:pPr lvl="1" algn="l" rtl="0"/>
            <a:r>
              <a:rPr lang="en-US" sz="1800" b="1" dirty="0" smtClean="0"/>
              <a:t>Breast feeding </a:t>
            </a:r>
          </a:p>
          <a:p>
            <a:pPr lvl="1" algn="l" rtl="0"/>
            <a:r>
              <a:rPr lang="en-US" sz="1800" b="1" dirty="0" smtClean="0"/>
              <a:t>Overt or lab evidence if immunodeficiency</a:t>
            </a:r>
          </a:p>
          <a:p>
            <a:pPr lvl="1" algn="l" rtl="0"/>
            <a:r>
              <a:rPr lang="en-US" sz="1800" b="1" dirty="0" smtClean="0"/>
              <a:t>Known sensitivity to MTX</a:t>
            </a:r>
          </a:p>
          <a:p>
            <a:pPr lvl="1" algn="l" rtl="0"/>
            <a:r>
              <a:rPr lang="en-US" sz="1800" b="1" dirty="0" smtClean="0"/>
              <a:t>Active pulmonary  disease</a:t>
            </a:r>
          </a:p>
          <a:p>
            <a:pPr lvl="1" algn="l" rtl="0"/>
            <a:r>
              <a:rPr lang="en-US" sz="1800" b="1" dirty="0" smtClean="0"/>
              <a:t>Peptic ulcer disease</a:t>
            </a:r>
          </a:p>
          <a:p>
            <a:pPr lvl="1" algn="l" rtl="0"/>
            <a:r>
              <a:rPr lang="en-US" sz="1800" b="1" dirty="0" smtClean="0"/>
              <a:t>Hepatic/ renal/ pulmonary or hemorrhagic dysfunction </a:t>
            </a:r>
          </a:p>
          <a:p>
            <a:pPr lvl="1" algn="l" rtl="0"/>
            <a:r>
              <a:rPr lang="en-US" sz="1800" b="1" dirty="0" smtClean="0"/>
              <a:t>Heterotopic pregnancy with viable IUP</a:t>
            </a:r>
          </a:p>
          <a:p>
            <a:pPr lvl="1" algn="l" rtl="0"/>
            <a:r>
              <a:rPr lang="en-US" sz="1800" b="1" dirty="0" smtClean="0"/>
              <a:t>Unable  to comply with management protocol</a:t>
            </a:r>
          </a:p>
          <a:p>
            <a:pPr algn="l" rtl="0"/>
            <a:endParaRPr lang="en-US" sz="2000" b="1" dirty="0" smtClean="0"/>
          </a:p>
          <a:p>
            <a:pPr algn="l" rtl="0"/>
            <a:endParaRPr lang="en-US" b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05625" y="1812947"/>
            <a:ext cx="5030167" cy="3777622"/>
          </a:xfrm>
        </p:spPr>
        <p:txBody>
          <a:bodyPr>
            <a:norm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Relative</a:t>
            </a:r>
            <a:r>
              <a:rPr lang="en-US" sz="2000" b="1" dirty="0"/>
              <a:t> </a:t>
            </a:r>
          </a:p>
          <a:p>
            <a:pPr lvl="1" algn="l" rtl="0"/>
            <a:r>
              <a:rPr lang="en-US" sz="1800" b="1" dirty="0"/>
              <a:t>Gestational sac greater than 3.5 cm</a:t>
            </a:r>
          </a:p>
          <a:p>
            <a:pPr lvl="1" algn="l" rtl="0"/>
            <a:r>
              <a:rPr lang="en-US" sz="1800" b="1" dirty="0"/>
              <a:t>Embryonic cardiac motion </a:t>
            </a:r>
          </a:p>
          <a:p>
            <a:pPr lvl="1" algn="l" rtl="0"/>
            <a:r>
              <a:rPr lang="en-US" sz="1800" b="1" dirty="0"/>
              <a:t>Free peritoneal fluid ( possible hemoperitoneum ) </a:t>
            </a:r>
          </a:p>
        </p:txBody>
      </p:sp>
      <p:pic>
        <p:nvPicPr>
          <p:cNvPr id="6" name="Picture 2" descr="Ectopic Pregnan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437" y="4117658"/>
            <a:ext cx="3078763" cy="246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095" y="6213645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Indications of Medical Treatment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944" y="1749020"/>
            <a:ext cx="9086668" cy="4162202"/>
          </a:xfrm>
        </p:spPr>
        <p:txBody>
          <a:bodyPr>
            <a:normAutofit/>
          </a:bodyPr>
          <a:lstStyle/>
          <a:p>
            <a:pPr algn="l" rtl="0"/>
            <a:r>
              <a:rPr lang="en-US" sz="2000" b="1" dirty="0" smtClean="0"/>
              <a:t>Initial B-HCG level ( best prognostic indicator) </a:t>
            </a:r>
          </a:p>
          <a:p>
            <a:pPr lvl="1" algn="l" rtl="0"/>
            <a:r>
              <a:rPr lang="en-US" sz="1800" b="1" dirty="0" smtClean="0"/>
              <a:t>&lt;5000  success rate  92%</a:t>
            </a:r>
          </a:p>
          <a:p>
            <a:pPr lvl="1" algn="l" rtl="0"/>
            <a:r>
              <a:rPr lang="en-US" sz="1800" b="1" dirty="0" smtClean="0"/>
              <a:t>&gt;15000  success rate : 68% </a:t>
            </a:r>
          </a:p>
          <a:p>
            <a:pPr algn="l" rtl="0"/>
            <a:r>
              <a:rPr lang="en-US" sz="2000" b="1" dirty="0" smtClean="0"/>
              <a:t>Size of ectopic pregnancy(TVS)</a:t>
            </a:r>
          </a:p>
          <a:p>
            <a:pPr lvl="1" algn="l" rtl="0"/>
            <a:r>
              <a:rPr lang="en-US" sz="1800" b="1" dirty="0" smtClean="0"/>
              <a:t>&lt;3.5 cm  93% success rate </a:t>
            </a:r>
          </a:p>
          <a:p>
            <a:pPr lvl="1" algn="l" rtl="0"/>
            <a:r>
              <a:rPr lang="en-US" sz="1800" b="1" dirty="0" smtClean="0"/>
              <a:t>&gt;3.5 cm    relative contraindication </a:t>
            </a:r>
          </a:p>
          <a:p>
            <a:pPr algn="l" rtl="0"/>
            <a:r>
              <a:rPr lang="en-US" sz="2000" b="1" dirty="0" smtClean="0"/>
              <a:t>Presence or absence of fetal cardiac activity </a:t>
            </a:r>
          </a:p>
          <a:p>
            <a:pPr lvl="1" algn="l" rtl="0"/>
            <a:r>
              <a:rPr lang="en-US" sz="1800" b="1" dirty="0" smtClean="0"/>
              <a:t>+ cardiac  activity   relative contraindication </a:t>
            </a:r>
          </a:p>
          <a:p>
            <a:pPr marL="0" indent="0" algn="l" rtl="0">
              <a:buNone/>
            </a:pPr>
            <a:endParaRPr lang="en-US" sz="2000" b="1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9469" y="6201372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561" y="317264"/>
            <a:ext cx="8911687" cy="1280890"/>
          </a:xfrm>
        </p:spPr>
        <p:txBody>
          <a:bodyPr/>
          <a:lstStyle/>
          <a:p>
            <a:r>
              <a:rPr lang="en-US" dirty="0" smtClean="0"/>
              <a:t>MTX protocols :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604" y="1598154"/>
            <a:ext cx="10076811" cy="4241982"/>
          </a:xfrm>
        </p:spPr>
        <p:txBody>
          <a:bodyPr>
            <a:no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</a:rPr>
              <a:t>Single dose of </a:t>
            </a:r>
            <a:r>
              <a:rPr lang="en-US" sz="2000" b="1" dirty="0" smtClean="0">
                <a:solidFill>
                  <a:srgbClr val="C00000"/>
                </a:solidFill>
              </a:rPr>
              <a:t>MTX</a:t>
            </a:r>
          </a:p>
          <a:p>
            <a:pPr algn="l" rtl="0"/>
            <a:r>
              <a:rPr lang="en-US" sz="2000" b="1" dirty="0" smtClean="0">
                <a:solidFill>
                  <a:schemeClr val="tx1"/>
                </a:solidFill>
              </a:rPr>
              <a:t>DOSE : 1   MG /M2  </a:t>
            </a:r>
            <a:r>
              <a:rPr lang="en-US" sz="2000" b="1" dirty="0" err="1" smtClean="0">
                <a:solidFill>
                  <a:schemeClr val="tx1"/>
                </a:solidFill>
              </a:rPr>
              <a:t>im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endParaRPr lang="en-US" sz="2000" b="1" dirty="0">
              <a:solidFill>
                <a:schemeClr val="tx1"/>
              </a:solidFill>
            </a:endParaRPr>
          </a:p>
          <a:p>
            <a:pPr algn="l" rtl="0"/>
            <a:r>
              <a:rPr lang="en-US" sz="2000" b="1" dirty="0">
                <a:solidFill>
                  <a:schemeClr val="tx1"/>
                </a:solidFill>
              </a:rPr>
              <a:t> BHCG before</a:t>
            </a:r>
            <a:r>
              <a:rPr lang="en-US" sz="2000" b="1" dirty="0"/>
              <a:t> -4 -7 ( rise till 4</a:t>
            </a:r>
            <a:r>
              <a:rPr lang="en-US" sz="2000" b="1" baseline="30000" dirty="0"/>
              <a:t>th</a:t>
            </a:r>
            <a:r>
              <a:rPr lang="en-US" sz="2000" b="1" dirty="0"/>
              <a:t> day and then 15% decrease on the day </a:t>
            </a:r>
            <a:r>
              <a:rPr lang="en-US" sz="2000" b="1" dirty="0" smtClean="0"/>
              <a:t>7)  </a:t>
            </a:r>
            <a:r>
              <a:rPr lang="en-US" sz="2000" b="1" dirty="0"/>
              <a:t>, then weekly measure </a:t>
            </a:r>
          </a:p>
          <a:p>
            <a:pPr lvl="1" algn="l" rtl="0"/>
            <a:r>
              <a:rPr lang="en-US" sz="1800" b="1" dirty="0"/>
              <a:t>No decrease :  second dose or surgery </a:t>
            </a:r>
            <a:endParaRPr lang="en-US" sz="1800" b="1" dirty="0" smtClean="0"/>
          </a:p>
          <a:p>
            <a:pPr algn="l" rtl="0"/>
            <a:r>
              <a:rPr lang="en-US" sz="2000" b="1" dirty="0">
                <a:solidFill>
                  <a:srgbClr val="C00000"/>
                </a:solidFill>
              </a:rPr>
              <a:t>Multiple dose </a:t>
            </a:r>
          </a:p>
          <a:p>
            <a:pPr lvl="1" algn="l" rtl="0"/>
            <a:r>
              <a:rPr lang="en-US" sz="1800" dirty="0"/>
              <a:t>But  higher complications and achieving similar success rate </a:t>
            </a:r>
            <a:endParaRPr lang="en-US" sz="1800" dirty="0" smtClean="0"/>
          </a:p>
          <a:p>
            <a:pPr algn="l" rtl="0"/>
            <a:r>
              <a:rPr lang="en-US" sz="2000" b="1" dirty="0">
                <a:solidFill>
                  <a:srgbClr val="C00000"/>
                </a:solidFill>
              </a:rPr>
              <a:t>MTX : local or systematic </a:t>
            </a:r>
          </a:p>
          <a:p>
            <a:pPr lvl="1" algn="l" rtl="0"/>
            <a:r>
              <a:rPr lang="en-US" sz="2000" b="1" dirty="0" smtClean="0"/>
              <a:t>Stomatitis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5875" y="6219782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هدف از آموزش حاملگی خارج رحمی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133600"/>
            <a:ext cx="9675812" cy="3777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000" dirty="0" smtClean="0">
                <a:cs typeface="B Koodak" panose="00000700000000000000" pitchFamily="2" charset="-78"/>
              </a:rPr>
              <a:t>دانشجویان باید بتوانند توانمندی  چگونگی برخورد و درمان با خونریزی های سه مه ماه  اول بارداری را پیدا کنند </a:t>
            </a:r>
          </a:p>
          <a:p>
            <a:pPr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دانشجویان</a:t>
            </a:r>
            <a:r>
              <a:rPr lang="fa-IR" sz="2000" dirty="0" smtClean="0">
                <a:cs typeface="B Koodak" panose="00000700000000000000" pitchFamily="2" charset="-78"/>
              </a:rPr>
              <a:t> باید قادر باشند که تشخیصهای افتراقی،   عوامل خطر،  اتیولوژی  و عوارض  بیماری را بطور کامل توضیح داده و بحث نمایند. </a:t>
            </a:r>
          </a:p>
          <a:p>
            <a:pPr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دانشجویان </a:t>
            </a:r>
            <a:r>
              <a:rPr lang="fa-IR" sz="2000" dirty="0" smtClean="0">
                <a:cs typeface="B Koodak" panose="00000700000000000000" pitchFamily="2" charset="-78"/>
              </a:rPr>
              <a:t>باید بتوانند با یک بیمار در مورد روشهای ختم بارداری طبی یا جراحی و عوارض هر روش  مشاوره کرده  و او را راهنمایی نمایند. </a:t>
            </a:r>
          </a:p>
          <a:p>
            <a:pPr>
              <a:lnSpc>
                <a:spcPct val="150000"/>
              </a:lnSpc>
            </a:pPr>
            <a:r>
              <a:rPr lang="fa-IR" sz="2000" dirty="0" smtClean="0">
                <a:cs typeface="B Koodak" panose="00000700000000000000" pitchFamily="2" charset="-78"/>
              </a:rPr>
              <a:t>دانشجویان باید تاثیر حاملگی خارج رحمی روی سلامت باروری را نیز توجیه نمایند.</a:t>
            </a:r>
            <a:endParaRPr lang="fa-IR" sz="2000" dirty="0">
              <a:cs typeface="B Koodak" panose="00000700000000000000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303" y="6299562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900" y="1031206"/>
            <a:ext cx="8915400" cy="5287112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sz="2000" b="1" dirty="0" smtClean="0">
                <a:solidFill>
                  <a:srgbClr val="C00000"/>
                </a:solidFill>
              </a:rPr>
              <a:t>Side </a:t>
            </a:r>
            <a:r>
              <a:rPr lang="en-US" sz="2000" b="1" dirty="0">
                <a:solidFill>
                  <a:srgbClr val="C00000"/>
                </a:solidFill>
              </a:rPr>
              <a:t>effected of MTX 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algn="l" rtl="0"/>
            <a:r>
              <a:rPr lang="en-US" sz="2000" b="1" dirty="0"/>
              <a:t>After  MTX ; </a:t>
            </a:r>
          </a:p>
          <a:p>
            <a:pPr algn="l" rtl="0"/>
            <a:r>
              <a:rPr lang="en-US" sz="2000" dirty="0"/>
              <a:t>Abdominal pain  due to </a:t>
            </a:r>
            <a:r>
              <a:rPr lang="en-US" sz="2000" dirty="0" smtClean="0"/>
              <a:t>Tubal distention/  Tubal </a:t>
            </a:r>
            <a:r>
              <a:rPr lang="en-US" sz="2000" dirty="0"/>
              <a:t>abortion/ </a:t>
            </a:r>
            <a:r>
              <a:rPr lang="en-US" sz="2000" dirty="0" err="1" smtClean="0"/>
              <a:t>Hemtoma</a:t>
            </a:r>
            <a:r>
              <a:rPr lang="en-US" sz="2000" dirty="0" smtClean="0"/>
              <a:t> </a:t>
            </a:r>
            <a:r>
              <a:rPr lang="en-US" sz="2000" dirty="0"/>
              <a:t>formation .</a:t>
            </a:r>
          </a:p>
          <a:p>
            <a:pPr algn="l" rtl="0"/>
            <a:r>
              <a:rPr lang="en-US" sz="2000" dirty="0" err="1"/>
              <a:t>Brufen</a:t>
            </a:r>
            <a:r>
              <a:rPr lang="en-US" sz="2000" dirty="0"/>
              <a:t> administration </a:t>
            </a:r>
          </a:p>
          <a:p>
            <a:pPr lvl="1" algn="l" rtl="0"/>
            <a:r>
              <a:rPr lang="en-US" sz="1800" b="1" dirty="0" smtClean="0"/>
              <a:t>Nausea</a:t>
            </a:r>
            <a:endParaRPr lang="en-US" sz="1800" b="1" dirty="0"/>
          </a:p>
          <a:p>
            <a:pPr lvl="1" algn="l" rtl="0"/>
            <a:r>
              <a:rPr lang="en-US" sz="1800" b="1" dirty="0"/>
              <a:t>Vomiting</a:t>
            </a:r>
          </a:p>
          <a:p>
            <a:pPr lvl="1" algn="l" rtl="0"/>
            <a:r>
              <a:rPr lang="en-US" sz="1800" b="1" dirty="0"/>
              <a:t> Diarrhea</a:t>
            </a:r>
          </a:p>
          <a:p>
            <a:pPr lvl="1" algn="l" rtl="0"/>
            <a:r>
              <a:rPr lang="en-US" sz="1800" b="1" dirty="0"/>
              <a:t>Gastric distress</a:t>
            </a:r>
          </a:p>
          <a:p>
            <a:pPr lvl="1" algn="l" rtl="0"/>
            <a:r>
              <a:rPr lang="en-US" sz="1800" b="1" dirty="0"/>
              <a:t>Dizziness</a:t>
            </a:r>
          </a:p>
          <a:p>
            <a:pPr algn="l" rtl="0"/>
            <a:r>
              <a:rPr lang="en-US" sz="1900" b="1" dirty="0" smtClean="0">
                <a:solidFill>
                  <a:srgbClr val="C00000"/>
                </a:solidFill>
              </a:rPr>
              <a:t>Other medication: </a:t>
            </a:r>
          </a:p>
          <a:p>
            <a:pPr lvl="1" algn="l" rtl="0"/>
            <a:r>
              <a:rPr lang="en-US" dirty="0" smtClean="0"/>
              <a:t> Hyperosmolar glucose</a:t>
            </a:r>
          </a:p>
          <a:p>
            <a:pPr lvl="1" algn="l" rtl="0"/>
            <a:r>
              <a:rPr lang="en-US" dirty="0" smtClean="0"/>
              <a:t>KCL </a:t>
            </a:r>
          </a:p>
          <a:p>
            <a:pPr lvl="1" algn="l" rtl="0"/>
            <a:r>
              <a:rPr lang="en-US" dirty="0" err="1" smtClean="0"/>
              <a:t>Prostaglindins</a:t>
            </a:r>
            <a:r>
              <a:rPr lang="en-US" dirty="0" smtClean="0"/>
              <a:t> </a:t>
            </a:r>
          </a:p>
          <a:p>
            <a:pPr lvl="1" algn="l" rtl="0"/>
            <a:r>
              <a:rPr lang="en-US" dirty="0" smtClean="0"/>
              <a:t>Mifepristone ( antagonist </a:t>
            </a:r>
            <a:r>
              <a:rPr lang="en-US" dirty="0" err="1" smtClean="0"/>
              <a:t>Pr</a:t>
            </a:r>
            <a:r>
              <a:rPr lang="en-US" dirty="0" smtClean="0"/>
              <a:t> receptor) </a:t>
            </a:r>
          </a:p>
          <a:p>
            <a:pPr algn="l" rtl="0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777484" y="261765"/>
            <a:ext cx="55812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/>
              <a:t>Medical Treatments </a:t>
            </a:r>
            <a:endParaRPr lang="fa-IR" sz="4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1792" y="6440711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Surgical management 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400" y="1368531"/>
            <a:ext cx="4857356" cy="5291469"/>
          </a:xfrm>
        </p:spPr>
        <p:txBody>
          <a:bodyPr>
            <a:normAutofit fontScale="92500" lnSpcReduction="20000"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 smtClean="0"/>
              <a:t>Laparoscopy : 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Linear </a:t>
            </a:r>
            <a:r>
              <a:rPr lang="en-US" sz="2000" b="1" dirty="0" err="1" smtClean="0"/>
              <a:t>salpigostomy</a:t>
            </a:r>
            <a:r>
              <a:rPr lang="en-US" sz="2000" b="1" dirty="0" smtClean="0"/>
              <a:t> (A &amp; B)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Segmental salpingectomy (C &amp; D)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Notice :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 RH  immunoglobulin :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RH negative mothers </a:t>
            </a:r>
            <a:endParaRPr lang="en-US" sz="1800" b="1" dirty="0"/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Follow up :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conservative surgery of medical treatment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err="1" smtClean="0"/>
              <a:t>Platoue</a:t>
            </a:r>
            <a:r>
              <a:rPr lang="en-US" sz="1800" b="1" dirty="0" smtClean="0"/>
              <a:t> or rising B-HCG (need to subsequent surgery of repeated MTX) </a:t>
            </a:r>
          </a:p>
          <a:p>
            <a:pPr lvl="1" algn="l" rtl="0">
              <a:lnSpc>
                <a:spcPct val="150000"/>
              </a:lnSpc>
            </a:pPr>
            <a:endParaRPr lang="fa-IR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56" y="1368531"/>
            <a:ext cx="6127876" cy="354658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4612" y="6287289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4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 fallopian tube Ectopic pregnancy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5256" y="1264555"/>
            <a:ext cx="9913144" cy="5277745"/>
          </a:xfrm>
        </p:spPr>
        <p:txBody>
          <a:bodyPr>
            <a:normAutofit/>
          </a:bodyPr>
          <a:lstStyle/>
          <a:p>
            <a:pPr algn="l" rtl="0"/>
            <a:r>
              <a:rPr lang="en-US" sz="3200" b="1" dirty="0" smtClean="0">
                <a:solidFill>
                  <a:srgbClr val="C00000"/>
                </a:solidFill>
              </a:rPr>
              <a:t>Ovarian EP : </a:t>
            </a:r>
          </a:p>
          <a:p>
            <a:pPr algn="l" rtl="0"/>
            <a:r>
              <a:rPr lang="en-US" sz="2400" dirty="0" smtClean="0"/>
              <a:t>Rare</a:t>
            </a:r>
          </a:p>
          <a:p>
            <a:pPr algn="l" rtl="0"/>
            <a:r>
              <a:rPr lang="en-US" sz="2400" dirty="0" smtClean="0"/>
              <a:t>Risk factor: like tubal pregnancy except  </a:t>
            </a:r>
            <a:r>
              <a:rPr lang="en-US" sz="2400" b="1" dirty="0" smtClean="0"/>
              <a:t>the Salpingitis</a:t>
            </a:r>
          </a:p>
          <a:p>
            <a:pPr algn="l" rtl="0"/>
            <a:r>
              <a:rPr lang="en-US" sz="2400" b="1" u="sng" dirty="0" smtClean="0"/>
              <a:t>Diagnosis</a:t>
            </a:r>
            <a:r>
              <a:rPr lang="en-US" sz="2400" b="1" dirty="0" smtClean="0"/>
              <a:t>: </a:t>
            </a:r>
            <a:r>
              <a:rPr lang="en-US" sz="2400" dirty="0" smtClean="0"/>
              <a:t>classic </a:t>
            </a:r>
            <a:r>
              <a:rPr lang="en-US" sz="2400" dirty="0" err="1" smtClean="0"/>
              <a:t>sono</a:t>
            </a:r>
            <a:r>
              <a:rPr lang="en-US" sz="2400" dirty="0" smtClean="0"/>
              <a:t> and a cyst with wide echogenic vascular outer ring located on or within the ovary </a:t>
            </a:r>
          </a:p>
          <a:p>
            <a:pPr algn="l" rtl="0"/>
            <a:r>
              <a:rPr lang="en-US" sz="2400" b="1" u="sng" dirty="0" smtClean="0"/>
              <a:t>Treatment: </a:t>
            </a:r>
            <a:r>
              <a:rPr lang="en-US" sz="2400" dirty="0" smtClean="0"/>
              <a:t>medical  or surgical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9"/>
          <a:stretch/>
        </p:blipFill>
        <p:spPr>
          <a:xfrm>
            <a:off x="6458271" y="4212000"/>
            <a:ext cx="5468168" cy="248549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8880" y="610931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0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812" y="1838400"/>
            <a:ext cx="8915400" cy="3777622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</a:rPr>
              <a:t>Interstitial( corneal)  pregnancy: </a:t>
            </a:r>
          </a:p>
          <a:p>
            <a:pPr algn="l" rtl="0"/>
            <a:r>
              <a:rPr lang="en-US" sz="2000" dirty="0"/>
              <a:t>Implant in proximal of tune within the intramuscular uterine wall </a:t>
            </a:r>
          </a:p>
          <a:p>
            <a:pPr algn="l" rtl="0"/>
            <a:r>
              <a:rPr lang="en-US" sz="2000" dirty="0"/>
              <a:t> </a:t>
            </a:r>
            <a:r>
              <a:rPr lang="en-US" sz="2000" b="1" u="sng" dirty="0"/>
              <a:t>Diagnosis</a:t>
            </a:r>
            <a:r>
              <a:rPr lang="en-US" sz="2000" b="1" dirty="0"/>
              <a:t> : </a:t>
            </a:r>
            <a:r>
              <a:rPr lang="en-US" sz="2000" dirty="0"/>
              <a:t>later due to growth  8-16 </a:t>
            </a:r>
            <a:r>
              <a:rPr lang="en-US" sz="2000" dirty="0" err="1"/>
              <a:t>th</a:t>
            </a:r>
            <a:r>
              <a:rPr lang="en-US" sz="2000" dirty="0"/>
              <a:t> weeks of </a:t>
            </a:r>
            <a:r>
              <a:rPr lang="en-US" sz="2000" dirty="0" err="1"/>
              <a:t>Pg</a:t>
            </a:r>
            <a:r>
              <a:rPr lang="en-US" sz="2000" dirty="0"/>
              <a:t> .</a:t>
            </a:r>
          </a:p>
          <a:p>
            <a:pPr algn="l" rtl="0"/>
            <a:r>
              <a:rPr lang="en-US" sz="2000" b="1" u="sng" dirty="0"/>
              <a:t>Mortality : </a:t>
            </a:r>
          </a:p>
          <a:p>
            <a:pPr lvl="1" algn="l" rtl="0"/>
            <a:r>
              <a:rPr lang="en-US" sz="1800" dirty="0"/>
              <a:t>High due to high bleeding / need to hysterectomy / corneal resection </a:t>
            </a:r>
          </a:p>
          <a:p>
            <a:pPr algn="l" rtl="0"/>
            <a:endParaRPr lang="fa-IR" sz="20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Non- fallopian tube Ectopic pregnancy 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2" b="12741"/>
          <a:stretch/>
        </p:blipFill>
        <p:spPr>
          <a:xfrm>
            <a:off x="6328800" y="4262400"/>
            <a:ext cx="5719344" cy="24790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863" y="6133866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141" y="1324551"/>
            <a:ext cx="9488844" cy="5111134"/>
          </a:xfrm>
        </p:spPr>
        <p:txBody>
          <a:bodyPr>
            <a:noAutofit/>
          </a:bodyPr>
          <a:lstStyle/>
          <a:p>
            <a:pPr algn="l" rtl="0"/>
            <a:r>
              <a:rPr lang="en-US" sz="2800" b="1" dirty="0" smtClean="0">
                <a:solidFill>
                  <a:srgbClr val="C00000"/>
                </a:solidFill>
              </a:rPr>
              <a:t>Cervical pregnancy :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algn="l" rtl="0"/>
            <a:r>
              <a:rPr lang="en-US" sz="2000" b="1" u="sng" dirty="0" smtClean="0"/>
              <a:t>Incidence </a:t>
            </a:r>
            <a:r>
              <a:rPr lang="en-US" sz="2000" b="1" dirty="0" smtClean="0"/>
              <a:t>: </a:t>
            </a:r>
            <a:r>
              <a:rPr lang="en-US" sz="2000" dirty="0" smtClean="0"/>
              <a:t>1/9000-1/12000</a:t>
            </a:r>
          </a:p>
          <a:p>
            <a:pPr algn="l" rtl="0"/>
            <a:r>
              <a:rPr lang="en-US" sz="2000" b="1" u="sng" dirty="0" smtClean="0"/>
              <a:t>Pathology</a:t>
            </a:r>
            <a:r>
              <a:rPr lang="en-US" sz="2000" b="1" dirty="0" smtClean="0"/>
              <a:t> : </a:t>
            </a:r>
            <a:r>
              <a:rPr lang="en-US" sz="2000" dirty="0" smtClean="0"/>
              <a:t>Implant embryo below the internal </a:t>
            </a:r>
            <a:r>
              <a:rPr lang="en-US" sz="2000" dirty="0" err="1" smtClean="0"/>
              <a:t>os</a:t>
            </a:r>
            <a:r>
              <a:rPr lang="en-US" sz="2000" dirty="0" smtClean="0"/>
              <a:t> </a:t>
            </a:r>
          </a:p>
          <a:p>
            <a:pPr algn="l" rtl="0"/>
            <a:r>
              <a:rPr lang="en-US" sz="2000" b="1" u="sng" dirty="0" smtClean="0"/>
              <a:t>Diagnosis</a:t>
            </a:r>
            <a:r>
              <a:rPr lang="en-US" sz="2000" b="1" dirty="0" smtClean="0"/>
              <a:t> :</a:t>
            </a:r>
          </a:p>
          <a:p>
            <a:pPr lvl="1" algn="l" rtl="0"/>
            <a:r>
              <a:rPr lang="en-US" sz="1800" dirty="0" smtClean="0"/>
              <a:t>1) Presence of cervical glands opposite the placental attachment site</a:t>
            </a:r>
          </a:p>
          <a:p>
            <a:pPr lvl="1" algn="l" rtl="0"/>
            <a:r>
              <a:rPr lang="en-US" sz="1800" dirty="0" smtClean="0"/>
              <a:t>2) A portion of or entire placenta  must be located below the uterine arteries or peritoneal reflection on the ant and post uterine surface </a:t>
            </a:r>
          </a:p>
          <a:p>
            <a:pPr algn="l" rtl="0"/>
            <a:r>
              <a:rPr lang="en-US" sz="2000" b="1" u="sng" dirty="0" smtClean="0"/>
              <a:t>Treatment </a:t>
            </a:r>
            <a:r>
              <a:rPr lang="en-US" sz="2000" b="1" dirty="0" smtClean="0"/>
              <a:t>: </a:t>
            </a:r>
            <a:r>
              <a:rPr lang="en-US" sz="2000" dirty="0" smtClean="0"/>
              <a:t>medical or surgical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11298" y="129332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Non- fallopian tube Ectopic pregnancy </a:t>
            </a:r>
            <a:endParaRPr lang="fa-IR" dirty="0"/>
          </a:p>
        </p:txBody>
      </p:sp>
      <p:pic>
        <p:nvPicPr>
          <p:cNvPr id="4102" name="Picture 6" descr="Transvaginal ultrasound images of an ectopic cervical pregnancy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06" y="4119466"/>
            <a:ext cx="3101193" cy="266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2985" y="6473532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425" y="1691014"/>
            <a:ext cx="6542337" cy="4220208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Heterotopic  </a:t>
            </a:r>
            <a:r>
              <a:rPr lang="en-US" sz="2400" b="1" dirty="0">
                <a:solidFill>
                  <a:srgbClr val="C00000"/>
                </a:solidFill>
              </a:rPr>
              <a:t>pregnancy </a:t>
            </a:r>
          </a:p>
          <a:p>
            <a:pPr algn="l" rtl="0"/>
            <a:r>
              <a:rPr lang="en-US" sz="2400" dirty="0" smtClean="0"/>
              <a:t>Incidence : 1/30000</a:t>
            </a:r>
            <a:endParaRPr lang="en-US" sz="2400" dirty="0"/>
          </a:p>
          <a:p>
            <a:pPr lvl="1" algn="l" rtl="0"/>
            <a:r>
              <a:rPr lang="en-US" sz="2200" dirty="0"/>
              <a:t>By ART : 1/100</a:t>
            </a:r>
          </a:p>
          <a:p>
            <a:pPr algn="l" rtl="0"/>
            <a:r>
              <a:rPr lang="en-US" sz="2400" b="1" dirty="0"/>
              <a:t>Mechanism:</a:t>
            </a:r>
            <a:r>
              <a:rPr lang="en-US" sz="2400" dirty="0"/>
              <a:t> </a:t>
            </a:r>
            <a:endParaRPr lang="en-US" sz="2400" dirty="0" smtClean="0"/>
          </a:p>
          <a:p>
            <a:pPr lvl="1" algn="l" rtl="0"/>
            <a:r>
              <a:rPr lang="en-US" sz="2200" dirty="0" smtClean="0"/>
              <a:t>Hydrostatic </a:t>
            </a:r>
            <a:r>
              <a:rPr lang="en-US" sz="2200" dirty="0"/>
              <a:t>forces </a:t>
            </a:r>
            <a:r>
              <a:rPr lang="en-US" sz="2200" dirty="0" smtClean="0"/>
              <a:t>delivering </a:t>
            </a:r>
            <a:r>
              <a:rPr lang="en-US" sz="2200" dirty="0"/>
              <a:t>embryo to corneal or tubal </a:t>
            </a:r>
            <a:r>
              <a:rPr lang="en-US" sz="2200" dirty="0" smtClean="0"/>
              <a:t>area</a:t>
            </a:r>
          </a:p>
          <a:p>
            <a:pPr lvl="1" algn="l" rtl="0"/>
            <a:r>
              <a:rPr lang="en-US" sz="2200" dirty="0" smtClean="0"/>
              <a:t>Tip </a:t>
            </a:r>
            <a:r>
              <a:rPr lang="en-US" sz="2200" dirty="0"/>
              <a:t>of the catheter toward the tubal </a:t>
            </a:r>
            <a:r>
              <a:rPr lang="en-US" sz="2200" dirty="0" smtClean="0"/>
              <a:t>ostia</a:t>
            </a:r>
          </a:p>
          <a:p>
            <a:pPr lvl="1" algn="l" rtl="0"/>
            <a:r>
              <a:rPr lang="en-US" sz="2200" dirty="0" smtClean="0"/>
              <a:t>Reflux </a:t>
            </a:r>
            <a:r>
              <a:rPr lang="en-US" sz="2200" dirty="0"/>
              <a:t>of uterine </a:t>
            </a:r>
            <a:r>
              <a:rPr lang="en-US" sz="2200" dirty="0" smtClean="0"/>
              <a:t>secretions</a:t>
            </a:r>
            <a:endParaRPr lang="en-US" sz="2200" dirty="0"/>
          </a:p>
          <a:p>
            <a:pPr algn="l" rtl="0"/>
            <a:r>
              <a:rPr lang="en-US" sz="2400" b="1" dirty="0" smtClean="0"/>
              <a:t>Treatment </a:t>
            </a:r>
            <a:r>
              <a:rPr lang="en-US" sz="2400" dirty="0" smtClean="0"/>
              <a:t>: </a:t>
            </a:r>
            <a:r>
              <a:rPr lang="en-US" sz="2400" dirty="0"/>
              <a:t>surgery or </a:t>
            </a:r>
            <a:r>
              <a:rPr lang="en-US" sz="2400" dirty="0" err="1"/>
              <a:t>kcl</a:t>
            </a:r>
            <a:r>
              <a:rPr lang="en-US" sz="2400" dirty="0"/>
              <a:t> inject </a:t>
            </a:r>
            <a:endParaRPr lang="en-US" sz="2400" dirty="0" smtClean="0"/>
          </a:p>
          <a:p>
            <a:pPr algn="l" rtl="0"/>
            <a:r>
              <a:rPr lang="en-US" sz="2400" dirty="0" err="1" smtClean="0"/>
              <a:t>Mtx</a:t>
            </a:r>
            <a:r>
              <a:rPr lang="en-US" sz="2400" dirty="0" smtClean="0"/>
              <a:t> IS CONTRAINDICATED 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Non- fallopian tube Ectopic pregnancy </a:t>
            </a:r>
            <a:endParaRPr lang="fa-IR" dirty="0"/>
          </a:p>
        </p:txBody>
      </p:sp>
      <p:sp>
        <p:nvSpPr>
          <p:cNvPr id="7" name="AutoShape 6" descr="https://www.idoriums.com/edpanel/media/Z01_International%20Journal%20of%20Case%20Reports%20and%20Images%20(IJCRI)/2019/images/figure1.1552024869.gif"/>
          <p:cNvSpPr>
            <a:spLocks noChangeAspect="1" noChangeArrowheads="1"/>
          </p:cNvSpPr>
          <p:nvPr/>
        </p:nvSpPr>
        <p:spPr bwMode="auto">
          <a:xfrm>
            <a:off x="62043" y="-237995"/>
            <a:ext cx="398332" cy="3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62" y="3801118"/>
            <a:ext cx="3202499" cy="21980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0798" y="6140003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5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00" y="1758198"/>
            <a:ext cx="7478099" cy="4175323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Abdominal pregnancy </a:t>
            </a:r>
          </a:p>
          <a:p>
            <a:pPr algn="l" rtl="0"/>
            <a:r>
              <a:rPr lang="en-US" sz="2400" b="1" dirty="0" smtClean="0"/>
              <a:t>Incidence</a:t>
            </a:r>
            <a:r>
              <a:rPr lang="en-US" sz="2400" dirty="0" smtClean="0"/>
              <a:t>:  1/10000</a:t>
            </a:r>
            <a:endParaRPr lang="en-US" sz="2400" dirty="0"/>
          </a:p>
          <a:p>
            <a:pPr algn="l" rtl="0"/>
            <a:r>
              <a:rPr lang="en-US" sz="2400" b="1" dirty="0" smtClean="0"/>
              <a:t>Etiology : </a:t>
            </a:r>
            <a:r>
              <a:rPr lang="en-US" sz="2400" dirty="0"/>
              <a:t>primary implantation or secondary due to abortion </a:t>
            </a:r>
          </a:p>
          <a:p>
            <a:pPr algn="l" rtl="0"/>
            <a:r>
              <a:rPr lang="en-US" sz="2400" b="1" dirty="0" smtClean="0"/>
              <a:t>Treatment:</a:t>
            </a:r>
            <a:r>
              <a:rPr lang="en-US" sz="2400" dirty="0" smtClean="0"/>
              <a:t> </a:t>
            </a:r>
            <a:r>
              <a:rPr lang="en-US" sz="2400" dirty="0"/>
              <a:t>surgery before fetal alive</a:t>
            </a:r>
          </a:p>
          <a:p>
            <a:pPr algn="l" rtl="0"/>
            <a:r>
              <a:rPr lang="en-US" sz="2400" b="1" dirty="0" smtClean="0"/>
              <a:t>Outcomes : </a:t>
            </a:r>
            <a:r>
              <a:rPr lang="en-US" sz="2400" dirty="0" smtClean="0"/>
              <a:t>10-20</a:t>
            </a:r>
            <a:r>
              <a:rPr lang="en-US" sz="2400" dirty="0"/>
              <a:t>% of fetuses alive but high </a:t>
            </a:r>
            <a:r>
              <a:rPr lang="en-US" sz="2400" dirty="0" smtClean="0"/>
              <a:t>deformity</a:t>
            </a:r>
            <a:endParaRPr lang="en-US" sz="2400" dirty="0"/>
          </a:p>
          <a:p>
            <a:pPr algn="l" rtl="0"/>
            <a:r>
              <a:rPr lang="en-US" sz="2400" dirty="0"/>
              <a:t>Need to remain placenta and </a:t>
            </a:r>
            <a:r>
              <a:rPr lang="en-US" sz="2400" dirty="0" smtClean="0"/>
              <a:t>Embolization </a:t>
            </a:r>
            <a:r>
              <a:rPr lang="en-US" sz="2400" dirty="0"/>
              <a:t>or MTX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29670" y="455009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Non- fallopian tube Ectopic pregnancy </a:t>
            </a:r>
            <a:endParaRPr lang="fa-I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1"/>
          <a:stretch/>
        </p:blipFill>
        <p:spPr>
          <a:xfrm>
            <a:off x="8410499" y="1857601"/>
            <a:ext cx="3584701" cy="4284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0203" y="599184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2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 and future fertility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 the rate of repeated </a:t>
            </a:r>
            <a:r>
              <a:rPr lang="en-US" dirty="0"/>
              <a:t>E</a:t>
            </a:r>
            <a:r>
              <a:rPr lang="en-US" dirty="0" smtClean="0"/>
              <a:t>P    is 5 folds </a:t>
            </a:r>
          </a:p>
          <a:p>
            <a:pPr algn="l" rtl="0"/>
            <a:r>
              <a:rPr lang="en-US" dirty="0" smtClean="0"/>
              <a:t>Adhesion  is higher in surgical method </a:t>
            </a:r>
          </a:p>
          <a:p>
            <a:pPr algn="l" rtl="0"/>
            <a:r>
              <a:rPr lang="en-US" dirty="0" smtClean="0"/>
              <a:t>Although ART is one of  the risk factors   but patients may need ART in the future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2012" y="6139822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Take home massage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smtClean="0"/>
              <a:t>EP  may be appear in different places of tube, ovary, uterine cornea, cervix or abdomen</a:t>
            </a:r>
          </a:p>
          <a:p>
            <a:pPr algn="l" rtl="0"/>
            <a:r>
              <a:rPr lang="en-US" b="1" dirty="0" smtClean="0"/>
              <a:t>Earlier diagnosis </a:t>
            </a:r>
            <a:r>
              <a:rPr lang="en-US" b="1" smtClean="0"/>
              <a:t>is associated </a:t>
            </a:r>
            <a:r>
              <a:rPr lang="en-US" b="1" dirty="0" smtClean="0"/>
              <a:t>with better prognosis</a:t>
            </a:r>
          </a:p>
          <a:p>
            <a:pPr algn="l" rtl="0"/>
            <a:r>
              <a:rPr lang="en-US" b="1" dirty="0" smtClean="0"/>
              <a:t>Serial </a:t>
            </a:r>
            <a:r>
              <a:rPr lang="en-US" b="1" dirty="0" err="1" smtClean="0"/>
              <a:t>BhCG</a:t>
            </a:r>
            <a:r>
              <a:rPr lang="en-US" b="1" dirty="0" smtClean="0"/>
              <a:t> and sonography are the best diagnostic tests</a:t>
            </a:r>
          </a:p>
          <a:p>
            <a:pPr algn="l" rtl="0"/>
            <a:r>
              <a:rPr lang="en-US" b="1" dirty="0" smtClean="0"/>
              <a:t>Medical treatment  with MTX is associated with good prognosis</a:t>
            </a:r>
          </a:p>
          <a:p>
            <a:pPr algn="l" rtl="0"/>
            <a:r>
              <a:rPr lang="en-US" b="1" dirty="0" smtClean="0"/>
              <a:t>Surgical approach should  be  done in case of failure  medical treatment</a:t>
            </a:r>
          </a:p>
          <a:p>
            <a:pPr algn="l" rtl="0"/>
            <a:r>
              <a:rPr lang="en-US" b="1" dirty="0" smtClean="0"/>
              <a:t>EP should be in mind in each patient that referred by abdominal pain in reproductive age (15-49 years old) </a:t>
            </a:r>
            <a:endParaRPr lang="fa-IR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738" y="6268877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925" y="2892110"/>
            <a:ext cx="8911687" cy="1280890"/>
          </a:xfrm>
        </p:spPr>
        <p:txBody>
          <a:bodyPr/>
          <a:lstStyle/>
          <a:p>
            <a:r>
              <a:rPr lang="en-US" b="1" dirty="0" smtClean="0"/>
              <a:t>THANKS FOR YOUR ATTENTION </a:t>
            </a:r>
            <a:endParaRPr lang="fa-IR" b="1" dirty="0"/>
          </a:p>
        </p:txBody>
      </p:sp>
    </p:spTree>
    <p:extLst>
      <p:ext uri="{BB962C8B-B14F-4D97-AF65-F5344CB8AC3E}">
        <p14:creationId xmlns:p14="http://schemas.microsoft.com/office/powerpoint/2010/main" val="2424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63310"/>
            <a:ext cx="8911687" cy="1280890"/>
          </a:xfrm>
        </p:spPr>
        <p:txBody>
          <a:bodyPr/>
          <a:lstStyle/>
          <a:p>
            <a:r>
              <a:rPr lang="en-US" b="1" dirty="0"/>
              <a:t>CLINICAL </a:t>
            </a:r>
            <a:r>
              <a:rPr lang="en-US" b="1" dirty="0" smtClean="0"/>
              <a:t>CASE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99" y="1327796"/>
            <a:ext cx="10706813" cy="4432226"/>
          </a:xfrm>
        </p:spPr>
        <p:txBody>
          <a:bodyPr>
            <a:noAutofit/>
          </a:bodyPr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2400" b="1" dirty="0" smtClean="0"/>
              <a:t>A </a:t>
            </a:r>
            <a:r>
              <a:rPr lang="en-US" sz="2400" b="1" dirty="0"/>
              <a:t>25-year-old woman reports that she had a positive home </a:t>
            </a:r>
            <a:r>
              <a:rPr lang="en-US" sz="2400" b="1" dirty="0" smtClean="0"/>
              <a:t>pregnancy test </a:t>
            </a:r>
            <a:r>
              <a:rPr lang="en-US" sz="2400" b="1" dirty="0"/>
              <a:t>last week and now has spotting and low abdominal pain of 2 days</a:t>
            </a:r>
            <a:r>
              <a:rPr lang="en-US" sz="2400" b="1" dirty="0" smtClean="0"/>
              <a:t>’ duration</a:t>
            </a:r>
            <a:r>
              <a:rPr lang="en-US" sz="2400" b="1" dirty="0"/>
              <a:t>. Her last menstrual period was 6 weeks ago. Her abdomen </a:t>
            </a:r>
            <a:r>
              <a:rPr lang="en-US" sz="2400" b="1" dirty="0" smtClean="0"/>
              <a:t>is minimally </a:t>
            </a:r>
            <a:r>
              <a:rPr lang="en-US" sz="2400" b="1" dirty="0"/>
              <a:t>tender in the left lower quadrant with no rebound tenderness.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400" b="1" dirty="0"/>
              <a:t>The pelvic examination is normal except for tenderness and a 4 cm </a:t>
            </a:r>
            <a:r>
              <a:rPr lang="en-US" sz="2400" b="1" dirty="0" smtClean="0"/>
              <a:t>mass in </a:t>
            </a:r>
            <a:r>
              <a:rPr lang="en-US" sz="2400" b="1" dirty="0"/>
              <a:t>the left adnexa. </a:t>
            </a:r>
            <a:endParaRPr lang="en-US" sz="2400" b="1" dirty="0" smtClean="0"/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400" b="1" dirty="0" smtClean="0"/>
              <a:t>Pelvic </a:t>
            </a:r>
            <a:r>
              <a:rPr lang="en-US" sz="2400" b="1" dirty="0"/>
              <a:t>ultrasound shows an </a:t>
            </a:r>
            <a:r>
              <a:rPr lang="en-US" sz="2400" b="1" dirty="0" smtClean="0"/>
              <a:t>Empty  uterine cavity  and mild fluid in the cul-de-sac . There is a </a:t>
            </a:r>
            <a:r>
              <a:rPr lang="en-US" sz="2400" b="1" dirty="0"/>
              <a:t>simple left ovarian cyst.</a:t>
            </a:r>
            <a:endParaRPr lang="fa-IR" sz="2400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2356" y="600499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28110"/>
            <a:ext cx="8911687" cy="1280890"/>
          </a:xfrm>
        </p:spPr>
        <p:txBody>
          <a:bodyPr/>
          <a:lstStyle/>
          <a:p>
            <a:r>
              <a:rPr lang="en-US" b="1" dirty="0"/>
              <a:t>Ectopic pregnancy definition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899" y="1160391"/>
            <a:ext cx="8915400" cy="3777622"/>
          </a:xfrm>
        </p:spPr>
        <p:txBody>
          <a:bodyPr>
            <a:noAutofit/>
          </a:bodyPr>
          <a:lstStyle/>
          <a:p>
            <a:pPr algn="l" rtl="0">
              <a:lnSpc>
                <a:spcPct val="200000"/>
              </a:lnSpc>
            </a:pPr>
            <a:r>
              <a:rPr lang="en-US" sz="2400" b="1" dirty="0" smtClean="0"/>
              <a:t>Implantation of the blastocyst anywhere except the endometrium in the uterine cavity</a:t>
            </a:r>
          </a:p>
          <a:p>
            <a:pPr algn="l" rtl="0">
              <a:lnSpc>
                <a:spcPct val="200000"/>
              </a:lnSpc>
            </a:pPr>
            <a:r>
              <a:rPr lang="en-US" sz="2400" b="1" dirty="0" smtClean="0"/>
              <a:t>Incidence :1.5 % </a:t>
            </a:r>
          </a:p>
          <a:p>
            <a:pPr algn="l" rtl="0">
              <a:lnSpc>
                <a:spcPct val="200000"/>
              </a:lnSpc>
            </a:pPr>
            <a:r>
              <a:rPr lang="en-US" sz="2400" b="1" dirty="0"/>
              <a:t> </a:t>
            </a:r>
            <a:r>
              <a:rPr lang="en-US" sz="2400" b="1" dirty="0" smtClean="0"/>
              <a:t> 98% in the fallopian tube</a:t>
            </a:r>
          </a:p>
          <a:p>
            <a:pPr algn="l" rtl="0">
              <a:lnSpc>
                <a:spcPct val="200000"/>
              </a:lnSpc>
            </a:pPr>
            <a:r>
              <a:rPr lang="en-US" sz="2400" b="1" dirty="0" smtClean="0"/>
              <a:t>Other places : as the map </a:t>
            </a:r>
          </a:p>
          <a:p>
            <a:pPr algn="l" rtl="0">
              <a:lnSpc>
                <a:spcPct val="200000"/>
              </a:lnSpc>
            </a:pPr>
            <a:endParaRPr lang="fa-IR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249" y="2581655"/>
            <a:ext cx="6976126" cy="410791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8125" y="6158413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Outcome of tubal pregnancy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200000"/>
              </a:lnSpc>
            </a:pPr>
            <a:r>
              <a:rPr lang="en-US" sz="2800" b="1" dirty="0" smtClean="0"/>
              <a:t> Tubal rupture </a:t>
            </a:r>
          </a:p>
          <a:p>
            <a:pPr algn="l" rtl="0">
              <a:lnSpc>
                <a:spcPct val="200000"/>
              </a:lnSpc>
            </a:pPr>
            <a:r>
              <a:rPr lang="en-US" sz="2800" b="1" dirty="0" smtClean="0"/>
              <a:t>Tubal abortion </a:t>
            </a:r>
          </a:p>
          <a:p>
            <a:pPr algn="l" rtl="0">
              <a:lnSpc>
                <a:spcPct val="200000"/>
              </a:lnSpc>
            </a:pPr>
            <a:r>
              <a:rPr lang="en-US" sz="2800" b="1" dirty="0" smtClean="0"/>
              <a:t>Spontaneous absorption </a:t>
            </a:r>
            <a:endParaRPr lang="fa-IR" sz="28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5145" y="6428437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b="1" dirty="0" smtClean="0"/>
              <a:t>Pathophysiology and risk factor of EP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764" y="1432800"/>
            <a:ext cx="10080848" cy="4925042"/>
          </a:xfrm>
        </p:spPr>
        <p:txBody>
          <a:bodyPr>
            <a:no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Infection : </a:t>
            </a:r>
          </a:p>
          <a:p>
            <a:pPr lvl="1" algn="l" rtl="0"/>
            <a:r>
              <a:rPr lang="en-US" sz="1800" b="1" dirty="0" smtClean="0"/>
              <a:t>Salpingitis : chlamydia trachomatous and induce fibrosis </a:t>
            </a:r>
            <a:r>
              <a:rPr lang="en-US" sz="1800" b="1" dirty="0"/>
              <a:t> </a:t>
            </a:r>
            <a:r>
              <a:rPr lang="en-US" sz="1800" b="1" dirty="0" smtClean="0"/>
              <a:t>and scar in the tube          ( even with persistent chlamydia ag + ) </a:t>
            </a:r>
          </a:p>
          <a:p>
            <a:pPr lvl="1" algn="l" rtl="0"/>
            <a:r>
              <a:rPr lang="en-US" sz="1800" b="1" dirty="0" smtClean="0"/>
              <a:t>Salipigitis </a:t>
            </a:r>
            <a:r>
              <a:rPr lang="en-US" sz="1800" b="1" dirty="0" err="1" smtClean="0"/>
              <a:t>isthmica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nodosa</a:t>
            </a:r>
            <a:r>
              <a:rPr lang="en-US" sz="1800" b="1" dirty="0" smtClean="0"/>
              <a:t> </a:t>
            </a:r>
          </a:p>
          <a:p>
            <a:pPr algn="l" rtl="0"/>
            <a:r>
              <a:rPr lang="en-US" sz="2000" b="1" dirty="0" smtClean="0"/>
              <a:t>Advanced age </a:t>
            </a:r>
          </a:p>
          <a:p>
            <a:pPr algn="l" rtl="0"/>
            <a:r>
              <a:rPr lang="en-US" sz="2000" b="1" dirty="0" smtClean="0"/>
              <a:t>Smoking </a:t>
            </a:r>
          </a:p>
          <a:p>
            <a:pPr algn="l" rtl="0"/>
            <a:r>
              <a:rPr lang="en-US" sz="2000" b="1" dirty="0" smtClean="0"/>
              <a:t>Induction ovulation and infertility </a:t>
            </a:r>
          </a:p>
          <a:p>
            <a:pPr algn="l" rtl="0"/>
            <a:r>
              <a:rPr lang="en-US" sz="2000" b="1" dirty="0" smtClean="0"/>
              <a:t>Previous surgery </a:t>
            </a:r>
          </a:p>
          <a:p>
            <a:pPr algn="l" rtl="0"/>
            <a:r>
              <a:rPr lang="en-US" sz="2000" b="1" dirty="0" smtClean="0"/>
              <a:t>Pervious EP</a:t>
            </a:r>
          </a:p>
          <a:p>
            <a:pPr algn="l" rtl="0"/>
            <a:r>
              <a:rPr lang="en-US" sz="2000" b="1" dirty="0" smtClean="0"/>
              <a:t>IUD</a:t>
            </a:r>
          </a:p>
          <a:p>
            <a:pPr algn="l" rtl="0"/>
            <a:r>
              <a:rPr lang="en-US" sz="2000" b="1" dirty="0" smtClean="0"/>
              <a:t>Failure Tubal ligation</a:t>
            </a:r>
          </a:p>
          <a:p>
            <a:pPr algn="l" rtl="0"/>
            <a:r>
              <a:rPr lang="en-US" sz="2000" b="1" dirty="0" err="1" smtClean="0"/>
              <a:t>Dietylstillbestrol</a:t>
            </a:r>
            <a:r>
              <a:rPr lang="en-US" sz="2000" b="1" dirty="0" smtClean="0"/>
              <a:t> exposure </a:t>
            </a:r>
          </a:p>
          <a:p>
            <a:pPr algn="l" rtl="0"/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1964" y="6086379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1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Symptoms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600" y="1540800"/>
            <a:ext cx="10267200" cy="4370422"/>
          </a:xfrm>
        </p:spPr>
        <p:txBody>
          <a:bodyPr>
            <a:normAutofit lnSpcReduction="10000"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 smtClean="0"/>
              <a:t>Amenorrhea following vaginal bleeding (little or none to heavy )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Abdominal pain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Breast tenderness/ nausea/ urinary frequency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Shoulder pain due to hemoperitoneum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/>
              <a:t>Hypovolemia shock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err="1" smtClean="0"/>
              <a:t>Decidual</a:t>
            </a:r>
            <a:r>
              <a:rPr lang="en-US" sz="2400" b="1" dirty="0" smtClean="0"/>
              <a:t> cast expulsion ( like as abortion)</a:t>
            </a:r>
          </a:p>
          <a:p>
            <a:pPr lvl="1" algn="l" rtl="0">
              <a:lnSpc>
                <a:spcPct val="150000"/>
              </a:lnSpc>
            </a:pPr>
            <a:r>
              <a:rPr lang="en-US" sz="2000" b="1" dirty="0" smtClean="0"/>
              <a:t> but no histologic confirmation of placenta villi </a:t>
            </a:r>
          </a:p>
          <a:p>
            <a:pPr algn="l" rtl="0">
              <a:lnSpc>
                <a:spcPct val="150000"/>
              </a:lnSpc>
            </a:pPr>
            <a:endParaRPr lang="fa-IR" sz="2400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880" y="6293426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7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findings of EP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600" y="1396800"/>
            <a:ext cx="9827012" cy="4989600"/>
          </a:xfrm>
        </p:spPr>
        <p:txBody>
          <a:bodyPr>
            <a:noAutofit/>
          </a:bodyPr>
          <a:lstStyle/>
          <a:p>
            <a:pPr algn="l" rtl="0"/>
            <a:r>
              <a:rPr lang="en-US" sz="2000" b="1" dirty="0" smtClean="0"/>
              <a:t>Abdominal and pelvic pain :50-90%</a:t>
            </a:r>
          </a:p>
          <a:p>
            <a:pPr algn="l" rtl="0"/>
            <a:r>
              <a:rPr lang="en-US" sz="2000" b="1" dirty="0" smtClean="0"/>
              <a:t>Cervical motion pain</a:t>
            </a:r>
          </a:p>
          <a:p>
            <a:pPr algn="l" rtl="0"/>
            <a:r>
              <a:rPr lang="en-US" sz="2000" b="1" dirty="0" smtClean="0"/>
              <a:t>Pelvic mass : 20%( EP: soft and elastic / Hemorrhagic : firmer consistency )</a:t>
            </a:r>
          </a:p>
          <a:p>
            <a:pPr lvl="1" algn="l" rtl="0"/>
            <a:r>
              <a:rPr lang="en-US" sz="1800" b="1" dirty="0" smtClean="0"/>
              <a:t>The role of technology is higher than physical exam</a:t>
            </a:r>
          </a:p>
          <a:p>
            <a:pPr algn="l" rtl="0"/>
            <a:r>
              <a:rPr lang="en-US" sz="2000" b="1" dirty="0" smtClean="0"/>
              <a:t>Fever is uncommon </a:t>
            </a:r>
          </a:p>
          <a:p>
            <a:pPr lvl="1" algn="l" rtl="0"/>
            <a:r>
              <a:rPr lang="en-US" sz="1800" b="1" dirty="0" smtClean="0"/>
              <a:t>( may be mild elevation on response to intraperitoneal blood</a:t>
            </a:r>
          </a:p>
          <a:p>
            <a:pPr lvl="1" algn="l" rtl="0"/>
            <a:r>
              <a:rPr lang="en-US" sz="1800" b="1" dirty="0" smtClean="0"/>
              <a:t>Temperature more than 40 is due to infection cause </a:t>
            </a:r>
          </a:p>
          <a:p>
            <a:pPr algn="l" rtl="0"/>
            <a:r>
              <a:rPr lang="en-US" sz="2000" b="1" dirty="0" smtClean="0"/>
              <a:t>Intra-abdominal bleeding: abdominal distension/tenderness/ with or without rebound/ rigidity /;low bowel sounds/</a:t>
            </a:r>
          </a:p>
          <a:p>
            <a:pPr algn="l" rtl="0"/>
            <a:r>
              <a:rPr lang="en-US" sz="2000" b="1" dirty="0" smtClean="0"/>
              <a:t>Uterus may be larger and soft like as IUP </a:t>
            </a:r>
          </a:p>
          <a:p>
            <a:pPr algn="l" rtl="0"/>
            <a:r>
              <a:rPr lang="en-US" sz="2000" b="1" dirty="0" smtClean="0"/>
              <a:t>Cervix: may be open with blood</a:t>
            </a:r>
          </a:p>
          <a:p>
            <a:pPr algn="l" rtl="0"/>
            <a:endParaRPr lang="en-US" sz="2000" b="1" dirty="0"/>
          </a:p>
          <a:p>
            <a:pPr marL="0" indent="0" algn="l" rtl="0">
              <a:buNone/>
            </a:pPr>
            <a:endParaRPr lang="en-US" sz="2000" b="1" dirty="0" smtClean="0"/>
          </a:p>
          <a:p>
            <a:pPr marL="0" indent="0" algn="l" rtl="0">
              <a:buNone/>
            </a:pPr>
            <a:endParaRPr lang="en-US" sz="2000" b="1" dirty="0" smtClean="0"/>
          </a:p>
          <a:p>
            <a:pPr algn="l" rtl="0"/>
            <a:endParaRPr lang="en-US" sz="2000" b="1" dirty="0" smtClean="0"/>
          </a:p>
          <a:p>
            <a:pPr algn="l" rtl="0"/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3601" y="6299562"/>
            <a:ext cx="271463" cy="2714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749" y="48837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Differential diagnosis 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04800"/>
            <a:ext cx="8915400" cy="4680000"/>
          </a:xfrm>
        </p:spPr>
        <p:txBody>
          <a:bodyPr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 smtClean="0"/>
              <a:t>Early pregnancy complication : </a:t>
            </a:r>
          </a:p>
          <a:p>
            <a:pPr lvl="1" algn="l" rtl="0">
              <a:lnSpc>
                <a:spcPct val="150000"/>
              </a:lnSpc>
            </a:pPr>
            <a:r>
              <a:rPr lang="en-US" sz="1800" b="1" dirty="0" smtClean="0"/>
              <a:t>Abortion /Threatened/Incomplete or missed abortion 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Placental POLYP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Hemorrhagic corpus luteal cyst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Appendicitis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Renal calculi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Diagnosis should be as soon as possible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/>
              <a:t>In reproductive age women: pain irregular bleeding / amenorrhea/ should be ectopic pregnancy </a:t>
            </a:r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3149" y="6195865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ustom 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9102</TotalTime>
  <Words>1491</Words>
  <Application>Microsoft Office PowerPoint</Application>
  <PresentationFormat>Widescreen</PresentationFormat>
  <Paragraphs>232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B Koodak</vt:lpstr>
      <vt:lpstr>Wingdings 3</vt:lpstr>
      <vt:lpstr>Wisp</vt:lpstr>
      <vt:lpstr>Ectopic pregnancy </vt:lpstr>
      <vt:lpstr>هدف از آموزش حاملگی خارج رحمی </vt:lpstr>
      <vt:lpstr>CLINICAL CASE</vt:lpstr>
      <vt:lpstr>Ectopic pregnancy definition </vt:lpstr>
      <vt:lpstr>Outcome of tubal pregnancy </vt:lpstr>
      <vt:lpstr>Pathophysiology and risk factor of EP </vt:lpstr>
      <vt:lpstr>Symptoms</vt:lpstr>
      <vt:lpstr>Clinical findings of EP</vt:lpstr>
      <vt:lpstr>Differential diagnosis </vt:lpstr>
      <vt:lpstr>Diagnosis </vt:lpstr>
      <vt:lpstr>TVS</vt:lpstr>
      <vt:lpstr>Other diagnostic methods</vt:lpstr>
      <vt:lpstr>Other diagnostic methods</vt:lpstr>
      <vt:lpstr>Laparoscopy </vt:lpstr>
      <vt:lpstr>Management </vt:lpstr>
      <vt:lpstr>Medical treatment </vt:lpstr>
      <vt:lpstr>Contraindications of Methotrexate for EP</vt:lpstr>
      <vt:lpstr>Indications of Medical Treatment </vt:lpstr>
      <vt:lpstr>MTX protocols : </vt:lpstr>
      <vt:lpstr>PowerPoint Presentation</vt:lpstr>
      <vt:lpstr>Surgical management </vt:lpstr>
      <vt:lpstr>Non- fallopian tube Ectopic pregnancy </vt:lpstr>
      <vt:lpstr>Non- fallopian tube Ectopic pregnancy </vt:lpstr>
      <vt:lpstr>Non- fallopian tube Ectopic pregnancy </vt:lpstr>
      <vt:lpstr>Non- fallopian tube Ectopic pregnancy </vt:lpstr>
      <vt:lpstr>Non- fallopian tube Ectopic pregnancy </vt:lpstr>
      <vt:lpstr>EP and future fertility </vt:lpstr>
      <vt:lpstr>Take home massage </vt:lpstr>
      <vt:lpstr>THANKS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Ectopic pregnancy</dc:title>
  <dc:creator>robabeh taheripanah</dc:creator>
  <cp:lastModifiedBy>robabeh taheripanah</cp:lastModifiedBy>
  <cp:revision>114</cp:revision>
  <dcterms:created xsi:type="dcterms:W3CDTF">2020-03-24T16:48:21Z</dcterms:created>
  <dcterms:modified xsi:type="dcterms:W3CDTF">2020-05-13T04:23:47Z</dcterms:modified>
  <cp:contentStatus/>
</cp:coreProperties>
</file>