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4" r:id="rId2"/>
    <p:sldId id="295" r:id="rId3"/>
    <p:sldId id="25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98" r:id="rId14"/>
    <p:sldId id="268" r:id="rId15"/>
    <p:sldId id="291" r:id="rId16"/>
    <p:sldId id="269" r:id="rId17"/>
    <p:sldId id="299" r:id="rId18"/>
    <p:sldId id="270" r:id="rId19"/>
    <p:sldId id="271" r:id="rId20"/>
    <p:sldId id="272" r:id="rId21"/>
    <p:sldId id="292" r:id="rId22"/>
    <p:sldId id="274" r:id="rId23"/>
    <p:sldId id="273" r:id="rId24"/>
    <p:sldId id="275" r:id="rId25"/>
    <p:sldId id="276" r:id="rId26"/>
    <p:sldId id="277" r:id="rId27"/>
    <p:sldId id="296" r:id="rId28"/>
    <p:sldId id="279" r:id="rId29"/>
    <p:sldId id="280" r:id="rId30"/>
    <p:sldId id="281" r:id="rId31"/>
    <p:sldId id="282" r:id="rId32"/>
    <p:sldId id="289" r:id="rId33"/>
    <p:sldId id="290" r:id="rId34"/>
    <p:sldId id="284" r:id="rId35"/>
    <p:sldId id="297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94434" autoAdjust="0"/>
  </p:normalViewPr>
  <p:slideViewPr>
    <p:cSldViewPr>
      <p:cViewPr varScale="1">
        <p:scale>
          <a:sx n="70" d="100"/>
          <a:sy n="70" d="100"/>
        </p:scale>
        <p:origin x="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76469-EF81-4BB0-8227-612C53190D16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D63-D4CB-4E43-A7BD-A9F0B2E7A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4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D63-D4CB-4E43-A7BD-A9F0B2E7A2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7D27-B400-42F3-AEBA-2D92B04AB1BA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16AC-94AB-4669-9D47-84338B42F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Amin data\amin2\image\besm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441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51344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Long term complication of IUGR </a:t>
            </a:r>
            <a:r>
              <a:rPr lang="en-US" sz="3200" b="1" dirty="0" err="1" smtClean="0"/>
              <a:t>includs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Adult </a:t>
            </a:r>
            <a:r>
              <a:rPr lang="en-US" sz="3200" dirty="0"/>
              <a:t>obesity, cardiovascular disease (e.g., coronary heart </a:t>
            </a:r>
            <a:r>
              <a:rPr lang="en-US" sz="3200" dirty="0" smtClean="0"/>
              <a:t>disease, hypertension</a:t>
            </a:r>
            <a:r>
              <a:rPr lang="en-US" sz="3200" dirty="0"/>
              <a:t>, and stroke), insulin resistance, </a:t>
            </a:r>
            <a:r>
              <a:rPr lang="en-US" sz="3200" dirty="0" smtClean="0"/>
              <a:t>and </a:t>
            </a:r>
            <a:r>
              <a:rPr lang="en-US" sz="3200" dirty="0" err="1" smtClean="0"/>
              <a:t>dyslipidemia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51344"/>
            <a:ext cx="8839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Significance  of  diagnosis (IUGR)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it </a:t>
            </a:r>
            <a:r>
              <a:rPr lang="en-US" sz="2800" dirty="0" smtClean="0"/>
              <a:t>is important </a:t>
            </a:r>
            <a:r>
              <a:rPr lang="en-US" sz="2800" dirty="0"/>
              <a:t>to identify such infants in </a:t>
            </a:r>
            <a:r>
              <a:rPr lang="en-US" sz="2800" dirty="0" err="1"/>
              <a:t>utero</a:t>
            </a:r>
            <a:r>
              <a:rPr lang="en-US" sz="2800" dirty="0"/>
              <a:t> so that management </a:t>
            </a:r>
            <a:r>
              <a:rPr lang="en-US" sz="2800" dirty="0" smtClean="0"/>
              <a:t>maximizes the </a:t>
            </a:r>
            <a:r>
              <a:rPr lang="en-US" sz="2800" dirty="0"/>
              <a:t>quality of their intrauterine environment, permits planning </a:t>
            </a:r>
            <a:r>
              <a:rPr lang="en-US" sz="2800" dirty="0" smtClean="0"/>
              <a:t>and implementation </a:t>
            </a:r>
            <a:r>
              <a:rPr lang="en-US" sz="2800" dirty="0"/>
              <a:t>of delivery using the safest means possible, and </a:t>
            </a:r>
            <a:r>
              <a:rPr lang="en-US" sz="2800" dirty="0" smtClean="0"/>
              <a:t>provides necessary </a:t>
            </a:r>
            <a:r>
              <a:rPr lang="en-US" sz="2800" dirty="0"/>
              <a:t>care in the neonatal period.</a:t>
            </a:r>
          </a:p>
        </p:txBody>
      </p:sp>
      <p:pic>
        <p:nvPicPr>
          <p:cNvPr id="3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775" y="58959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51344"/>
            <a:ext cx="8915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Pathophysiology</a:t>
            </a:r>
            <a:r>
              <a:rPr lang="en-US" sz="3200" b="1" dirty="0" smtClean="0"/>
              <a:t> IUGR:</a:t>
            </a:r>
            <a:endParaRPr lang="en-US" sz="3200" b="1" dirty="0"/>
          </a:p>
          <a:p>
            <a:r>
              <a:rPr lang="en-US" sz="3200" dirty="0" smtClean="0"/>
              <a:t>  adequate </a:t>
            </a:r>
            <a:r>
              <a:rPr lang="en-US" sz="3200" dirty="0"/>
              <a:t>number of fetal cells </a:t>
            </a:r>
            <a:endParaRPr lang="en-US" sz="3200" dirty="0" smtClean="0"/>
          </a:p>
          <a:p>
            <a:r>
              <a:rPr lang="en-US" sz="3200" dirty="0" smtClean="0"/>
              <a:t>  cells differentiation</a:t>
            </a:r>
          </a:p>
          <a:p>
            <a:r>
              <a:rPr lang="en-US" sz="3200" dirty="0" smtClean="0"/>
              <a:t>  nutrients and oxygen</a:t>
            </a:r>
          </a:p>
        </p:txBody>
      </p:sp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3888" y="57594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0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TYPES OF IUGR:</a:t>
            </a:r>
          </a:p>
          <a:p>
            <a:r>
              <a:rPr lang="en-US" sz="3200" b="1" dirty="0" smtClean="0"/>
              <a:t> Early-onset IUGR</a:t>
            </a:r>
          </a:p>
          <a:p>
            <a:r>
              <a:rPr lang="en-US" sz="3200" b="1" dirty="0" smtClean="0"/>
              <a:t>Delayed-onset IUGR </a:t>
            </a:r>
          </a:p>
        </p:txBody>
      </p:sp>
      <p:pic>
        <p:nvPicPr>
          <p:cNvPr id="4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675" y="57594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106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800" b="1" dirty="0" smtClean="0"/>
              <a:t>Early-onset IUGR </a:t>
            </a:r>
          </a:p>
          <a:p>
            <a:r>
              <a:rPr lang="en-US" sz="2800" dirty="0" smtClean="0"/>
              <a:t>Early in pregnancy, fetal growth occurs primarily through </a:t>
            </a:r>
            <a:r>
              <a:rPr lang="en-US" sz="2800" b="1" dirty="0" smtClean="0"/>
              <a:t>cellular hyperplasia.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E</a:t>
            </a:r>
            <a:r>
              <a:rPr lang="en-US" sz="2800" b="1" dirty="0" smtClean="0"/>
              <a:t>arly-onset IUGR </a:t>
            </a:r>
            <a:r>
              <a:rPr lang="en-US" sz="2800" dirty="0" smtClean="0"/>
              <a:t>may lead to an irreversible diminution of organ size and, perhaps, function.</a:t>
            </a:r>
          </a:p>
          <a:p>
            <a:r>
              <a:rPr lang="en-US" sz="2800" b="1" dirty="0" smtClean="0"/>
              <a:t>Etiology Early-onset IUGR: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Early-onset IUGR </a:t>
            </a:r>
            <a:r>
              <a:rPr lang="en-US" sz="2800" dirty="0" smtClean="0"/>
              <a:t>is also more commonly associated with genetic factors, immunologic abnormalities, chronic maternal disease, fetal infection, and multiple pregnancies.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2938" y="59547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Delayed-onset IUGR </a:t>
            </a:r>
          </a:p>
          <a:p>
            <a:r>
              <a:rPr lang="en-US" sz="2800" dirty="0" smtClean="0"/>
              <a:t>Later in pregnancy, fetal growth depends on </a:t>
            </a:r>
            <a:r>
              <a:rPr lang="en-US" sz="2800" b="1" dirty="0" smtClean="0"/>
              <a:t>cellular hypertrophy.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Delayed-onset IUGR </a:t>
            </a:r>
            <a:r>
              <a:rPr lang="en-US" sz="2800" dirty="0" smtClean="0"/>
              <a:t>may also result in decreased cell size. </a:t>
            </a:r>
          </a:p>
        </p:txBody>
      </p:sp>
      <p:pic>
        <p:nvPicPr>
          <p:cNvPr id="3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1988" y="58959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placenta grows early and rapidly compared with the fetus, </a:t>
            </a:r>
            <a:r>
              <a:rPr lang="en-US" sz="2800" dirty="0" smtClean="0"/>
              <a:t>reaching a maximum surface area of about 11cm2 and weight of 500 g at approximately 37 weeks of gestational age.</a:t>
            </a:r>
          </a:p>
          <a:p>
            <a:r>
              <a:rPr lang="en-US" sz="2800" dirty="0" smtClean="0"/>
              <a:t> Thereafter, there is a slow but steady decline in placental surface area (and, hence, function), primarily because of </a:t>
            </a:r>
            <a:r>
              <a:rPr lang="en-US" sz="2800" dirty="0" err="1" smtClean="0"/>
              <a:t>microinfarctions</a:t>
            </a:r>
            <a:r>
              <a:rPr lang="en-US" sz="2800" dirty="0" smtClean="0"/>
              <a:t> of its vascular system.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1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There is a close </a:t>
            </a:r>
            <a:r>
              <a:rPr lang="en-US" sz="4000" dirty="0" smtClean="0"/>
              <a:t>relationship between placental surface area and fetal weight, factors that act to decrease placental size are also associated with restricted, growth.</a:t>
            </a:r>
          </a:p>
          <a:p>
            <a:r>
              <a:rPr lang="en-US" sz="4000" dirty="0" smtClean="0"/>
              <a:t> Abnormal </a:t>
            </a:r>
            <a:r>
              <a:rPr lang="en-US" sz="4000" dirty="0" err="1" smtClean="0"/>
              <a:t>placentation</a:t>
            </a:r>
            <a:r>
              <a:rPr lang="en-US" sz="4000" dirty="0" smtClean="0"/>
              <a:t> is the most common pathology associated with IUGR.</a:t>
            </a:r>
            <a:endParaRPr lang="en-US" sz="4000" dirty="0"/>
          </a:p>
        </p:txBody>
      </p:sp>
      <p:pic>
        <p:nvPicPr>
          <p:cNvPr id="3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60515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Etiology Late-onset IUGR</a:t>
            </a:r>
          </a:p>
          <a:p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uteroplacental</a:t>
            </a:r>
            <a:r>
              <a:rPr lang="en-US" sz="3600" b="1" dirty="0" smtClean="0">
                <a:solidFill>
                  <a:srgbClr val="FF0000"/>
                </a:solidFill>
              </a:rPr>
              <a:t> insufficiency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 </a:t>
            </a:r>
            <a:endParaRPr lang="en-US" sz="3600" dirty="0"/>
          </a:p>
        </p:txBody>
      </p:sp>
      <p:pic>
        <p:nvPicPr>
          <p:cNvPr id="4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650" y="53562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845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Etiology IUGR</a:t>
            </a:r>
          </a:p>
          <a:p>
            <a:r>
              <a:rPr lang="en-US" sz="3200" dirty="0" smtClean="0"/>
              <a:t>maternal, fetal, and placental </a:t>
            </a:r>
          </a:p>
          <a:p>
            <a:r>
              <a:rPr lang="en-US" sz="3200" dirty="0" smtClean="0"/>
              <a:t>A definite etiology of IUGR cannot be identified in approximately 50% of all cases.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dirty="0"/>
          </a:p>
        </p:txBody>
      </p:sp>
      <p:pic>
        <p:nvPicPr>
          <p:cNvPr id="3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625" y="5421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dirty="0"/>
              <a:t>Intrauterine Growth</a:t>
            </a:r>
            <a:br>
              <a:rPr lang="en-US" dirty="0"/>
            </a:br>
            <a:r>
              <a:rPr lang="en-US" dirty="0" smtClean="0"/>
              <a:t>Restriction (IUGR)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400" dirty="0" smtClean="0"/>
              <a:t>Dr </a:t>
            </a:r>
            <a:r>
              <a:rPr lang="en-US" sz="1400" dirty="0" err="1" smtClean="0"/>
              <a:t>Soraya</a:t>
            </a:r>
            <a:r>
              <a:rPr lang="en-US" sz="1400" dirty="0" smtClean="0"/>
              <a:t> </a:t>
            </a:r>
            <a:r>
              <a:rPr lang="en-US" sz="1400" dirty="0" err="1" smtClean="0"/>
              <a:t>Saleh</a:t>
            </a:r>
            <a:r>
              <a:rPr lang="en-US" sz="1400" dirty="0" smtClean="0"/>
              <a:t> </a:t>
            </a:r>
            <a:r>
              <a:rPr lang="en-US" sz="1400" dirty="0" err="1" smtClean="0"/>
              <a:t>Gargari</a:t>
            </a:r>
            <a:endParaRPr lang="en-US" sz="1400" dirty="0" smtClean="0"/>
          </a:p>
          <a:p>
            <a:r>
              <a:rPr lang="en-US" sz="1400" dirty="0" smtClean="0"/>
              <a:t>Fellowship </a:t>
            </a:r>
            <a:r>
              <a:rPr lang="en-US" sz="1400" dirty="0" err="1" smtClean="0"/>
              <a:t>feto</a:t>
            </a:r>
            <a:r>
              <a:rPr lang="en-US" sz="1400" dirty="0" smtClean="0"/>
              <a:t>- maternal medicine</a:t>
            </a:r>
          </a:p>
          <a:p>
            <a:r>
              <a:rPr lang="en-US" sz="1400" dirty="0" err="1" smtClean="0"/>
              <a:t>Shahid</a:t>
            </a:r>
            <a:r>
              <a:rPr lang="en-US" sz="1400" dirty="0" smtClean="0"/>
              <a:t> </a:t>
            </a:r>
            <a:r>
              <a:rPr lang="en-US" sz="1400" dirty="0" err="1" smtClean="0"/>
              <a:t>Beheshti</a:t>
            </a:r>
            <a:r>
              <a:rPr lang="en-US" sz="1400" dirty="0" smtClean="0"/>
              <a:t> university</a:t>
            </a:r>
          </a:p>
          <a:p>
            <a:endParaRPr lang="en-US" dirty="0"/>
          </a:p>
        </p:txBody>
      </p:sp>
      <p:pic>
        <p:nvPicPr>
          <p:cNvPr id="4" name="Iug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8269" y="563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220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smtClean="0"/>
              <a:t> </a:t>
            </a:r>
            <a:r>
              <a:rPr lang="en-US" sz="3600" dirty="0" smtClean="0"/>
              <a:t>Maternal factors associated with IUGR Include:	</a:t>
            </a:r>
          </a:p>
          <a:p>
            <a:r>
              <a:rPr lang="en-US" sz="3600" dirty="0" smtClean="0"/>
              <a:t> </a:t>
            </a:r>
            <a:r>
              <a:rPr lang="en-US" sz="3600" b="1" dirty="0" smtClean="0"/>
              <a:t>demographic factors and medical conditions</a:t>
            </a:r>
            <a:endParaRPr lang="en-US" sz="3600" dirty="0" smtClean="0"/>
          </a:p>
        </p:txBody>
      </p:sp>
      <p:pic>
        <p:nvPicPr>
          <p:cNvPr id="4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2650" y="555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Maternal demographic factors associated with IUGR </a:t>
            </a:r>
            <a:r>
              <a:rPr lang="en-US" sz="3200" b="1" dirty="0" err="1" smtClean="0"/>
              <a:t>includs</a:t>
            </a:r>
            <a:r>
              <a:rPr lang="en-US" sz="3200" b="1" dirty="0" smtClean="0"/>
              <a:t>: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/>
              <a:t>Extremes in maternal age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sz="3200" b="1" dirty="0" smtClean="0"/>
              <a:t>A history of prior obstetric complications</a:t>
            </a:r>
          </a:p>
          <a:p>
            <a:r>
              <a:rPr lang="en-US" sz="3200" dirty="0" smtClean="0"/>
              <a:t> </a:t>
            </a:r>
            <a:r>
              <a:rPr lang="en-US" sz="3200" b="1" dirty="0" smtClean="0"/>
              <a:t>Maternal metabolism </a:t>
            </a:r>
          </a:p>
          <a:p>
            <a:r>
              <a:rPr lang="en-US" sz="3200" dirty="0" smtClean="0"/>
              <a:t> Nutritional deficiencies and inadequate weight gain</a:t>
            </a:r>
          </a:p>
        </p:txBody>
      </p:sp>
      <p:pic>
        <p:nvPicPr>
          <p:cNvPr id="3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847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Maternal medical conditions associated with IUGR:</a:t>
            </a:r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Pregestational</a:t>
            </a:r>
            <a:r>
              <a:rPr lang="en-US" sz="2400" b="1" dirty="0" smtClean="0"/>
              <a:t> diabetes mellitus</a:t>
            </a:r>
          </a:p>
          <a:p>
            <a:r>
              <a:rPr lang="en-US" sz="2400" b="1" dirty="0" smtClean="0"/>
              <a:t>• Renal insufficiency</a:t>
            </a:r>
          </a:p>
          <a:p>
            <a:r>
              <a:rPr lang="en-US" sz="2400" b="1" dirty="0" smtClean="0"/>
              <a:t>• Autoimmune disease (e.g., systemic lupus </a:t>
            </a:r>
            <a:r>
              <a:rPr lang="en-US" sz="2400" b="1" dirty="0" err="1" smtClean="0"/>
              <a:t>erythematosus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• Cyanotic cardiac disease</a:t>
            </a:r>
          </a:p>
          <a:p>
            <a:r>
              <a:rPr lang="en-US" sz="2400" b="1" dirty="0" smtClean="0"/>
              <a:t>• Pregnancy-related hypertensive diseases of pregnancy (e.g., chronic</a:t>
            </a:r>
          </a:p>
          <a:p>
            <a:r>
              <a:rPr lang="en-US" sz="2400" b="1" dirty="0" smtClean="0"/>
              <a:t>hypertension, gestational hypertension, or preeclampsia)</a:t>
            </a:r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Antiphospholipid</a:t>
            </a:r>
            <a:r>
              <a:rPr lang="en-US" sz="2400" b="1" dirty="0" smtClean="0"/>
              <a:t> antibody syndrome</a:t>
            </a:r>
          </a:p>
          <a:p>
            <a:r>
              <a:rPr lang="en-US" sz="2400" b="1" dirty="0" smtClean="0"/>
              <a:t>• Substance use and abuse (e.g., tobacco, alcohol, cocaine, or narcotics) (30% -50%.)</a:t>
            </a:r>
          </a:p>
          <a:p>
            <a:r>
              <a:rPr lang="en-US" sz="2400" b="1" dirty="0" smtClean="0"/>
              <a:t>• Multiple gestation</a:t>
            </a:r>
          </a:p>
          <a:p>
            <a:r>
              <a:rPr lang="en-US" sz="2400" b="1" dirty="0" smtClean="0"/>
              <a:t>• </a:t>
            </a:r>
            <a:r>
              <a:rPr lang="en-US" sz="2400" b="1" dirty="0" err="1" smtClean="0"/>
              <a:t>Teratogen</a:t>
            </a:r>
            <a:r>
              <a:rPr lang="en-US" sz="2400" b="1" dirty="0" smtClean="0"/>
              <a:t> exposure (e.g., </a:t>
            </a:r>
            <a:r>
              <a:rPr lang="en-US" sz="2400" b="1" dirty="0" err="1" smtClean="0"/>
              <a:t>cyclophosphamide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valproic</a:t>
            </a:r>
            <a:r>
              <a:rPr lang="en-US" sz="2400" b="1" dirty="0" smtClean="0"/>
              <a:t> acid, or</a:t>
            </a:r>
          </a:p>
          <a:p>
            <a:r>
              <a:rPr lang="en-US" sz="2400" b="1" dirty="0" smtClean="0"/>
              <a:t>antithrombotic drugs)</a:t>
            </a:r>
          </a:p>
          <a:p>
            <a:r>
              <a:rPr lang="en-US" sz="2400" b="1" dirty="0" smtClean="0"/>
              <a:t>• Infectious diseases (e.g., malaria, cytomegalovirus, rubella,</a:t>
            </a:r>
          </a:p>
          <a:p>
            <a:r>
              <a:rPr lang="en-US" sz="2400" b="1" dirty="0" smtClean="0"/>
              <a:t>toxoplasmosis, or syphilis) (5-10%)</a:t>
            </a:r>
          </a:p>
          <a:p>
            <a:endParaRPr lang="en-US" sz="2400" b="1" dirty="0" smtClean="0"/>
          </a:p>
        </p:txBody>
      </p:sp>
      <p:pic>
        <p:nvPicPr>
          <p:cNvPr id="4" name="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8788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839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Fetal  factors of IUGR:</a:t>
            </a:r>
          </a:p>
          <a:p>
            <a:r>
              <a:rPr lang="en-US" sz="2800" b="1" dirty="0" smtClean="0"/>
              <a:t>Genetic disorders </a:t>
            </a:r>
            <a:r>
              <a:rPr lang="en-US" sz="2800" dirty="0" smtClean="0"/>
              <a:t>(e.g., </a:t>
            </a:r>
            <a:r>
              <a:rPr lang="en-US" sz="2800" dirty="0" err="1" smtClean="0"/>
              <a:t>trisomy</a:t>
            </a:r>
            <a:r>
              <a:rPr lang="en-US" sz="2800" dirty="0" smtClean="0"/>
              <a:t> 13, </a:t>
            </a:r>
            <a:r>
              <a:rPr lang="en-US" sz="2800" dirty="0" err="1" smtClean="0"/>
              <a:t>trisomy</a:t>
            </a:r>
            <a:r>
              <a:rPr lang="en-US" sz="2800" dirty="0" smtClean="0"/>
              <a:t> 18)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single-gene mutations (</a:t>
            </a:r>
            <a:r>
              <a:rPr lang="en-US" sz="2800" dirty="0" smtClean="0"/>
              <a:t> such as the </a:t>
            </a:r>
            <a:r>
              <a:rPr lang="en-US" sz="2800" dirty="0" err="1" smtClean="0"/>
              <a:t>glucokinase</a:t>
            </a:r>
            <a:r>
              <a:rPr lang="en-US" sz="2800" dirty="0" smtClean="0"/>
              <a:t> gene mutation)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structural malformations (</a:t>
            </a:r>
            <a:r>
              <a:rPr lang="en-US" sz="2800" dirty="0" smtClean="0"/>
              <a:t>such as </a:t>
            </a:r>
            <a:r>
              <a:rPr lang="en-US" sz="2800" dirty="0" err="1" smtClean="0"/>
              <a:t>gastroschisis</a:t>
            </a:r>
            <a:r>
              <a:rPr lang="en-US" sz="2800" dirty="0" smtClean="0"/>
              <a:t>, congenital cardiac disease, and renal agenesis)</a:t>
            </a:r>
          </a:p>
          <a:p>
            <a:r>
              <a:rPr lang="en-US" sz="2800" b="1" dirty="0" err="1" smtClean="0"/>
              <a:t>Multifetal</a:t>
            </a:r>
            <a:r>
              <a:rPr lang="en-US" sz="2800" b="1" dirty="0" smtClean="0"/>
              <a:t> pregnancies</a:t>
            </a:r>
            <a:endParaRPr lang="en-US" dirty="0" smtClean="0"/>
          </a:p>
        </p:txBody>
      </p:sp>
      <p:pic>
        <p:nvPicPr>
          <p:cNvPr id="3" name="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89844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Placental Factors of IUGR</a:t>
            </a:r>
            <a:endParaRPr lang="en-US" sz="2800" dirty="0" smtClean="0"/>
          </a:p>
          <a:p>
            <a:r>
              <a:rPr lang="en-US" sz="2800" dirty="0" smtClean="0"/>
              <a:t> • Placental disorders and umbilical cord abnormalities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•</a:t>
            </a:r>
            <a:r>
              <a:rPr lang="en-US" sz="2800" b="1" dirty="0" smtClean="0"/>
              <a:t> Abnormalities in </a:t>
            </a:r>
            <a:r>
              <a:rPr lang="en-US" sz="2800" b="1" dirty="0" err="1" smtClean="0"/>
              <a:t>placentation</a:t>
            </a:r>
            <a:endParaRPr lang="en-US" sz="2800" b="1" dirty="0" smtClean="0"/>
          </a:p>
          <a:p>
            <a:r>
              <a:rPr lang="en-US" sz="2800" dirty="0" smtClean="0"/>
              <a:t> • </a:t>
            </a:r>
            <a:r>
              <a:rPr lang="en-US" sz="2800" b="1" dirty="0" smtClean="0"/>
              <a:t>Uterine anomalies </a:t>
            </a:r>
            <a:r>
              <a:rPr lang="en-US" sz="2800" dirty="0" smtClean="0"/>
              <a:t>(uterine septum or fibroids)</a:t>
            </a:r>
          </a:p>
          <a:p>
            <a:r>
              <a:rPr lang="en-US" sz="2800" dirty="0" smtClean="0"/>
              <a:t> • </a:t>
            </a:r>
            <a:r>
              <a:rPr lang="en-US" sz="2800" b="1" dirty="0" smtClean="0"/>
              <a:t>Genetic composition </a:t>
            </a:r>
            <a:r>
              <a:rPr lang="en-US" sz="2800" dirty="0" smtClean="0"/>
              <a:t>of the placenta (such as confined placental </a:t>
            </a:r>
            <a:r>
              <a:rPr lang="en-US" sz="2800" dirty="0" err="1" smtClean="0"/>
              <a:t>mosaicism</a:t>
            </a:r>
            <a:r>
              <a:rPr lang="en-US" sz="2800" dirty="0" smtClean="0"/>
              <a:t>)</a:t>
            </a:r>
          </a:p>
        </p:txBody>
      </p:sp>
      <p:pic>
        <p:nvPicPr>
          <p:cNvPr id="4" name="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963" y="5618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Diagnosis of IUGR</a:t>
            </a:r>
          </a:p>
          <a:p>
            <a:r>
              <a:rPr lang="en-US" sz="3200" dirty="0" smtClean="0"/>
              <a:t> Recognition of risk factors </a:t>
            </a:r>
          </a:p>
          <a:p>
            <a:r>
              <a:rPr lang="en-US" sz="3200" dirty="0" smtClean="0"/>
              <a:t> Clinical assessment of uterine size</a:t>
            </a:r>
          </a:p>
          <a:p>
            <a:r>
              <a:rPr lang="en-US" sz="3200" dirty="0" smtClean="0"/>
              <a:t> Biometric measurements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3" name="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313" y="5715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Physical Examination</a:t>
            </a:r>
          </a:p>
          <a:p>
            <a:r>
              <a:rPr lang="en-US" sz="2800" dirty="0" smtClean="0"/>
              <a:t>Physical examination is limited in usefulness but it is an important screening test for abnormal fetal growth.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Maternal size and weight gain </a:t>
            </a:r>
            <a:r>
              <a:rPr lang="en-US" sz="2800" dirty="0" smtClean="0"/>
              <a:t>(limited value) a low maternal weight or little or no weight gain during pregnancy may suggest increased risk for IUGR.</a:t>
            </a:r>
          </a:p>
          <a:p>
            <a:r>
              <a:rPr lang="en-US" sz="2800" dirty="0" smtClean="0"/>
              <a:t> Serial measurements of </a:t>
            </a:r>
            <a:r>
              <a:rPr lang="en-US" sz="2800" b="1" dirty="0" err="1" smtClean="0"/>
              <a:t>fundal</a:t>
            </a:r>
            <a:r>
              <a:rPr lang="en-US" sz="2800" b="1" dirty="0" smtClean="0"/>
              <a:t> height (</a:t>
            </a:r>
            <a:r>
              <a:rPr lang="en-US" sz="2800" dirty="0" smtClean="0"/>
              <a:t>screening test for IUGR but have high rates of false negative and false-positive predictive values)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713" y="5618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Between 24 and 38 weeks of gestation, </a:t>
            </a:r>
            <a:r>
              <a:rPr lang="en-US" sz="3600" dirty="0" err="1" smtClean="0"/>
              <a:t>fundal</a:t>
            </a:r>
            <a:r>
              <a:rPr lang="en-US" sz="3600" dirty="0" smtClean="0"/>
              <a:t> height should increase approximately 1 cm/week, consistent with gestational age in weeks . </a:t>
            </a:r>
          </a:p>
          <a:p>
            <a:r>
              <a:rPr lang="en-US" sz="3600" dirty="0" smtClean="0"/>
              <a:t>A  significant discrepancy of more than 3 cm may indicate IUGR and the need for an ultrasound examination.</a:t>
            </a:r>
          </a:p>
          <a:p>
            <a:r>
              <a:rPr lang="en-US" sz="3600" b="1" dirty="0" smtClean="0"/>
              <a:t>Clinical estimations of fetal weight </a:t>
            </a:r>
            <a:r>
              <a:rPr lang="en-US" sz="3600" dirty="0" smtClean="0"/>
              <a:t>alone are not helpful in diagnosing IUGR, except when fetal size is grossly diminished</a:t>
            </a:r>
            <a:endParaRPr lang="en-US" sz="3600" dirty="0"/>
          </a:p>
        </p:txBody>
      </p:sp>
      <p:pic>
        <p:nvPicPr>
          <p:cNvPr id="3" name="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59588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1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Ultrasonography</a:t>
            </a:r>
            <a:endParaRPr lang="en-US" sz="2400" b="1" dirty="0" smtClean="0"/>
          </a:p>
          <a:p>
            <a:r>
              <a:rPr lang="en-US" sz="2400" dirty="0" smtClean="0"/>
              <a:t>If IUGR is suspected based on risk factors and/or clinical assessment, </a:t>
            </a:r>
            <a:r>
              <a:rPr lang="en-US" sz="2400" dirty="0" err="1" smtClean="0"/>
              <a:t>ultrasonography</a:t>
            </a:r>
            <a:r>
              <a:rPr lang="en-US" sz="2400" dirty="0" smtClean="0"/>
              <a:t> should be performed to assess fetal size and growth.</a:t>
            </a:r>
          </a:p>
          <a:p>
            <a:r>
              <a:rPr lang="en-US" sz="2400" dirty="0" smtClean="0"/>
              <a:t>The four standard fetal</a:t>
            </a:r>
            <a:r>
              <a:rPr lang="en-US" sz="2400" b="1" dirty="0" smtClean="0"/>
              <a:t> biometry</a:t>
            </a:r>
            <a:r>
              <a:rPr lang="en-US" sz="2400" dirty="0" smtClean="0"/>
              <a:t> measurements include the (1) </a:t>
            </a:r>
            <a:r>
              <a:rPr lang="en-US" sz="2400" dirty="0" err="1" smtClean="0"/>
              <a:t>biparietal</a:t>
            </a:r>
            <a:r>
              <a:rPr lang="en-US" sz="2400" dirty="0" smtClean="0"/>
              <a:t> diameter, (2) head circumference, (3) abdominal circumference (AC), and (4) femur length.</a:t>
            </a:r>
          </a:p>
          <a:p>
            <a:r>
              <a:rPr lang="en-US" sz="2400" dirty="0" smtClean="0"/>
              <a:t>A small AC or fetal weight estimate below the 10th percentile suggests the possibility of IUGR.</a:t>
            </a:r>
            <a:endParaRPr lang="en-US" dirty="0"/>
          </a:p>
        </p:txBody>
      </p:sp>
      <p:pic>
        <p:nvPicPr>
          <p:cNvPr id="3" name="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791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Direct invasive studies IN IUGR</a:t>
            </a:r>
          </a:p>
          <a:p>
            <a:r>
              <a:rPr lang="en-US" sz="2400" dirty="0" smtClean="0"/>
              <a:t> </a:t>
            </a:r>
            <a:endParaRPr lang="en-US" sz="2400" b="1" dirty="0" smtClean="0"/>
          </a:p>
          <a:p>
            <a:r>
              <a:rPr lang="en-US" sz="2400" b="1" dirty="0" smtClean="0"/>
              <a:t>INDICATION 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Midtrimester</a:t>
            </a:r>
            <a:r>
              <a:rPr lang="en-US" sz="2400" dirty="0" smtClean="0"/>
              <a:t> onset of IUGR </a:t>
            </a:r>
          </a:p>
          <a:p>
            <a:r>
              <a:rPr lang="en-US" sz="2400" dirty="0" smtClean="0"/>
              <a:t>structural abnormalities </a:t>
            </a:r>
          </a:p>
          <a:p>
            <a:r>
              <a:rPr lang="en-US" sz="2400" dirty="0" smtClean="0"/>
              <a:t>concerning fetal infection</a:t>
            </a:r>
          </a:p>
          <a:p>
            <a:r>
              <a:rPr lang="en-US" sz="2400" dirty="0" smtClean="0"/>
              <a:t>Amniocentesis (Fetal </a:t>
            </a:r>
            <a:r>
              <a:rPr lang="en-US" sz="2400" dirty="0" err="1" smtClean="0"/>
              <a:t>karyotyping</a:t>
            </a:r>
            <a:r>
              <a:rPr lang="en-US" sz="2400" dirty="0" smtClean="0"/>
              <a:t> and viral cultures and/or polymerase chain reaction)</a:t>
            </a:r>
          </a:p>
          <a:p>
            <a:r>
              <a:rPr lang="en-US" sz="2400" dirty="0" smtClean="0"/>
              <a:t> Rarely, </a:t>
            </a:r>
            <a:r>
              <a:rPr lang="en-US" sz="2400" b="1" dirty="0" smtClean="0"/>
              <a:t>chorionic </a:t>
            </a:r>
            <a:r>
              <a:rPr lang="en-US" sz="2400" b="1" dirty="0" err="1" smtClean="0"/>
              <a:t>villus</a:t>
            </a:r>
            <a:r>
              <a:rPr lang="en-US" sz="2400" b="1" dirty="0" smtClean="0"/>
              <a:t> sampling or direct blood sampling may be necessary for specific </a:t>
            </a:r>
            <a:r>
              <a:rPr lang="en-US" sz="2400" dirty="0" smtClean="0"/>
              <a:t>studies.</a:t>
            </a:r>
            <a:endParaRPr lang="en-US" sz="2400" b="1" dirty="0" smtClean="0"/>
          </a:p>
          <a:p>
            <a:endParaRPr lang="en-US" sz="2400" dirty="0" smtClean="0"/>
          </a:p>
        </p:txBody>
      </p:sp>
      <p:pic>
        <p:nvPicPr>
          <p:cNvPr id="3" name="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0888" y="59118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153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en-US" sz="3200" dirty="0" smtClean="0"/>
              <a:t>At end of this lecture you should be able to: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describe IUGR</a:t>
            </a:r>
          </a:p>
          <a:p>
            <a:r>
              <a:rPr lang="en-US" sz="3200" dirty="0" smtClean="0"/>
              <a:t>  </a:t>
            </a:r>
            <a:r>
              <a:rPr lang="en-US" sz="3200" dirty="0"/>
              <a:t>possible </a:t>
            </a:r>
            <a:r>
              <a:rPr lang="en-US" sz="3200" dirty="0" smtClean="0"/>
              <a:t>etiologies</a:t>
            </a:r>
          </a:p>
          <a:p>
            <a:r>
              <a:rPr lang="en-US" sz="3200" dirty="0" smtClean="0"/>
              <a:t>  possible complications</a:t>
            </a:r>
          </a:p>
          <a:p>
            <a:r>
              <a:rPr lang="en-US" sz="3200" dirty="0" smtClean="0"/>
              <a:t>  and </a:t>
            </a:r>
            <a:r>
              <a:rPr lang="en-US" sz="3200" dirty="0"/>
              <a:t>outline </a:t>
            </a:r>
            <a:r>
              <a:rPr lang="en-US" sz="3200" dirty="0" smtClean="0"/>
              <a:t>a basic </a:t>
            </a:r>
            <a:r>
              <a:rPr lang="en-US" sz="3200" dirty="0"/>
              <a:t>approach to evaluation and management </a:t>
            </a:r>
            <a:r>
              <a:rPr lang="en-US" sz="3200" dirty="0" smtClean="0"/>
              <a:t>of IUGR</a:t>
            </a:r>
            <a:endParaRPr lang="en-US" sz="3200" dirty="0"/>
          </a:p>
        </p:txBody>
      </p:sp>
      <p:pic>
        <p:nvPicPr>
          <p:cNvPr id="4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449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Doppler </a:t>
            </a:r>
            <a:r>
              <a:rPr lang="en-US" sz="3200" b="1" dirty="0" err="1" smtClean="0"/>
              <a:t>Velocimetry</a:t>
            </a:r>
            <a:endParaRPr lang="en-US" sz="3200" b="1" dirty="0" smtClean="0"/>
          </a:p>
          <a:p>
            <a:r>
              <a:rPr lang="en-US" sz="3200" dirty="0" smtClean="0"/>
              <a:t>Doppler </a:t>
            </a:r>
            <a:r>
              <a:rPr lang="en-US" sz="3200" dirty="0" err="1" smtClean="0"/>
              <a:t>velocimetry</a:t>
            </a:r>
            <a:r>
              <a:rPr lang="en-US" sz="3200" dirty="0" smtClean="0"/>
              <a:t> has been shown to both reduce interventions and improve fetal outcome in pregnancies at risk for IUGR. </a:t>
            </a:r>
          </a:p>
          <a:p>
            <a:r>
              <a:rPr lang="en-US" sz="3200" dirty="0" smtClean="0"/>
              <a:t>The rate of </a:t>
            </a:r>
            <a:r>
              <a:rPr lang="en-US" sz="3200" dirty="0" err="1" smtClean="0"/>
              <a:t>perinatal</a:t>
            </a:r>
            <a:r>
              <a:rPr lang="en-US" sz="3200" dirty="0" smtClean="0"/>
              <a:t> mortality is reduced by 29% when umbilical artery Doppler </a:t>
            </a:r>
            <a:r>
              <a:rPr lang="en-US" sz="3200" dirty="0" err="1" smtClean="0"/>
              <a:t>velocimetry</a:t>
            </a:r>
            <a:r>
              <a:rPr lang="en-US" sz="3200" dirty="0" smtClean="0"/>
              <a:t> is combined with standard </a:t>
            </a:r>
            <a:r>
              <a:rPr lang="en-US" sz="3200" dirty="0" err="1" smtClean="0"/>
              <a:t>antepartum</a:t>
            </a:r>
            <a:r>
              <a:rPr lang="en-US" sz="3200" dirty="0" smtClean="0"/>
              <a:t> surveillance (non-stress test, biophysical profile) in the setting of IUGR.</a:t>
            </a:r>
            <a:endParaRPr lang="en-US" sz="3200" dirty="0"/>
          </a:p>
        </p:txBody>
      </p:sp>
      <p:pic>
        <p:nvPicPr>
          <p:cNvPr id="3" name="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4050" y="6172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Fetal–placental circulation is evaluated in the umbilical artery and is measured by a systolic/diastolic (S/D) ratio. The S/D indirectly measures resistance downstream within the placental vessels.</a:t>
            </a:r>
          </a:p>
          <a:p>
            <a:r>
              <a:rPr lang="en-US" sz="2800" dirty="0" smtClean="0"/>
              <a:t> As placental resistance increases, diastolic flow decreases and the S/D ratio rises.</a:t>
            </a:r>
          </a:p>
          <a:p>
            <a:r>
              <a:rPr lang="en-US" sz="2800" dirty="0" smtClean="0"/>
              <a:t> A normal S/D ratio at term is 1.8 to 2.0.</a:t>
            </a:r>
          </a:p>
          <a:p>
            <a:r>
              <a:rPr lang="en-US" sz="2800" dirty="0" smtClean="0"/>
              <a:t> Fetuses with IUGR with absent or reversed end-diastolic flow have progressively worse </a:t>
            </a:r>
            <a:r>
              <a:rPr lang="en-US" sz="2800" dirty="0" err="1" smtClean="0"/>
              <a:t>perinatal</a:t>
            </a:r>
            <a:r>
              <a:rPr lang="en-US" sz="2800" dirty="0" smtClean="0"/>
              <a:t> outcomes</a:t>
            </a:r>
            <a:endParaRPr lang="en-US" sz="2800" dirty="0"/>
          </a:p>
        </p:txBody>
      </p:sp>
      <p:pic>
        <p:nvPicPr>
          <p:cNvPr id="4" name="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563" y="6172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1100" y="642938"/>
            <a:ext cx="67818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4050" y="57483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990600"/>
            <a:ext cx="50800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225" y="59769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Management</a:t>
            </a:r>
          </a:p>
          <a:p>
            <a:r>
              <a:rPr lang="en-US" sz="2800" dirty="0" smtClean="0"/>
              <a:t>The goal of management of a growth-restricted fetus is to deliver the healthiest possible infant at the optimal time. Continued management of pregnancy with IUGR is based on the results of fetal testing. </a:t>
            </a:r>
          </a:p>
          <a:p>
            <a:r>
              <a:rPr lang="en-US" sz="2800" dirty="0" smtClean="0"/>
              <a:t>Serial evaluations of fetal biometry should be performed every 3 or 4 weeks to follow the extent of growth restriction. </a:t>
            </a:r>
          </a:p>
        </p:txBody>
      </p:sp>
      <p:pic>
        <p:nvPicPr>
          <p:cNvPr id="4" name="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288" y="56499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Fetal surveillance Include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fetal movement counting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nonstress</a:t>
            </a:r>
            <a:r>
              <a:rPr lang="en-US" sz="2800" dirty="0" smtClean="0"/>
              <a:t> testing</a:t>
            </a:r>
          </a:p>
          <a:p>
            <a:r>
              <a:rPr lang="en-US" sz="2800" dirty="0" smtClean="0"/>
              <a:t> biophysical profiles</a:t>
            </a:r>
          </a:p>
          <a:p>
            <a:r>
              <a:rPr lang="en-US" sz="2800" dirty="0" smtClean="0"/>
              <a:t> umbilical artery Doppler studies. 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288" y="58467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Treatment ( IUGR)</a:t>
            </a:r>
          </a:p>
          <a:p>
            <a:r>
              <a:rPr lang="en-US" sz="3200" dirty="0" smtClean="0"/>
              <a:t>There are no specific therapies that have proven beneficial for pregnancies complicated by IUGR.</a:t>
            </a:r>
          </a:p>
          <a:p>
            <a:r>
              <a:rPr lang="en-US" sz="3200" i="1" dirty="0" smtClean="0"/>
              <a:t>The fetus should be delivered if the risk of fetal death exceeds that of neonatal death, although in many cases these risks are difficult to assess</a:t>
            </a:r>
            <a:endParaRPr lang="en-US" sz="3200" dirty="0"/>
          </a:p>
        </p:txBody>
      </p:sp>
      <p:pic>
        <p:nvPicPr>
          <p:cNvPr id="4" name="3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450" y="58134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Time of delivery(IUGR)</a:t>
            </a:r>
          </a:p>
          <a:p>
            <a:r>
              <a:rPr lang="en-US" sz="2800" dirty="0" smtClean="0"/>
              <a:t>Based on existing data and expert opinion, the following timing strategies have been recommended when IUGR has been diagnosed:</a:t>
            </a:r>
          </a:p>
          <a:p>
            <a:r>
              <a:rPr lang="en-US" sz="2800" dirty="0" smtClean="0"/>
              <a:t> (1) delivery at 38 0/7 to 39 6/7 weeks in cases of isolated IUGR </a:t>
            </a:r>
          </a:p>
          <a:p>
            <a:r>
              <a:rPr lang="en-US" sz="2800" dirty="0" smtClean="0"/>
              <a:t> (2) delivery at 34 0/7 to 37 6/7 weeks in cases of IUGR with additional risk factors for adverse outcome (e.g., more severe IUGR, </a:t>
            </a:r>
            <a:r>
              <a:rPr lang="en-US" sz="2800" dirty="0" err="1" smtClean="0"/>
              <a:t>oligohydramnios</a:t>
            </a:r>
            <a:r>
              <a:rPr lang="en-US" sz="2800" dirty="0" smtClean="0"/>
              <a:t>, abnormal umbilical artery Doppler </a:t>
            </a:r>
            <a:r>
              <a:rPr lang="en-US" sz="2800" dirty="0" err="1" smtClean="0"/>
              <a:t>velocimetry</a:t>
            </a:r>
            <a:r>
              <a:rPr lang="en-US" sz="2800" dirty="0" smtClean="0"/>
              <a:t>, maternal co-morbidities).</a:t>
            </a:r>
            <a:endParaRPr lang="en-US" sz="2800" dirty="0"/>
          </a:p>
        </p:txBody>
      </p:sp>
      <p:pic>
        <p:nvPicPr>
          <p:cNvPr id="3" name="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0713" y="59769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7346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Management  of IUGR infants</a:t>
            </a:r>
          </a:p>
          <a:p>
            <a:r>
              <a:rPr lang="en-US" sz="2800" dirty="0" smtClean="0"/>
              <a:t>dependent on gestational age, includes:</a:t>
            </a:r>
          </a:p>
          <a:p>
            <a:r>
              <a:rPr lang="en-US" sz="2800" dirty="0" smtClean="0"/>
              <a:t> preparation for neonatal respiratory compromise, hypoglycemia, hypothermia, and </a:t>
            </a:r>
            <a:r>
              <a:rPr lang="en-US" sz="2800" dirty="0" err="1" smtClean="0"/>
              <a:t>hyperviscosity</a:t>
            </a:r>
            <a:r>
              <a:rPr lang="en-US" sz="2800" dirty="0" smtClean="0"/>
              <a:t> syndrome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4050" y="58785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839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CLINICAL CASE</a:t>
            </a:r>
          </a:p>
          <a:p>
            <a:r>
              <a:rPr lang="en-US" sz="2800" dirty="0"/>
              <a:t>A 26-year-old </a:t>
            </a:r>
            <a:r>
              <a:rPr lang="en-US" sz="2800" dirty="0" smtClean="0"/>
              <a:t>G2P1 </a:t>
            </a:r>
            <a:r>
              <a:rPr lang="en-US" sz="2800" dirty="0"/>
              <a:t>female has been receiving routine prenatal care.</a:t>
            </a:r>
          </a:p>
          <a:p>
            <a:r>
              <a:rPr lang="en-US" sz="2800" dirty="0"/>
              <a:t>Her previous pregnancy and delivery were uncomplicated. She is </a:t>
            </a:r>
            <a:r>
              <a:rPr lang="en-US" sz="2800" dirty="0" smtClean="0"/>
              <a:t>of average </a:t>
            </a:r>
            <a:r>
              <a:rPr lang="en-US" sz="2800" dirty="0"/>
              <a:t>height and weight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When seen for her visit at a </a:t>
            </a:r>
            <a:r>
              <a:rPr lang="en-US" sz="2800" dirty="0" smtClean="0"/>
              <a:t>well-dated gestational </a:t>
            </a:r>
            <a:r>
              <a:rPr lang="en-US" sz="2800" dirty="0"/>
              <a:t>age of 29 weeks, her </a:t>
            </a:r>
            <a:r>
              <a:rPr lang="en-US" sz="2800" dirty="0" err="1"/>
              <a:t>fundal</a:t>
            </a:r>
            <a:r>
              <a:rPr lang="en-US" sz="2800" dirty="0"/>
              <a:t> height is noted to be 24 </a:t>
            </a:r>
            <a:r>
              <a:rPr lang="en-US" sz="2800" dirty="0" smtClean="0"/>
              <a:t>cm.</a:t>
            </a:r>
          </a:p>
          <a:p>
            <a:r>
              <a:rPr lang="en-US" sz="2800" dirty="0" smtClean="0"/>
              <a:t> Fetal heart </a:t>
            </a:r>
            <a:r>
              <a:rPr lang="en-US" sz="2800" dirty="0"/>
              <a:t>tones are normal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Based on the fact that her uterine size is less </a:t>
            </a:r>
            <a:r>
              <a:rPr lang="en-US" sz="2800" dirty="0" smtClean="0"/>
              <a:t>than the </a:t>
            </a:r>
            <a:r>
              <a:rPr lang="en-US" sz="2800" dirty="0"/>
              <a:t>expected for her gestational age, you suspect intrauterine </a:t>
            </a:r>
            <a:r>
              <a:rPr lang="en-US" sz="2800" dirty="0" smtClean="0"/>
              <a:t>growth restriction </a:t>
            </a:r>
            <a:r>
              <a:rPr lang="en-US" sz="2800" dirty="0"/>
              <a:t>(IUGR). </a:t>
            </a:r>
          </a:p>
        </p:txBody>
      </p:sp>
      <p:pic>
        <p:nvPicPr>
          <p:cNvPr id="4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52096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DEFINETION</a:t>
            </a:r>
          </a:p>
          <a:p>
            <a:r>
              <a:rPr lang="en-US" sz="3200" b="1" dirty="0" smtClean="0"/>
              <a:t>INTRAUTERINE </a:t>
            </a:r>
            <a:r>
              <a:rPr lang="en-US" sz="3200" b="1" dirty="0"/>
              <a:t>GROWTH </a:t>
            </a:r>
            <a:r>
              <a:rPr lang="en-US" sz="3200" b="1" dirty="0" smtClean="0"/>
              <a:t>RESTRICTION (IUGR)</a:t>
            </a:r>
          </a:p>
          <a:p>
            <a:r>
              <a:rPr lang="en-US" sz="3200" i="1" dirty="0"/>
              <a:t>A fetus or infant whose weight is less than the </a:t>
            </a:r>
            <a:r>
              <a:rPr lang="en-US" sz="3200" i="1" dirty="0" smtClean="0"/>
              <a:t>10</a:t>
            </a:r>
            <a:r>
              <a:rPr lang="en-US" sz="3200" i="1" baseline="30000" dirty="0" smtClean="0"/>
              <a:t>th</a:t>
            </a:r>
            <a:r>
              <a:rPr lang="en-US" sz="3200" i="1" dirty="0" smtClean="0"/>
              <a:t> percentile </a:t>
            </a:r>
            <a:r>
              <a:rPr lang="en-US" sz="3200" i="1" dirty="0"/>
              <a:t>of a specific population at a given gestational age is </a:t>
            </a:r>
            <a:r>
              <a:rPr lang="en-US" sz="3200" i="1" dirty="0" smtClean="0"/>
              <a:t>designated as </a:t>
            </a:r>
            <a:r>
              <a:rPr lang="en-US" sz="3200" i="1" dirty="0"/>
              <a:t>having </a:t>
            </a:r>
            <a:r>
              <a:rPr lang="en-US" sz="3200" b="1" i="1" dirty="0"/>
              <a:t>IUGR.</a:t>
            </a:r>
            <a:endParaRPr lang="en-US" sz="3200" dirty="0"/>
          </a:p>
        </p:txBody>
      </p:sp>
      <p:pic>
        <p:nvPicPr>
          <p:cNvPr id="5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50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61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Definition (SGA)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term </a:t>
            </a:r>
            <a:r>
              <a:rPr lang="en-US" sz="3200" b="1" dirty="0"/>
              <a:t>small for gestational age (SGA) is used to describe an </a:t>
            </a:r>
            <a:r>
              <a:rPr lang="en-US" sz="3200" b="1" dirty="0" smtClean="0"/>
              <a:t>infant </a:t>
            </a:r>
            <a:r>
              <a:rPr lang="en-US" sz="3200" dirty="0" smtClean="0"/>
              <a:t>with </a:t>
            </a:r>
            <a:r>
              <a:rPr lang="en-US" sz="3200" dirty="0"/>
              <a:t>a birth weight </a:t>
            </a:r>
            <a:r>
              <a:rPr lang="en-US" sz="3200" dirty="0" smtClean="0"/>
              <a:t>below </a:t>
            </a:r>
            <a:r>
              <a:rPr lang="en-US" sz="3200" dirty="0"/>
              <a:t>the 10th percentile for gestational age.</a:t>
            </a:r>
          </a:p>
        </p:txBody>
      </p:sp>
      <p:pic>
        <p:nvPicPr>
          <p:cNvPr id="4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15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Limitation of using </a:t>
            </a:r>
            <a:r>
              <a:rPr lang="en-US" sz="2800" b="1" dirty="0"/>
              <a:t>gestational age </a:t>
            </a:r>
            <a:r>
              <a:rPr lang="en-US" sz="2800" b="1" dirty="0" smtClean="0"/>
              <a:t>percentiles</a:t>
            </a:r>
            <a:r>
              <a:rPr lang="en-US" sz="2800" dirty="0" smtClean="0"/>
              <a:t>: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First</a:t>
            </a:r>
            <a:r>
              <a:rPr lang="en-US" sz="2800" dirty="0"/>
              <a:t>, by definition, the prevalence of IUGR will be 9%, but </a:t>
            </a:r>
            <a:r>
              <a:rPr lang="en-US" sz="2800" dirty="0" smtClean="0"/>
              <a:t>not all </a:t>
            </a:r>
            <a:r>
              <a:rPr lang="en-US" sz="2800" dirty="0"/>
              <a:t>such neonates are pathologically small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 </a:t>
            </a:r>
            <a:r>
              <a:rPr lang="en-US" sz="2800" b="1" dirty="0">
                <a:solidFill>
                  <a:srgbClr val="C00000"/>
                </a:solidFill>
              </a:rPr>
              <a:t>Second</a:t>
            </a:r>
            <a:r>
              <a:rPr lang="en-US" sz="2800" dirty="0"/>
              <a:t>, any percentile </a:t>
            </a:r>
            <a:r>
              <a:rPr lang="en-US" sz="2800" dirty="0" smtClean="0"/>
              <a:t>cutoff fails </a:t>
            </a:r>
            <a:r>
              <a:rPr lang="en-US" sz="2800" dirty="0"/>
              <a:t>to take into account an individual’s growth potential.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Third</a:t>
            </a:r>
            <a:r>
              <a:rPr lang="en-US" sz="2800" dirty="0" smtClean="0"/>
              <a:t>, </a:t>
            </a:r>
            <a:r>
              <a:rPr lang="en-US" sz="2800" dirty="0"/>
              <a:t>the time when the growth restriction is found may be a factor </a:t>
            </a:r>
            <a:r>
              <a:rPr lang="en-US" sz="2800" dirty="0" smtClean="0"/>
              <a:t>in morbidity </a:t>
            </a:r>
            <a:r>
              <a:rPr lang="en-US" sz="2800" dirty="0"/>
              <a:t>and </a:t>
            </a:r>
            <a:r>
              <a:rPr lang="en-US" sz="2800" dirty="0" smtClean="0"/>
              <a:t>mortality</a:t>
            </a:r>
            <a:endParaRPr lang="en-US" sz="2800" dirty="0"/>
          </a:p>
        </p:txBody>
      </p:sp>
      <p:pic>
        <p:nvPicPr>
          <p:cNvPr id="3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858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Significance  of  diagnosis (IUGR)</a:t>
            </a:r>
            <a:endParaRPr lang="en-US" sz="3200" b="1" dirty="0"/>
          </a:p>
          <a:p>
            <a:r>
              <a:rPr lang="en-US" sz="3200" dirty="0"/>
              <a:t>The goal of recognizing neonates with growth abnormalities is to </a:t>
            </a:r>
            <a:r>
              <a:rPr lang="en-US" sz="3200" dirty="0" smtClean="0"/>
              <a:t>identify infants </a:t>
            </a:r>
            <a:r>
              <a:rPr lang="en-US" sz="3200" dirty="0"/>
              <a:t>at risk for increased short-term and long-term morbidity or</a:t>
            </a:r>
          </a:p>
          <a:p>
            <a:r>
              <a:rPr lang="en-US" sz="3200" dirty="0" smtClean="0"/>
              <a:t>mortality</a:t>
            </a:r>
            <a:endParaRPr lang="en-US" sz="3200" dirty="0"/>
          </a:p>
        </p:txBody>
      </p:sp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715000"/>
            <a:ext cx="94615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915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 </a:t>
            </a:r>
            <a:r>
              <a:rPr lang="en-US" sz="3200" b="1" dirty="0" smtClean="0"/>
              <a:t>Short term complication  of IUGR include </a:t>
            </a:r>
            <a:r>
              <a:rPr lang="en-US" sz="2800" dirty="0" smtClean="0"/>
              <a:t>:</a:t>
            </a:r>
          </a:p>
          <a:p>
            <a:r>
              <a:rPr lang="en-US" sz="2800" b="1" dirty="0" smtClean="0"/>
              <a:t>Fetal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Intrauterine fetal death, asphyxia, </a:t>
            </a:r>
            <a:r>
              <a:rPr lang="en-US" sz="2800" dirty="0" err="1" smtClean="0"/>
              <a:t>acidemia</a:t>
            </a:r>
            <a:r>
              <a:rPr lang="en-US" sz="2800" dirty="0" smtClean="0"/>
              <a:t>, and intolerance </a:t>
            </a:r>
            <a:r>
              <a:rPr lang="en-US" sz="2800" dirty="0"/>
              <a:t>to </a:t>
            </a:r>
            <a:r>
              <a:rPr lang="en-US" sz="2800" dirty="0" smtClean="0"/>
              <a:t>labor</a:t>
            </a:r>
          </a:p>
          <a:p>
            <a:r>
              <a:rPr lang="en-US" sz="2800" dirty="0" smtClean="0"/>
              <a:t> </a:t>
            </a:r>
            <a:r>
              <a:rPr lang="en-US" sz="2800" b="1" dirty="0"/>
              <a:t>Neonatal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low </a:t>
            </a:r>
            <a:r>
              <a:rPr lang="en-US" sz="2800" dirty="0" err="1"/>
              <a:t>Apgar</a:t>
            </a:r>
            <a:r>
              <a:rPr lang="en-US" sz="2800" dirty="0"/>
              <a:t> </a:t>
            </a:r>
            <a:r>
              <a:rPr lang="en-US" sz="2800" dirty="0" smtClean="0"/>
              <a:t>scores, </a:t>
            </a:r>
            <a:r>
              <a:rPr lang="en-US" sz="2800" dirty="0" err="1" smtClean="0"/>
              <a:t>polycythemia</a:t>
            </a:r>
            <a:r>
              <a:rPr lang="en-US" sz="2800" dirty="0"/>
              <a:t>, </a:t>
            </a:r>
            <a:r>
              <a:rPr lang="en-US" sz="2800" dirty="0" err="1"/>
              <a:t>hyperbilirubinemia</a:t>
            </a:r>
            <a:r>
              <a:rPr lang="en-US" sz="2800" dirty="0"/>
              <a:t>, hypoglycemia, hypothermia, </a:t>
            </a:r>
            <a:r>
              <a:rPr lang="en-US" sz="2800" dirty="0" smtClean="0"/>
              <a:t>apnea, respiratory </a:t>
            </a:r>
            <a:r>
              <a:rPr lang="en-US" sz="2800" dirty="0"/>
              <a:t>distress, seizures, sepsis, </a:t>
            </a:r>
            <a:r>
              <a:rPr lang="en-US" sz="2800" dirty="0" err="1"/>
              <a:t>meconium</a:t>
            </a:r>
            <a:r>
              <a:rPr lang="en-US" sz="2800" dirty="0"/>
              <a:t> aspiration, and </a:t>
            </a:r>
            <a:r>
              <a:rPr lang="en-US" sz="2800" dirty="0" smtClean="0"/>
              <a:t>neonatal death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5038" y="59737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1540</Words>
  <Application>Microsoft Office PowerPoint</Application>
  <PresentationFormat>On-screen Show (4:3)</PresentationFormat>
  <Paragraphs>155</Paragraphs>
  <Slides>38</Slides>
  <Notes>1</Notes>
  <HiddenSlides>0</HiddenSlides>
  <MMClips>38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PowerPoint Presentation</vt:lpstr>
      <vt:lpstr>Intrauterine Growth Restriction (IUGR)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Intrauterine Growth Restriction</dc:title>
  <dc:creator>Omrani</dc:creator>
  <cp:lastModifiedBy>mehrnaz</cp:lastModifiedBy>
  <cp:revision>168</cp:revision>
  <dcterms:created xsi:type="dcterms:W3CDTF">2020-03-26T05:30:59Z</dcterms:created>
  <dcterms:modified xsi:type="dcterms:W3CDTF">2020-05-03T15:51:36Z</dcterms:modified>
</cp:coreProperties>
</file>