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9" r:id="rId2"/>
    <p:sldId id="257" r:id="rId3"/>
    <p:sldId id="258" r:id="rId4"/>
    <p:sldId id="259" r:id="rId5"/>
    <p:sldId id="261" r:id="rId6"/>
    <p:sldId id="262" r:id="rId7"/>
    <p:sldId id="263" r:id="rId8"/>
    <p:sldId id="266" r:id="rId9"/>
    <p:sldId id="264" r:id="rId10"/>
    <p:sldId id="267" r:id="rId11"/>
    <p:sldId id="268" r:id="rId12"/>
    <p:sldId id="269" r:id="rId13"/>
    <p:sldId id="270" r:id="rId14"/>
    <p:sldId id="271" r:id="rId15"/>
    <p:sldId id="272" r:id="rId16"/>
    <p:sldId id="273" r:id="rId17"/>
    <p:sldId id="274" r:id="rId18"/>
    <p:sldId id="275" r:id="rId19"/>
    <p:sldId id="276" r:id="rId20"/>
    <p:sldId id="277" r:id="rId21"/>
    <p:sldId id="280"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4/20/2020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4/20/2020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4/20/2020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4/20/2020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4/20/2020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4/20/2020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4/20/2020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4/20/2020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860" y="1379912"/>
            <a:ext cx="10178322" cy="1492132"/>
          </a:xfrm>
        </p:spPr>
        <p:txBody>
          <a:bodyPr>
            <a:normAutofit/>
          </a:bodyPr>
          <a:lstStyle/>
          <a:p>
            <a:r>
              <a:rPr lang="en-US" sz="6600" dirty="0" smtClean="0">
                <a:solidFill>
                  <a:schemeClr val="accent1"/>
                </a:solidFill>
              </a:rPr>
              <a:t>Obstetric examinations:</a:t>
            </a:r>
            <a:endParaRPr lang="en-US" sz="6600" dirty="0">
              <a:solidFill>
                <a:schemeClr val="accent1"/>
              </a:solidFill>
            </a:endParaRPr>
          </a:p>
        </p:txBody>
      </p:sp>
      <p:sp>
        <p:nvSpPr>
          <p:cNvPr id="3" name="Content Placeholder 2"/>
          <p:cNvSpPr>
            <a:spLocks noGrp="1"/>
          </p:cNvSpPr>
          <p:nvPr>
            <p:ph idx="1"/>
          </p:nvPr>
        </p:nvSpPr>
        <p:spPr>
          <a:xfrm>
            <a:off x="1380987" y="3495965"/>
            <a:ext cx="10178322" cy="3593591"/>
          </a:xfrm>
        </p:spPr>
        <p:txBody>
          <a:bodyPr>
            <a:normAutofit/>
          </a:bodyPr>
          <a:lstStyle/>
          <a:p>
            <a:pPr marL="0" indent="0" algn="r">
              <a:buNone/>
            </a:pPr>
            <a:r>
              <a:rPr lang="fa-IR" sz="3600" b="1" smtClean="0">
                <a:cs typeface="B Nazanin" panose="00000400000000000000" pitchFamily="2" charset="-78"/>
              </a:rPr>
              <a:t>علیرضا قربانی - </a:t>
            </a:r>
            <a:r>
              <a:rPr lang="fa-IR" sz="3600" b="1" dirty="0" smtClean="0">
                <a:cs typeface="B Nazanin" panose="00000400000000000000" pitchFamily="2" charset="-78"/>
              </a:rPr>
              <a:t>941315052</a:t>
            </a:r>
          </a:p>
          <a:p>
            <a:pPr marL="0" indent="0" algn="r">
              <a:buNone/>
            </a:pPr>
            <a:r>
              <a:rPr lang="fa-IR" sz="3600" b="1" dirty="0" smtClean="0">
                <a:cs typeface="B Nazanin" panose="00000400000000000000" pitchFamily="2" charset="-78"/>
              </a:rPr>
              <a:t>استاجر بخش زنان بیمارستان طالقانی</a:t>
            </a:r>
            <a:endParaRPr lang="en-US" sz="3600" b="1" dirty="0">
              <a:cs typeface="B Nazanin" panose="00000400000000000000" pitchFamily="2" charset="-78"/>
            </a:endParaRPr>
          </a:p>
        </p:txBody>
      </p:sp>
      <p:pic>
        <p:nvPicPr>
          <p:cNvPr id="4" name="Recorded Sound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75636" y="5738091"/>
            <a:ext cx="406400" cy="406400"/>
          </a:xfrm>
          <a:prstGeom prst="rect">
            <a:avLst/>
          </a:prstGeom>
        </p:spPr>
      </p:pic>
    </p:spTree>
    <p:extLst>
      <p:ext uri="{BB962C8B-B14F-4D97-AF65-F5344CB8AC3E}">
        <p14:creationId xmlns:p14="http://schemas.microsoft.com/office/powerpoint/2010/main" val="34554232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1"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a:t>fundal height</a:t>
            </a:r>
            <a:br>
              <a:rPr lang="en-US" dirty="0"/>
            </a:br>
            <a:endParaRPr lang="en-US" dirty="0"/>
          </a:p>
        </p:txBody>
      </p:sp>
      <p:sp>
        <p:nvSpPr>
          <p:cNvPr id="3" name="Content Placeholder 2"/>
          <p:cNvSpPr>
            <a:spLocks noGrp="1"/>
          </p:cNvSpPr>
          <p:nvPr>
            <p:ph idx="1"/>
          </p:nvPr>
        </p:nvSpPr>
        <p:spPr>
          <a:xfrm>
            <a:off x="1251678" y="2286001"/>
            <a:ext cx="10178322" cy="4271817"/>
          </a:xfrm>
        </p:spPr>
        <p:txBody>
          <a:bodyPr>
            <a:normAutofit lnSpcReduction="10000"/>
          </a:bodyPr>
          <a:lstStyle/>
          <a:p>
            <a:endParaRPr lang="en-US" dirty="0"/>
          </a:p>
          <a:p>
            <a:r>
              <a:rPr lang="en-US" sz="2400" dirty="0"/>
              <a:t>The woman </a:t>
            </a:r>
            <a:r>
              <a:rPr lang="en-US" sz="2400" dirty="0" smtClean="0"/>
              <a:t>lies supine</a:t>
            </a:r>
            <a:r>
              <a:rPr lang="en-US" sz="2400" dirty="0"/>
              <a:t>.</a:t>
            </a:r>
          </a:p>
          <a:p>
            <a:endParaRPr lang="en-US" sz="2400" dirty="0"/>
          </a:p>
          <a:p>
            <a:r>
              <a:rPr lang="en-US" sz="2400" dirty="0" smtClean="0"/>
              <a:t>Palpate for the fundus first. The fundus is not usually palpated abdominally before 12week gestation</a:t>
            </a:r>
            <a:r>
              <a:rPr lang="en-US" sz="2400" dirty="0"/>
              <a:t>.</a:t>
            </a:r>
          </a:p>
          <a:p>
            <a:r>
              <a:rPr lang="en-US" sz="2400" dirty="0" smtClean="0"/>
              <a:t>Apply gentle pressure with the flat palmar surface of your hand moving down wards from the </a:t>
            </a:r>
            <a:r>
              <a:rPr lang="en-US" sz="2400" dirty="0" err="1" smtClean="0"/>
              <a:t>xiphisternum</a:t>
            </a:r>
            <a:r>
              <a:rPr lang="en-US" sz="2400" dirty="0" smtClean="0"/>
              <a:t>-to palpate the top of the fundus. The fundal height can be measured in Cm</a:t>
            </a:r>
            <a:r>
              <a:rPr lang="en-US" sz="2400" dirty="0"/>
              <a:t>.</a:t>
            </a:r>
          </a:p>
          <a:p>
            <a:endParaRPr lang="en-US" sz="2400" dirty="0"/>
          </a:p>
          <a:p>
            <a:r>
              <a:rPr lang="en-US" sz="2400" dirty="0" smtClean="0"/>
              <a:t>Place </a:t>
            </a:r>
            <a:r>
              <a:rPr lang="en-US" sz="2400" dirty="0"/>
              <a:t>the zero end of </a:t>
            </a:r>
            <a:r>
              <a:rPr lang="en-US" sz="2400" dirty="0" smtClean="0"/>
              <a:t>the tape measure </a:t>
            </a:r>
            <a:r>
              <a:rPr lang="en-US" sz="2400" dirty="0"/>
              <a:t>at </a:t>
            </a:r>
            <a:r>
              <a:rPr lang="en-US" sz="2400" dirty="0" smtClean="0"/>
              <a:t>the fundus</a:t>
            </a:r>
            <a:r>
              <a:rPr lang="en-US" sz="2400" dirty="0"/>
              <a:t>.</a:t>
            </a:r>
          </a:p>
          <a:p>
            <a:endParaRPr lang="en-US" sz="2400" dirty="0"/>
          </a:p>
        </p:txBody>
      </p:sp>
      <p:pic>
        <p:nvPicPr>
          <p:cNvPr id="4" name="Recorded Sound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43490" y="5848927"/>
            <a:ext cx="406400" cy="406400"/>
          </a:xfrm>
          <a:prstGeom prst="rect">
            <a:avLst/>
          </a:prstGeom>
        </p:spPr>
      </p:pic>
    </p:spTree>
    <p:extLst>
      <p:ext uri="{BB962C8B-B14F-4D97-AF65-F5344CB8AC3E}">
        <p14:creationId xmlns:p14="http://schemas.microsoft.com/office/powerpoint/2010/main" val="27366062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769"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dirty="0">
                <a:solidFill>
                  <a:srgbClr val="000000"/>
                </a:solidFill>
                <a:cs typeface="B Nazanin" panose="00000400000000000000" pitchFamily="2" charset="-78"/>
              </a:rPr>
              <a:t>Zero </a:t>
            </a:r>
            <a:r>
              <a:rPr lang="en-US" sz="2400" dirty="0" err="1">
                <a:solidFill>
                  <a:srgbClr val="000000"/>
                </a:solidFill>
                <a:cs typeface="B Nazanin" panose="00000400000000000000" pitchFamily="2" charset="-78"/>
              </a:rPr>
              <a:t>ofthe</a:t>
            </a:r>
            <a:r>
              <a:rPr lang="en-US" sz="2400" dirty="0">
                <a:solidFill>
                  <a:srgbClr val="000000"/>
                </a:solidFill>
                <a:cs typeface="B Nazanin" panose="00000400000000000000" pitchFamily="2" charset="-78"/>
              </a:rPr>
              <a:t>  tape  measure is  held at the  fundus.</a:t>
            </a:r>
          </a:p>
          <a:p>
            <a:r>
              <a:rPr lang="en-US" sz="2400" dirty="0">
                <a:solidFill>
                  <a:srgbClr val="000000"/>
                </a:solidFill>
                <a:cs typeface="B Nazanin" panose="00000400000000000000" pitchFamily="2" charset="-78"/>
              </a:rPr>
              <a:t>Gently  stretch the  </a:t>
            </a:r>
            <a:r>
              <a:rPr lang="en-US" sz="2400" dirty="0" err="1">
                <a:solidFill>
                  <a:srgbClr val="000000"/>
                </a:solidFill>
                <a:cs typeface="B Nazanin" panose="00000400000000000000" pitchFamily="2" charset="-78"/>
              </a:rPr>
              <a:t>tapemeasure</a:t>
            </a:r>
            <a:r>
              <a:rPr lang="en-US" sz="2400" dirty="0">
                <a:solidFill>
                  <a:srgbClr val="000000"/>
                </a:solidFill>
                <a:cs typeface="B Nazanin" panose="00000400000000000000" pitchFamily="2" charset="-78"/>
              </a:rPr>
              <a:t>  over the  abdomen to  the superior  border of the  symphysis pubis.</a:t>
            </a:r>
          </a:p>
          <a:p>
            <a:r>
              <a:rPr lang="en-US" sz="2800" dirty="0">
                <a:solidFill>
                  <a:srgbClr val="000000"/>
                </a:solidFill>
                <a:cs typeface="B Nazanin" panose="00000400000000000000" pitchFamily="2" charset="-78"/>
              </a:rPr>
              <a:t>Look on the reverse of the tape, and document the  measurement in centimeters.</a:t>
            </a:r>
            <a:endParaRPr lang="en-US" sz="2800" dirty="0">
              <a:cs typeface="B Nazanin" panose="00000400000000000000" pitchFamily="2" charset="-78"/>
            </a:endParaRPr>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4"/>
          <a:stretch>
            <a:fillRect/>
          </a:stretch>
        </p:blipFill>
        <p:spPr>
          <a:xfrm rot="5400000">
            <a:off x="6843684" y="1233515"/>
            <a:ext cx="6124631" cy="4572000"/>
          </a:xfrm>
          <a:prstGeom prst="rect">
            <a:avLst/>
          </a:prstGeom>
        </p:spPr>
      </p:pic>
      <p:pic>
        <p:nvPicPr>
          <p:cNvPr id="6" name="Recorded Sound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4600" y="5789766"/>
            <a:ext cx="406400" cy="406400"/>
          </a:xfrm>
          <a:prstGeom prst="rect">
            <a:avLst/>
          </a:prstGeom>
        </p:spPr>
      </p:pic>
    </p:spTree>
    <p:extLst>
      <p:ext uri="{BB962C8B-B14F-4D97-AF65-F5344CB8AC3E}">
        <p14:creationId xmlns:p14="http://schemas.microsoft.com/office/powerpoint/2010/main" val="1523814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88"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251678" y="1173018"/>
            <a:ext cx="10178322" cy="5597237"/>
          </a:xfrm>
        </p:spPr>
        <p:txBody>
          <a:bodyPr>
            <a:normAutofit lnSpcReduction="10000"/>
          </a:bodyPr>
          <a:lstStyle/>
          <a:p>
            <a:r>
              <a:rPr lang="en-US" dirty="0"/>
              <a:t>The expectation is that after week 24 of pregnancy the fundal height for a normally growing baby will match the number of weeks of pregnancy — plus or minus 2 </a:t>
            </a:r>
            <a:r>
              <a:rPr lang="en-US" dirty="0" smtClean="0"/>
              <a:t>centimeters</a:t>
            </a:r>
          </a:p>
          <a:p>
            <a:endParaRPr lang="en-US" dirty="0"/>
          </a:p>
          <a:p>
            <a:r>
              <a:rPr lang="en-US" dirty="0"/>
              <a:t>A fundal height measurement might be less accurate, however, if you have a body mass index of 30 or higher (obesity) or have a history of fibroids</a:t>
            </a:r>
            <a:r>
              <a:rPr lang="en-US" dirty="0" smtClean="0"/>
              <a:t>.</a:t>
            </a:r>
          </a:p>
          <a:p>
            <a:endParaRPr lang="en-US" dirty="0" smtClean="0"/>
          </a:p>
          <a:p>
            <a:r>
              <a:rPr lang="en-US" dirty="0" smtClean="0"/>
              <a:t>A </a:t>
            </a:r>
            <a:r>
              <a:rPr lang="en-US" dirty="0"/>
              <a:t>fundal height that measures smaller or larger than expected — or increases more or less quickly than expected — could indicate:</a:t>
            </a:r>
          </a:p>
          <a:p>
            <a:endParaRPr lang="en-US" dirty="0"/>
          </a:p>
          <a:p>
            <a:pPr marL="0" indent="0">
              <a:buNone/>
            </a:pPr>
            <a:r>
              <a:rPr lang="en-US" dirty="0"/>
              <a:t>  </a:t>
            </a:r>
            <a:r>
              <a:rPr lang="en-US" dirty="0" smtClean="0"/>
              <a:t>   </a:t>
            </a:r>
            <a:r>
              <a:rPr lang="en-US" dirty="0"/>
              <a:t>Slow fetal growth (intrauterine growth restriction)</a:t>
            </a:r>
          </a:p>
          <a:p>
            <a:pPr marL="0" indent="0">
              <a:buNone/>
            </a:pPr>
            <a:r>
              <a:rPr lang="en-US" dirty="0"/>
              <a:t>   </a:t>
            </a:r>
            <a:r>
              <a:rPr lang="en-US" dirty="0" smtClean="0"/>
              <a:t>  </a:t>
            </a:r>
            <a:r>
              <a:rPr lang="en-US" dirty="0"/>
              <a:t>A multiple pregnancy</a:t>
            </a:r>
          </a:p>
          <a:p>
            <a:pPr marL="0" indent="0">
              <a:buNone/>
            </a:pPr>
            <a:r>
              <a:rPr lang="en-US" dirty="0"/>
              <a:t>    </a:t>
            </a:r>
            <a:r>
              <a:rPr lang="en-US" dirty="0" smtClean="0"/>
              <a:t> A </a:t>
            </a:r>
            <a:r>
              <a:rPr lang="en-US" dirty="0"/>
              <a:t>significantly larger than average baby (fetal macrosomia)</a:t>
            </a:r>
          </a:p>
          <a:p>
            <a:pPr marL="0" indent="0">
              <a:buNone/>
            </a:pPr>
            <a:r>
              <a:rPr lang="en-US" dirty="0"/>
              <a:t>    </a:t>
            </a:r>
            <a:r>
              <a:rPr lang="en-US" dirty="0" smtClean="0"/>
              <a:t> Too </a:t>
            </a:r>
            <a:r>
              <a:rPr lang="en-US" dirty="0"/>
              <a:t>little amniotic fluid (oligohydramnios)</a:t>
            </a:r>
          </a:p>
          <a:p>
            <a:pPr marL="0" indent="0">
              <a:buNone/>
            </a:pPr>
            <a:r>
              <a:rPr lang="en-US" dirty="0"/>
              <a:t>    </a:t>
            </a:r>
            <a:r>
              <a:rPr lang="en-US" dirty="0" smtClean="0"/>
              <a:t> Too </a:t>
            </a:r>
            <a:r>
              <a:rPr lang="en-US" dirty="0"/>
              <a:t>much amniotic fluid (polyhydramnios)</a:t>
            </a:r>
          </a:p>
          <a:p>
            <a:endParaRPr lang="en-US" dirty="0"/>
          </a:p>
        </p:txBody>
      </p:sp>
      <p:pic>
        <p:nvPicPr>
          <p:cNvPr id="4" name="Recorded Sound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3600" y="5738091"/>
            <a:ext cx="406400" cy="406400"/>
          </a:xfrm>
          <a:prstGeom prst="rect">
            <a:avLst/>
          </a:prstGeom>
        </p:spPr>
      </p:pic>
    </p:spTree>
    <p:extLst>
      <p:ext uri="{BB962C8B-B14F-4D97-AF65-F5344CB8AC3E}">
        <p14:creationId xmlns:p14="http://schemas.microsoft.com/office/powerpoint/2010/main" val="28039603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33"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Leopold's maneuvers</a:t>
            </a:r>
            <a:br>
              <a:rPr lang="en-US" b="1" dirty="0"/>
            </a:br>
            <a:endParaRPr lang="en-US" dirty="0"/>
          </a:p>
        </p:txBody>
      </p:sp>
      <p:sp>
        <p:nvSpPr>
          <p:cNvPr id="3" name="Content Placeholder 2"/>
          <p:cNvSpPr>
            <a:spLocks noGrp="1"/>
          </p:cNvSpPr>
          <p:nvPr>
            <p:ph idx="1"/>
          </p:nvPr>
        </p:nvSpPr>
        <p:spPr>
          <a:xfrm>
            <a:off x="1251678" y="3006438"/>
            <a:ext cx="10178322" cy="3593591"/>
          </a:xfrm>
        </p:spPr>
        <p:txBody>
          <a:bodyPr/>
          <a:lstStyle/>
          <a:p>
            <a:r>
              <a:rPr lang="en-US" b="1" dirty="0"/>
              <a:t>Leopold's maneuvers are a common and systematic way to determine the position of a fetus inside the woman's </a:t>
            </a:r>
            <a:r>
              <a:rPr lang="en-US" b="1" dirty="0" smtClean="0"/>
              <a:t>uterus</a:t>
            </a:r>
          </a:p>
          <a:p>
            <a:endParaRPr lang="en-US" b="1" dirty="0"/>
          </a:p>
          <a:p>
            <a:r>
              <a:rPr lang="en-US" dirty="0"/>
              <a:t>The maneuvers consist of four distinct actions, each helping to determine the position of the fetus. </a:t>
            </a:r>
            <a:endParaRPr lang="en-US" dirty="0" smtClean="0"/>
          </a:p>
          <a:p>
            <a:r>
              <a:rPr lang="en-US" dirty="0" smtClean="0"/>
              <a:t>The </a:t>
            </a:r>
            <a:r>
              <a:rPr lang="en-US" dirty="0"/>
              <a:t>maneuvers are important because they help determine the position and lie of the fetus, which in conjunction with correct assessment of the shape of the maternal pelvis can indicate whether the delivery is going to be complicated, or whether a caesarean section is necessary.</a:t>
            </a:r>
          </a:p>
        </p:txBody>
      </p:sp>
      <p:pic>
        <p:nvPicPr>
          <p:cNvPr id="5" name="Picture 4"/>
          <p:cNvPicPr>
            <a:picLocks noChangeAspect="1"/>
          </p:cNvPicPr>
          <p:nvPr/>
        </p:nvPicPr>
        <p:blipFill>
          <a:blip r:embed="rId4"/>
          <a:stretch>
            <a:fillRect/>
          </a:stretch>
        </p:blipFill>
        <p:spPr>
          <a:xfrm>
            <a:off x="9282545" y="413328"/>
            <a:ext cx="2147455" cy="2576946"/>
          </a:xfrm>
          <a:prstGeom prst="rect">
            <a:avLst/>
          </a:prstGeom>
        </p:spPr>
      </p:pic>
      <p:pic>
        <p:nvPicPr>
          <p:cNvPr id="4" name="Recorded Sound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3600" y="6126018"/>
            <a:ext cx="406400" cy="406400"/>
          </a:xfrm>
          <a:prstGeom prst="rect">
            <a:avLst/>
          </a:prstGeom>
        </p:spPr>
      </p:pic>
    </p:spTree>
    <p:extLst>
      <p:ext uri="{BB962C8B-B14F-4D97-AF65-F5344CB8AC3E}">
        <p14:creationId xmlns:p14="http://schemas.microsoft.com/office/powerpoint/2010/main" val="28857192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27"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51678" y="1874517"/>
            <a:ext cx="10178322" cy="4553992"/>
          </a:xfrm>
        </p:spPr>
        <p:txBody>
          <a:bodyPr>
            <a:normAutofit/>
          </a:bodyPr>
          <a:lstStyle/>
          <a:p>
            <a:r>
              <a:rPr lang="en-US" dirty="0" err="1" smtClean="0"/>
              <a:t>leopold's</a:t>
            </a:r>
            <a:r>
              <a:rPr lang="en-US" dirty="0" smtClean="0"/>
              <a:t> </a:t>
            </a:r>
            <a:r>
              <a:rPr lang="en-US" dirty="0"/>
              <a:t>maneuvers are difficult to perform on obese women and women who have </a:t>
            </a:r>
            <a:r>
              <a:rPr lang="en-US" dirty="0" smtClean="0"/>
              <a:t>polyhydramnios</a:t>
            </a:r>
          </a:p>
          <a:p>
            <a:r>
              <a:rPr lang="en-US" dirty="0"/>
              <a:t>The palpation can sometimes be uncomfortable for the woman if care is not taken to ensure she is relaxed and adequately positioned. </a:t>
            </a:r>
            <a:endParaRPr lang="en-US" dirty="0" smtClean="0"/>
          </a:p>
          <a:p>
            <a:r>
              <a:rPr lang="en-US" dirty="0" smtClean="0"/>
              <a:t>To </a:t>
            </a:r>
            <a:r>
              <a:rPr lang="en-US" dirty="0"/>
              <a:t>aid in this, the health care provider should first ensure that the woman has recently emptied her bladder. If she has not, she may need to have a straight urinary catheter inserted to empty it if she is unable to </a:t>
            </a:r>
            <a:r>
              <a:rPr lang="en-US" dirty="0" err="1"/>
              <a:t>micturate</a:t>
            </a:r>
            <a:r>
              <a:rPr lang="en-US" dirty="0"/>
              <a:t> herself. </a:t>
            </a:r>
            <a:endParaRPr lang="en-US" dirty="0" smtClean="0"/>
          </a:p>
          <a:p>
            <a:r>
              <a:rPr lang="en-US" dirty="0" smtClean="0"/>
              <a:t>The </a:t>
            </a:r>
            <a:r>
              <a:rPr lang="en-US" dirty="0"/>
              <a:t>woman should lie on her back with her shoulders raised slightly on a pillow and her knees drawn up a little. Her abdomen should be uncovered, and most women appreciate it if the individual performing the maneuver warms their hands prior to palpation. </a:t>
            </a:r>
          </a:p>
        </p:txBody>
      </p:sp>
      <p:pic>
        <p:nvPicPr>
          <p:cNvPr id="4" name="Recorded Sound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3600" y="5756564"/>
            <a:ext cx="406400" cy="406400"/>
          </a:xfrm>
          <a:prstGeom prst="rect">
            <a:avLst/>
          </a:prstGeom>
        </p:spPr>
      </p:pic>
    </p:spTree>
    <p:extLst>
      <p:ext uri="{BB962C8B-B14F-4D97-AF65-F5344CB8AC3E}">
        <p14:creationId xmlns:p14="http://schemas.microsoft.com/office/powerpoint/2010/main" val="26152238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26"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600" b="1" dirty="0"/>
              <a:t>First maneuver: fundal grip</a:t>
            </a:r>
          </a:p>
          <a:p>
            <a:pPr marL="0" indent="0">
              <a:buNone/>
            </a:pPr>
            <a:r>
              <a:rPr lang="en-US" sz="2000" dirty="0"/>
              <a:t>While facing the woman, palpate the woman's upper abdomen with both hands. An obstetrician can often determine the size, consistency, shape, and mobility of the form that is felt. The fetal head is hard, round, and moves independently of the trunk while the buttocks feel softer, are symmetric, and the shoulders and limbs have small bony processes; unlike the head, they move with the trunk.</a:t>
            </a:r>
          </a:p>
          <a:p>
            <a:endParaRPr lang="en-US" dirty="0"/>
          </a:p>
        </p:txBody>
      </p:sp>
      <p:sp>
        <p:nvSpPr>
          <p:cNvPr id="4" name="Text Placeholder 3"/>
          <p:cNvSpPr>
            <a:spLocks noGrp="1"/>
          </p:cNvSpPr>
          <p:nvPr>
            <p:ph type="body" sz="half" idx="2"/>
          </p:nvPr>
        </p:nvSpPr>
        <p:spPr/>
        <p:txBody>
          <a:bodyPr/>
          <a:lstStyle/>
          <a:p>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02" t="269" r="51135" b="53064"/>
          <a:stretch/>
        </p:blipFill>
        <p:spPr>
          <a:xfrm>
            <a:off x="8399803" y="1741336"/>
            <a:ext cx="2968276" cy="3200400"/>
          </a:xfrm>
          <a:prstGeom prst="rect">
            <a:avLst/>
          </a:prstGeom>
        </p:spPr>
      </p:pic>
      <p:pic>
        <p:nvPicPr>
          <p:cNvPr id="6" name="Recorded Sound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8079" y="5992966"/>
            <a:ext cx="406400" cy="406400"/>
          </a:xfrm>
          <a:prstGeom prst="rect">
            <a:avLst/>
          </a:prstGeom>
        </p:spPr>
      </p:pic>
    </p:spTree>
    <p:extLst>
      <p:ext uri="{BB962C8B-B14F-4D97-AF65-F5344CB8AC3E}">
        <p14:creationId xmlns:p14="http://schemas.microsoft.com/office/powerpoint/2010/main" val="33266131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67"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62500" lnSpcReduction="20000"/>
          </a:bodyPr>
          <a:lstStyle/>
          <a:p>
            <a:r>
              <a:rPr lang="en-US" sz="4500" b="1" dirty="0"/>
              <a:t>Second maneuver: umbilical grip</a:t>
            </a:r>
          </a:p>
          <a:p>
            <a:pPr marL="0" indent="0">
              <a:buNone/>
            </a:pPr>
            <a:r>
              <a:rPr lang="en-US" dirty="0"/>
              <a:t>After the upper abdomen has been palpated and the form that is found is identified, the individual performing the maneuver attempts to determine the location of the fetal back. Still facing the woman, the health care provider palpates the abdomen with gentle but also deep pressure using the palm of the hands. First the right hand remains steady on one side of the abdomen while the left hand explores the right side of the woman's uterus. This is then repeated using the opposite side and hands. The fetal back will feel firm and smooth while fetal extremities (arms, legs, etc.) should feel like small irregularities and protrusions. The fetal back, once determined, should connect with the form found in the upper abdomen and also a mass in the maternal inlet, lower abdomen. </a:t>
            </a:r>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0453" b="55151"/>
          <a:stretch/>
        </p:blipFill>
        <p:spPr>
          <a:xfrm>
            <a:off x="8337884" y="1741336"/>
            <a:ext cx="3028387" cy="3075709"/>
          </a:xfrm>
          <a:prstGeom prst="rect">
            <a:avLst/>
          </a:prstGeom>
        </p:spPr>
      </p:pic>
      <p:pic>
        <p:nvPicPr>
          <p:cNvPr id="6" name="Recorded Sound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3163" y="6338455"/>
            <a:ext cx="406400" cy="406400"/>
          </a:xfrm>
          <a:prstGeom prst="rect">
            <a:avLst/>
          </a:prstGeom>
        </p:spPr>
      </p:pic>
    </p:spTree>
    <p:extLst>
      <p:ext uri="{BB962C8B-B14F-4D97-AF65-F5344CB8AC3E}">
        <p14:creationId xmlns:p14="http://schemas.microsoft.com/office/powerpoint/2010/main" val="41449864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22"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62500" lnSpcReduction="20000"/>
          </a:bodyPr>
          <a:lstStyle/>
          <a:p>
            <a:r>
              <a:rPr lang="en-US" sz="4600" b="1" dirty="0"/>
              <a:t>Third maneuver: second pelvic grip </a:t>
            </a:r>
            <a:endParaRPr lang="en-US" sz="4600" b="1" dirty="0" smtClean="0"/>
          </a:p>
          <a:p>
            <a:endParaRPr lang="en-US" dirty="0"/>
          </a:p>
          <a:p>
            <a:pPr marL="0" indent="0">
              <a:buNone/>
            </a:pPr>
            <a:r>
              <a:rPr lang="en-US" dirty="0" smtClean="0"/>
              <a:t>In </a:t>
            </a:r>
            <a:r>
              <a:rPr lang="en-US" dirty="0"/>
              <a:t>the third maneuver the health care provider attempts to determine what fetal part is lying above the inlet, or lower abdomen</a:t>
            </a:r>
            <a:r>
              <a:rPr lang="en-US" dirty="0" smtClean="0"/>
              <a:t>. The </a:t>
            </a:r>
            <a:r>
              <a:rPr lang="en-US" dirty="0"/>
              <a:t>individual performing the maneuver first grasps the lower portion of the abdomen just above the pubic symphysis with the thumb and fingers of the right hand. This maneuver should yield the opposite information and validate the findings of the first maneuver. If the woman enters labor, this is the part which will most likely come first in a vaginal birth. If it is the head and is not actively engaged in the birthing process, it may be gently pushed back and forth. </a:t>
            </a:r>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52525" r="49849"/>
          <a:stretch/>
        </p:blipFill>
        <p:spPr>
          <a:xfrm>
            <a:off x="8337884" y="1785030"/>
            <a:ext cx="3065333" cy="3255818"/>
          </a:xfrm>
          <a:prstGeom prst="rect">
            <a:avLst/>
          </a:prstGeom>
        </p:spPr>
      </p:pic>
      <p:pic>
        <p:nvPicPr>
          <p:cNvPr id="6" name="Recorded Sound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3018" y="6036660"/>
            <a:ext cx="406400" cy="406400"/>
          </a:xfrm>
          <a:prstGeom prst="rect">
            <a:avLst/>
          </a:prstGeom>
        </p:spPr>
      </p:pic>
    </p:spTree>
    <p:extLst>
      <p:ext uri="{BB962C8B-B14F-4D97-AF65-F5344CB8AC3E}">
        <p14:creationId xmlns:p14="http://schemas.microsoft.com/office/powerpoint/2010/main" val="3173858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533"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sz="4600" b="1" dirty="0"/>
              <a:t>Fourth maneuver: Leopold's first pelvic grip</a:t>
            </a:r>
          </a:p>
          <a:p>
            <a:pPr marL="0" indent="0">
              <a:buNone/>
            </a:pPr>
            <a:endParaRPr lang="en-US" dirty="0" smtClean="0"/>
          </a:p>
          <a:p>
            <a:pPr marL="0" indent="0">
              <a:buNone/>
            </a:pPr>
            <a:r>
              <a:rPr lang="en-US" dirty="0" smtClean="0"/>
              <a:t>The </a:t>
            </a:r>
            <a:r>
              <a:rPr lang="en-US" dirty="0"/>
              <a:t>last maneuver requires that the health care provider face the woman's feet, as he or she will attempt to locate the fetus' brow. The fingers of both hands are moved gently down the sides of the uterus toward the pubis. The side where there is resistance to the descent of the fingers toward the pubis is greatest is where the brow is located. If the head of the fetus is well-flexed, it should be on the opposite side from the fetal back. If the fetal head is extended though, the occiput is instead felt and is located on the same side as the back. </a:t>
            </a:r>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0755" t="52929"/>
          <a:stretch/>
        </p:blipFill>
        <p:spPr>
          <a:xfrm>
            <a:off x="8378984" y="1741336"/>
            <a:ext cx="3009914" cy="3228109"/>
          </a:xfrm>
          <a:prstGeom prst="rect">
            <a:avLst/>
          </a:prstGeom>
        </p:spPr>
      </p:pic>
      <p:pic>
        <p:nvPicPr>
          <p:cNvPr id="6" name="Recorded Sound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8898" y="6170327"/>
            <a:ext cx="406400" cy="406400"/>
          </a:xfrm>
          <a:prstGeom prst="rect">
            <a:avLst/>
          </a:prstGeom>
        </p:spPr>
      </p:pic>
    </p:spTree>
    <p:extLst>
      <p:ext uri="{BB962C8B-B14F-4D97-AF65-F5344CB8AC3E}">
        <p14:creationId xmlns:p14="http://schemas.microsoft.com/office/powerpoint/2010/main" val="36963622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37"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Fetal heart rate</a:t>
            </a:r>
            <a:endParaRPr lang="en-US" dirty="0"/>
          </a:p>
        </p:txBody>
      </p:sp>
      <p:sp>
        <p:nvSpPr>
          <p:cNvPr id="3" name="Content Placeholder 2"/>
          <p:cNvSpPr>
            <a:spLocks noGrp="1"/>
          </p:cNvSpPr>
          <p:nvPr>
            <p:ph idx="1"/>
          </p:nvPr>
        </p:nvSpPr>
        <p:spPr/>
        <p:txBody>
          <a:bodyPr/>
          <a:lstStyle/>
          <a:p>
            <a:r>
              <a:rPr lang="en-US" dirty="0"/>
              <a:t>You may be asked to identify the fetal heartbeat using a </a:t>
            </a:r>
            <a:r>
              <a:rPr lang="en-US" dirty="0" err="1"/>
              <a:t>Pinard</a:t>
            </a:r>
            <a:r>
              <a:rPr lang="en-US" dirty="0"/>
              <a:t> stethoscope (or a Doppler ultrasound probe). As a result, it is important to have a basic understanding of how to locate and identify the fetal heartbeat</a:t>
            </a:r>
            <a:r>
              <a:rPr lang="en-US" dirty="0" smtClean="0"/>
              <a:t>.</a:t>
            </a:r>
          </a:p>
          <a:p>
            <a:r>
              <a:rPr lang="en-US" dirty="0"/>
              <a:t>The average fetal heart rate is between 110 and 160 beats per minute. </a:t>
            </a:r>
            <a:endParaRPr lang="en-US" dirty="0" smtClean="0"/>
          </a:p>
          <a:p>
            <a:endParaRPr lang="en-US" dirty="0"/>
          </a:p>
          <a:p>
            <a:pPr marL="0" indent="0">
              <a:buNone/>
            </a:pPr>
            <a:r>
              <a:rPr lang="en-US" dirty="0"/>
              <a:t>1. Based on your assessment of the fetus’s position, you should place the </a:t>
            </a:r>
            <a:r>
              <a:rPr lang="en-US" dirty="0" err="1"/>
              <a:t>Pinard</a:t>
            </a:r>
            <a:r>
              <a:rPr lang="en-US" dirty="0"/>
              <a:t> stethoscope aiming between the fetal shoulders on the fetal back.</a:t>
            </a:r>
          </a:p>
          <a:p>
            <a:pPr marL="0" indent="0">
              <a:buNone/>
            </a:pPr>
            <a:endParaRPr lang="en-US" dirty="0"/>
          </a:p>
          <a:p>
            <a:pPr marL="0" indent="0">
              <a:buNone/>
            </a:pPr>
            <a:r>
              <a:rPr lang="en-US" dirty="0"/>
              <a:t>2. Palpate the patient’s radial pulse (maternal pulse).</a:t>
            </a:r>
          </a:p>
        </p:txBody>
      </p:sp>
      <p:pic>
        <p:nvPicPr>
          <p:cNvPr id="5" name="Picture 4"/>
          <p:cNvPicPr>
            <a:picLocks noChangeAspect="1"/>
          </p:cNvPicPr>
          <p:nvPr/>
        </p:nvPicPr>
        <p:blipFill>
          <a:blip r:embed="rId4"/>
          <a:stretch>
            <a:fillRect/>
          </a:stretch>
        </p:blipFill>
        <p:spPr>
          <a:xfrm>
            <a:off x="8959273" y="4620202"/>
            <a:ext cx="2886795" cy="2162310"/>
          </a:xfrm>
          <a:prstGeom prst="rect">
            <a:avLst/>
          </a:prstGeom>
        </p:spPr>
      </p:pic>
      <p:pic>
        <p:nvPicPr>
          <p:cNvPr id="4" name="Recorded Sound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26618" y="5879592"/>
            <a:ext cx="406400" cy="406400"/>
          </a:xfrm>
          <a:prstGeom prst="rect">
            <a:avLst/>
          </a:prstGeom>
        </p:spPr>
      </p:pic>
    </p:spTree>
    <p:extLst>
      <p:ext uri="{BB962C8B-B14F-4D97-AF65-F5344CB8AC3E}">
        <p14:creationId xmlns:p14="http://schemas.microsoft.com/office/powerpoint/2010/main" val="1830256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98"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Introduction</a:t>
            </a:r>
            <a:br>
              <a:rPr lang="en-US" b="1" dirty="0"/>
            </a:br>
            <a:endParaRPr lang="en-US" dirty="0"/>
          </a:p>
        </p:txBody>
      </p:sp>
      <p:sp>
        <p:nvSpPr>
          <p:cNvPr id="3" name="Content Placeholder 2"/>
          <p:cNvSpPr>
            <a:spLocks noGrp="1"/>
          </p:cNvSpPr>
          <p:nvPr>
            <p:ph idx="1"/>
          </p:nvPr>
        </p:nvSpPr>
        <p:spPr/>
        <p:txBody>
          <a:bodyPr/>
          <a:lstStyle/>
          <a:p>
            <a:r>
              <a:rPr lang="en-US" dirty="0"/>
              <a:t>Wash your </a:t>
            </a:r>
            <a:r>
              <a:rPr lang="en-US" dirty="0" smtClean="0"/>
              <a:t>hands </a:t>
            </a:r>
            <a:endParaRPr lang="en-US" dirty="0"/>
          </a:p>
          <a:p>
            <a:endParaRPr lang="en-US" dirty="0"/>
          </a:p>
          <a:p>
            <a:r>
              <a:rPr lang="en-US" dirty="0"/>
              <a:t>Introduce yourself</a:t>
            </a:r>
          </a:p>
          <a:p>
            <a:endParaRPr lang="en-US" dirty="0"/>
          </a:p>
          <a:p>
            <a:r>
              <a:rPr lang="en-US" dirty="0"/>
              <a:t>Confirm the patient’s details (name and date of birth)</a:t>
            </a:r>
          </a:p>
          <a:p>
            <a:endParaRPr lang="en-US" dirty="0"/>
          </a:p>
          <a:p>
            <a:r>
              <a:rPr lang="en-US" dirty="0"/>
              <a:t>Ask if the patient currently has any pain</a:t>
            </a:r>
          </a:p>
          <a:p>
            <a:endParaRPr lang="en-US" dirty="0"/>
          </a:p>
        </p:txBody>
      </p:sp>
      <p:pic>
        <p:nvPicPr>
          <p:cNvPr id="4" name="Picture 3"/>
          <p:cNvPicPr>
            <a:picLocks noChangeAspect="1"/>
          </p:cNvPicPr>
          <p:nvPr/>
        </p:nvPicPr>
        <p:blipFill>
          <a:blip r:embed="rId4"/>
          <a:stretch>
            <a:fillRect/>
          </a:stretch>
        </p:blipFill>
        <p:spPr>
          <a:xfrm>
            <a:off x="6400800" y="474924"/>
            <a:ext cx="5029200" cy="3460090"/>
          </a:xfrm>
          <a:prstGeom prst="rect">
            <a:avLst/>
          </a:prstGeom>
        </p:spPr>
      </p:pic>
      <p:pic>
        <p:nvPicPr>
          <p:cNvPr id="5" name="Recorded Sound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2509" y="5879592"/>
            <a:ext cx="406400" cy="406400"/>
          </a:xfrm>
          <a:prstGeom prst="rect">
            <a:avLst/>
          </a:prstGeom>
        </p:spPr>
      </p:pic>
    </p:spTree>
    <p:extLst>
      <p:ext uri="{BB962C8B-B14F-4D97-AF65-F5344CB8AC3E}">
        <p14:creationId xmlns:p14="http://schemas.microsoft.com/office/powerpoint/2010/main" val="17409558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2"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251678" y="1136072"/>
            <a:ext cx="10178322" cy="5721927"/>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3</a:t>
            </a:r>
            <a:r>
              <a:rPr lang="en-US" dirty="0"/>
              <a:t>. Place your ear to the </a:t>
            </a:r>
            <a:r>
              <a:rPr lang="en-US" dirty="0" err="1"/>
              <a:t>Pinard</a:t>
            </a:r>
            <a:r>
              <a:rPr lang="en-US" dirty="0"/>
              <a:t> and take your hand away (so the </a:t>
            </a:r>
            <a:r>
              <a:rPr lang="en-US" dirty="0" err="1"/>
              <a:t>Pinard</a:t>
            </a:r>
            <a:r>
              <a:rPr lang="en-US" dirty="0"/>
              <a:t> is held against the abdomen using your ear only</a:t>
            </a:r>
            <a:r>
              <a:rPr lang="en-US" dirty="0" smtClean="0"/>
              <a:t>):</a:t>
            </a:r>
            <a:endParaRPr lang="en-US" dirty="0"/>
          </a:p>
          <a:p>
            <a:pPr marL="0" indent="0">
              <a:buNone/>
            </a:pPr>
            <a:r>
              <a:rPr lang="en-US" dirty="0" smtClean="0"/>
              <a:t> </a:t>
            </a:r>
            <a:r>
              <a:rPr lang="en-US" dirty="0"/>
              <a:t>You should be applying gentle pressure, to ensure a good seal between your ear and the </a:t>
            </a:r>
            <a:r>
              <a:rPr lang="en-US" dirty="0" smtClean="0"/>
              <a:t>       </a:t>
            </a:r>
            <a:r>
              <a:rPr lang="en-US" dirty="0" err="1" smtClean="0"/>
              <a:t>Pinard</a:t>
            </a:r>
            <a:r>
              <a:rPr lang="en-US" dirty="0"/>
              <a:t>, as well as between the </a:t>
            </a:r>
            <a:r>
              <a:rPr lang="en-US" dirty="0" err="1"/>
              <a:t>Pinard</a:t>
            </a:r>
            <a:r>
              <a:rPr lang="en-US" dirty="0"/>
              <a:t> and the abdomen.</a:t>
            </a:r>
          </a:p>
          <a:p>
            <a:pPr marL="0" indent="0">
              <a:buNone/>
            </a:pPr>
            <a:r>
              <a:rPr lang="en-US" dirty="0" smtClean="0"/>
              <a:t>Pressing </a:t>
            </a:r>
            <a:r>
              <a:rPr lang="en-US" dirty="0"/>
              <a:t>too hard will be uncomfortable for the patient and pressing too softly will make it difficult to hear anything at all</a:t>
            </a:r>
            <a:r>
              <a:rPr lang="en-US" dirty="0" smtClean="0"/>
              <a:t>.</a:t>
            </a:r>
          </a:p>
          <a:p>
            <a:pPr marL="0" indent="0">
              <a:buNone/>
            </a:pPr>
            <a:endParaRPr lang="en-US" dirty="0"/>
          </a:p>
          <a:p>
            <a:pPr marL="0" indent="0">
              <a:buNone/>
            </a:pPr>
            <a:r>
              <a:rPr lang="en-US" dirty="0"/>
              <a:t>4. Listen for the fetal heartbeat:</a:t>
            </a:r>
          </a:p>
          <a:p>
            <a:pPr marL="0" indent="0">
              <a:buNone/>
            </a:pPr>
            <a:endParaRPr lang="en-US" dirty="0"/>
          </a:p>
          <a:p>
            <a:pPr marL="0" indent="0">
              <a:buNone/>
            </a:pPr>
            <a:r>
              <a:rPr lang="en-US" dirty="0" smtClean="0"/>
              <a:t>If </a:t>
            </a:r>
            <a:r>
              <a:rPr lang="en-US" dirty="0"/>
              <a:t>the maternal pulse coincides with the pulse you can hear, you are most likely listening to the flow through the uterine vessels, rather than the fetal heartbeat.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6010" y="154237"/>
            <a:ext cx="3291033" cy="2182098"/>
          </a:xfrm>
          <a:prstGeom prst="rect">
            <a:avLst/>
          </a:prstGeom>
        </p:spPr>
      </p:pic>
      <p:pic>
        <p:nvPicPr>
          <p:cNvPr id="5" name="Recorded Sound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8922" y="4421676"/>
            <a:ext cx="406400" cy="406400"/>
          </a:xfrm>
          <a:prstGeom prst="rect">
            <a:avLst/>
          </a:prstGeom>
        </p:spPr>
      </p:pic>
    </p:spTree>
    <p:extLst>
      <p:ext uri="{BB962C8B-B14F-4D97-AF65-F5344CB8AC3E}">
        <p14:creationId xmlns:p14="http://schemas.microsoft.com/office/powerpoint/2010/main" val="21948632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68"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590664"/>
            <a:ext cx="10178322" cy="1492132"/>
          </a:xfrm>
        </p:spPr>
        <p:txBody>
          <a:bodyPr/>
          <a:lstStyle/>
          <a:p>
            <a:pPr algn="ctr"/>
            <a:r>
              <a:rPr lang="en-US" dirty="0" smtClean="0"/>
              <a:t>Thanks for your attention</a:t>
            </a:r>
            <a:endParaRPr lang="en-US" dirty="0"/>
          </a:p>
        </p:txBody>
      </p:sp>
      <p:sp>
        <p:nvSpPr>
          <p:cNvPr id="3" name="Content Placeholder 2"/>
          <p:cNvSpPr>
            <a:spLocks noGrp="1"/>
          </p:cNvSpPr>
          <p:nvPr>
            <p:ph idx="1"/>
          </p:nvPr>
        </p:nvSpPr>
        <p:spPr/>
        <p:txBody>
          <a:bodyPr/>
          <a:lstStyle/>
          <a:p>
            <a:endParaRPr lang="en-US"/>
          </a:p>
        </p:txBody>
      </p:sp>
      <p:pic>
        <p:nvPicPr>
          <p:cNvPr id="4" name="Recorded Sound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3600" y="5405582"/>
            <a:ext cx="406400" cy="406400"/>
          </a:xfrm>
          <a:prstGeom prst="rect">
            <a:avLst/>
          </a:prstGeom>
        </p:spPr>
      </p:pic>
    </p:spTree>
    <p:extLst>
      <p:ext uri="{BB962C8B-B14F-4D97-AF65-F5344CB8AC3E}">
        <p14:creationId xmlns:p14="http://schemas.microsoft.com/office/powerpoint/2010/main" val="3568708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inspection</a:t>
            </a:r>
          </a:p>
        </p:txBody>
      </p:sp>
      <p:sp>
        <p:nvSpPr>
          <p:cNvPr id="3" name="Content Placeholder 2"/>
          <p:cNvSpPr>
            <a:spLocks noGrp="1"/>
          </p:cNvSpPr>
          <p:nvPr>
            <p:ph idx="1"/>
          </p:nvPr>
        </p:nvSpPr>
        <p:spPr/>
        <p:txBody>
          <a:bodyPr/>
          <a:lstStyle/>
          <a:p>
            <a:r>
              <a:rPr lang="en-US" dirty="0"/>
              <a:t>Radial pulse:</a:t>
            </a:r>
          </a:p>
          <a:p>
            <a:pPr marL="0" indent="0">
              <a:buNone/>
            </a:pPr>
            <a:r>
              <a:rPr lang="en-US" dirty="0"/>
              <a:t> </a:t>
            </a:r>
            <a:r>
              <a:rPr lang="en-US" dirty="0" smtClean="0"/>
              <a:t>   Assess </a:t>
            </a:r>
            <a:r>
              <a:rPr lang="en-US" dirty="0"/>
              <a:t>pulse rate and rhythm</a:t>
            </a:r>
          </a:p>
          <a:p>
            <a:pPr marL="0" indent="0">
              <a:buNone/>
            </a:pPr>
            <a:r>
              <a:rPr lang="en-US" dirty="0"/>
              <a:t>    Women typically have a higher baseline heart rate during pregnancy (80-90 beats per minute</a:t>
            </a:r>
            <a:r>
              <a:rPr lang="en-US" dirty="0" smtClean="0"/>
              <a:t>)</a:t>
            </a:r>
          </a:p>
          <a:p>
            <a:pPr marL="0" indent="0">
              <a:buNone/>
            </a:pPr>
            <a:endParaRPr lang="en-US" dirty="0"/>
          </a:p>
          <a:p>
            <a:r>
              <a:rPr lang="en-US" dirty="0"/>
              <a:t>Capillary refill time</a:t>
            </a:r>
            <a:r>
              <a:rPr lang="en-US" dirty="0" smtClean="0"/>
              <a:t>:</a:t>
            </a:r>
            <a:endParaRPr lang="en-US" dirty="0"/>
          </a:p>
          <a:p>
            <a:pPr marL="0" indent="0">
              <a:buNone/>
            </a:pPr>
            <a:r>
              <a:rPr lang="en-US" dirty="0"/>
              <a:t> </a:t>
            </a:r>
            <a:r>
              <a:rPr lang="en-US" dirty="0" smtClean="0"/>
              <a:t>   </a:t>
            </a:r>
            <a:r>
              <a:rPr lang="en-US" dirty="0"/>
              <a:t>Less than 2 seconds is normal</a:t>
            </a:r>
          </a:p>
          <a:p>
            <a:pPr marL="0" indent="0">
              <a:buNone/>
            </a:pPr>
            <a:r>
              <a:rPr lang="en-US" dirty="0"/>
              <a:t>    A prolonged capillary refill time may suggest </a:t>
            </a:r>
            <a:r>
              <a:rPr lang="en-US" dirty="0" err="1"/>
              <a:t>hypovolaemia</a:t>
            </a:r>
            <a:r>
              <a:rPr lang="en-US" dirty="0"/>
              <a:t> (e.g. antepartum </a:t>
            </a:r>
            <a:r>
              <a:rPr lang="en-US" dirty="0" err="1"/>
              <a:t>haemorrhage</a:t>
            </a:r>
            <a:r>
              <a:rPr lang="en-US" dirty="0"/>
              <a:t>)</a:t>
            </a:r>
          </a:p>
        </p:txBody>
      </p:sp>
      <p:pic>
        <p:nvPicPr>
          <p:cNvPr id="4" name="Picture 3"/>
          <p:cNvPicPr>
            <a:picLocks noChangeAspect="1"/>
          </p:cNvPicPr>
          <p:nvPr/>
        </p:nvPicPr>
        <p:blipFill>
          <a:blip r:embed="rId4"/>
          <a:stretch>
            <a:fillRect/>
          </a:stretch>
        </p:blipFill>
        <p:spPr>
          <a:xfrm>
            <a:off x="7382740" y="470822"/>
            <a:ext cx="4519634" cy="2530995"/>
          </a:xfrm>
          <a:prstGeom prst="rect">
            <a:avLst/>
          </a:prstGeom>
        </p:spPr>
      </p:pic>
      <p:pic>
        <p:nvPicPr>
          <p:cNvPr id="5" name="Recorded Sound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0218" y="5747328"/>
            <a:ext cx="406400" cy="406400"/>
          </a:xfrm>
          <a:prstGeom prst="rect">
            <a:avLst/>
          </a:prstGeom>
        </p:spPr>
      </p:pic>
    </p:spTree>
    <p:extLst>
      <p:ext uri="{BB962C8B-B14F-4D97-AF65-F5344CB8AC3E}">
        <p14:creationId xmlns:p14="http://schemas.microsoft.com/office/powerpoint/2010/main" val="21666424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62"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51678" y="2286001"/>
            <a:ext cx="10178322" cy="3560617"/>
          </a:xfrm>
        </p:spPr>
        <p:txBody>
          <a:bodyPr/>
          <a:lstStyle/>
          <a:p>
            <a:r>
              <a:rPr lang="en-US" dirty="0"/>
              <a:t>Peripheral </a:t>
            </a:r>
            <a:r>
              <a:rPr lang="en-US" dirty="0" err="1"/>
              <a:t>oedema</a:t>
            </a:r>
            <a:r>
              <a:rPr lang="en-US" dirty="0"/>
              <a:t>:</a:t>
            </a:r>
          </a:p>
          <a:p>
            <a:endParaRPr lang="en-US" dirty="0"/>
          </a:p>
          <a:p>
            <a:pPr marL="0" indent="0">
              <a:buNone/>
            </a:pPr>
            <a:r>
              <a:rPr lang="en-US" dirty="0" smtClean="0"/>
              <a:t>    It is normal for women to have a degree of peripheral </a:t>
            </a:r>
            <a:r>
              <a:rPr lang="en-US" dirty="0" err="1" smtClean="0"/>
              <a:t>oedema</a:t>
            </a:r>
            <a:r>
              <a:rPr lang="en-US" dirty="0" smtClean="0"/>
              <a:t> during pregnancy (particularly      in the later stages)</a:t>
            </a:r>
          </a:p>
          <a:p>
            <a:pPr marL="0" indent="0">
              <a:buNone/>
            </a:pPr>
            <a:r>
              <a:rPr lang="en-US" dirty="0" smtClean="0"/>
              <a:t>    However, </a:t>
            </a:r>
            <a:r>
              <a:rPr lang="en-US" dirty="0" err="1" smtClean="0"/>
              <a:t>oedema</a:t>
            </a:r>
            <a:r>
              <a:rPr lang="en-US" dirty="0" smtClean="0"/>
              <a:t> can also be a sign of pre-eclampsia and therefore this diagnosis needs to be excluded.</a:t>
            </a:r>
          </a:p>
          <a:p>
            <a:pPr marL="0" indent="0">
              <a:buNone/>
            </a:pPr>
            <a:r>
              <a:rPr lang="en-US" dirty="0" smtClean="0"/>
              <a:t>    If pre-eclampsia is suspected, you should check the patient’s blood pressure and perform urinalysis (looking for proteinuria)</a:t>
            </a:r>
            <a:endParaRPr lang="en-US" dirty="0"/>
          </a:p>
        </p:txBody>
      </p:sp>
      <p:pic>
        <p:nvPicPr>
          <p:cNvPr id="4" name="Picture 3"/>
          <p:cNvPicPr>
            <a:picLocks noChangeAspect="1"/>
          </p:cNvPicPr>
          <p:nvPr/>
        </p:nvPicPr>
        <p:blipFill>
          <a:blip r:embed="rId4"/>
          <a:stretch>
            <a:fillRect/>
          </a:stretch>
        </p:blipFill>
        <p:spPr>
          <a:xfrm>
            <a:off x="8395855" y="382385"/>
            <a:ext cx="3426979" cy="2603441"/>
          </a:xfrm>
          <a:prstGeom prst="rect">
            <a:avLst/>
          </a:prstGeom>
        </p:spPr>
      </p:pic>
      <p:pic>
        <p:nvPicPr>
          <p:cNvPr id="5" name="Recorded Sound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8836" y="6054902"/>
            <a:ext cx="406400" cy="406400"/>
          </a:xfrm>
          <a:prstGeom prst="rect">
            <a:avLst/>
          </a:prstGeom>
        </p:spPr>
      </p:pic>
    </p:spTree>
    <p:extLst>
      <p:ext uri="{BB962C8B-B14F-4D97-AF65-F5344CB8AC3E}">
        <p14:creationId xmlns:p14="http://schemas.microsoft.com/office/powerpoint/2010/main" val="31591082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40"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Inspect the patient’s face, looking for relevant clinical signs</a:t>
            </a:r>
            <a:r>
              <a:rPr lang="en-US" dirty="0" smtClean="0"/>
              <a:t>:</a:t>
            </a:r>
          </a:p>
          <a:p>
            <a:endParaRPr lang="en-US" dirty="0"/>
          </a:p>
          <a:p>
            <a:r>
              <a:rPr lang="en-US" sz="1600" dirty="0"/>
              <a:t> </a:t>
            </a:r>
            <a:r>
              <a:rPr lang="en-US" sz="2000" dirty="0">
                <a:cs typeface="B Nazanin" panose="00000400000000000000" pitchFamily="2" charset="-78"/>
              </a:rPr>
              <a:t>Jaundice – associated with obstetric cholestasis</a:t>
            </a:r>
          </a:p>
          <a:p>
            <a:r>
              <a:rPr lang="en-US" sz="2000" dirty="0" smtClean="0">
                <a:cs typeface="B Nazanin" panose="00000400000000000000" pitchFamily="2" charset="-78"/>
              </a:rPr>
              <a:t> </a:t>
            </a:r>
            <a:r>
              <a:rPr lang="en-US" sz="2000" dirty="0" err="1">
                <a:cs typeface="B Nazanin" panose="00000400000000000000" pitchFamily="2" charset="-78"/>
              </a:rPr>
              <a:t>Melasma</a:t>
            </a:r>
            <a:r>
              <a:rPr lang="en-US" sz="2000" dirty="0">
                <a:cs typeface="B Nazanin" panose="00000400000000000000" pitchFamily="2" charset="-78"/>
              </a:rPr>
              <a:t> (benign dark and irregular </a:t>
            </a:r>
            <a:r>
              <a:rPr lang="en-US" sz="2000" dirty="0" err="1">
                <a:cs typeface="B Nazanin" panose="00000400000000000000" pitchFamily="2" charset="-78"/>
              </a:rPr>
              <a:t>hyperpigmented</a:t>
            </a:r>
            <a:r>
              <a:rPr lang="en-US" sz="2000" dirty="0">
                <a:cs typeface="B Nazanin" panose="00000400000000000000" pitchFamily="2" charset="-78"/>
              </a:rPr>
              <a:t> macules) – a non-pathological sign associated with pregnancy</a:t>
            </a:r>
          </a:p>
          <a:p>
            <a:r>
              <a:rPr lang="en-US" sz="2000" dirty="0" smtClean="0">
                <a:cs typeface="B Nazanin" panose="00000400000000000000" pitchFamily="2" charset="-78"/>
              </a:rPr>
              <a:t> </a:t>
            </a:r>
            <a:r>
              <a:rPr lang="en-US" sz="2000" dirty="0" err="1">
                <a:cs typeface="B Nazanin" panose="00000400000000000000" pitchFamily="2" charset="-78"/>
              </a:rPr>
              <a:t>Oedema</a:t>
            </a:r>
            <a:r>
              <a:rPr lang="en-US" sz="2000" dirty="0">
                <a:cs typeface="B Nazanin" panose="00000400000000000000" pitchFamily="2" charset="-78"/>
              </a:rPr>
              <a:t> – associated with pre-eclampsia</a:t>
            </a:r>
          </a:p>
          <a:p>
            <a:r>
              <a:rPr lang="en-US" sz="2000" dirty="0">
                <a:cs typeface="B Nazanin" panose="00000400000000000000" pitchFamily="2" charset="-78"/>
              </a:rPr>
              <a:t> </a:t>
            </a:r>
            <a:r>
              <a:rPr lang="en-US" sz="2000" dirty="0" smtClean="0">
                <a:cs typeface="B Nazanin" panose="00000400000000000000" pitchFamily="2" charset="-78"/>
              </a:rPr>
              <a:t>Conjunctival </a:t>
            </a:r>
            <a:r>
              <a:rPr lang="en-US" sz="2000" dirty="0">
                <a:cs typeface="B Nazanin" panose="00000400000000000000" pitchFamily="2" charset="-78"/>
              </a:rPr>
              <a:t>pallor – associated with </a:t>
            </a:r>
            <a:r>
              <a:rPr lang="en-US" sz="2000" dirty="0" err="1">
                <a:cs typeface="B Nazanin" panose="00000400000000000000" pitchFamily="2" charset="-78"/>
              </a:rPr>
              <a:t>anaemia</a:t>
            </a:r>
            <a:endParaRPr lang="en-US" sz="2000" dirty="0">
              <a:cs typeface="B Nazanin" panose="00000400000000000000" pitchFamily="2" charset="-78"/>
            </a:endParaRPr>
          </a:p>
        </p:txBody>
      </p:sp>
      <p:sp>
        <p:nvSpPr>
          <p:cNvPr id="4" name="Text Placeholder 3"/>
          <p:cNvSpPr>
            <a:spLocks noGrp="1"/>
          </p:cNvSpPr>
          <p:nvPr>
            <p:ph type="body" sz="half" idx="2"/>
          </p:nvPr>
        </p:nvSpPr>
        <p:spPr/>
        <p:txBody>
          <a:bodyPr/>
          <a:lstStyle/>
          <a:p>
            <a:endParaRPr lang="en-US" dirty="0"/>
          </a:p>
        </p:txBody>
      </p:sp>
      <p:pic>
        <p:nvPicPr>
          <p:cNvPr id="6" name="Picture 5"/>
          <p:cNvPicPr>
            <a:picLocks noChangeAspect="1"/>
          </p:cNvPicPr>
          <p:nvPr/>
        </p:nvPicPr>
        <p:blipFill>
          <a:blip r:embed="rId4"/>
          <a:stretch>
            <a:fillRect/>
          </a:stretch>
        </p:blipFill>
        <p:spPr>
          <a:xfrm>
            <a:off x="7438158" y="209690"/>
            <a:ext cx="4753842" cy="2875670"/>
          </a:xfrm>
          <a:prstGeom prst="rect">
            <a:avLst/>
          </a:prstGeom>
        </p:spPr>
      </p:pic>
      <p:pic>
        <p:nvPicPr>
          <p:cNvPr id="7" name="Picture 6"/>
          <p:cNvPicPr>
            <a:picLocks noChangeAspect="1"/>
          </p:cNvPicPr>
          <p:nvPr/>
        </p:nvPicPr>
        <p:blipFill>
          <a:blip r:embed="rId5"/>
          <a:stretch>
            <a:fillRect/>
          </a:stretch>
        </p:blipFill>
        <p:spPr>
          <a:xfrm>
            <a:off x="7438158" y="3085360"/>
            <a:ext cx="4715325" cy="3195367"/>
          </a:xfrm>
          <a:prstGeom prst="rect">
            <a:avLst/>
          </a:prstGeom>
        </p:spPr>
      </p:pic>
      <p:pic>
        <p:nvPicPr>
          <p:cNvPr id="5" name="Recorded Sound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5091" y="5874327"/>
            <a:ext cx="406400" cy="406400"/>
          </a:xfrm>
          <a:prstGeom prst="rect">
            <a:avLst/>
          </a:prstGeom>
        </p:spPr>
      </p:pic>
    </p:spTree>
    <p:extLst>
      <p:ext uri="{BB962C8B-B14F-4D97-AF65-F5344CB8AC3E}">
        <p14:creationId xmlns:p14="http://schemas.microsoft.com/office/powerpoint/2010/main" val="3677467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37"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Inspect the abdomen</a:t>
            </a:r>
          </a:p>
        </p:txBody>
      </p:sp>
      <p:sp>
        <p:nvSpPr>
          <p:cNvPr id="3" name="Content Placeholder 2"/>
          <p:cNvSpPr>
            <a:spLocks noGrp="1"/>
          </p:cNvSpPr>
          <p:nvPr>
            <p:ph idx="1"/>
          </p:nvPr>
        </p:nvSpPr>
        <p:spPr>
          <a:xfrm>
            <a:off x="1251678" y="1874517"/>
            <a:ext cx="10178322" cy="4005075"/>
          </a:xfrm>
        </p:spPr>
        <p:txBody>
          <a:bodyPr/>
          <a:lstStyle/>
          <a:p>
            <a:r>
              <a:rPr lang="en-US" sz="2800" dirty="0"/>
              <a:t>Position the </a:t>
            </a:r>
            <a:r>
              <a:rPr lang="en-US" sz="2800" dirty="0" smtClean="0"/>
              <a:t>patient:</a:t>
            </a:r>
            <a:endParaRPr lang="en-US" sz="2800" dirty="0"/>
          </a:p>
          <a:p>
            <a:pPr marL="0" indent="0">
              <a:buNone/>
            </a:pPr>
            <a:endParaRPr lang="en-US" dirty="0" smtClean="0"/>
          </a:p>
          <a:p>
            <a:pPr marL="0" indent="0">
              <a:buNone/>
            </a:pPr>
            <a:r>
              <a:rPr lang="en-US" dirty="0" smtClean="0"/>
              <a:t>    The </a:t>
            </a:r>
            <a:r>
              <a:rPr lang="en-US" dirty="0"/>
              <a:t>recommended positioning during pregnancy varies, depending on the patient’s current </a:t>
            </a:r>
            <a:r>
              <a:rPr lang="en-US" dirty="0" smtClean="0"/>
              <a:t>  gestation</a:t>
            </a:r>
            <a:r>
              <a:rPr lang="en-US" dirty="0"/>
              <a:t>:</a:t>
            </a:r>
          </a:p>
          <a:p>
            <a:pPr marL="0" indent="0">
              <a:buNone/>
            </a:pPr>
            <a:endParaRPr lang="en-US" dirty="0"/>
          </a:p>
          <a:p>
            <a:pPr marL="0" indent="0">
              <a:buNone/>
            </a:pPr>
            <a:r>
              <a:rPr lang="en-US" dirty="0"/>
              <a:t>    Early pregnancy – position the patient supine on the couch, with the head end of the bed elevated to 15-30 degrees</a:t>
            </a:r>
          </a:p>
          <a:p>
            <a:pPr marL="0" indent="0">
              <a:buNone/>
            </a:pPr>
            <a:r>
              <a:rPr lang="en-US" dirty="0"/>
              <a:t>    Late pregnancy – position the patient in the left lateral position to avoid inferior vena cava compression</a:t>
            </a:r>
          </a:p>
        </p:txBody>
      </p:sp>
      <p:pic>
        <p:nvPicPr>
          <p:cNvPr id="4" name="Recorded Sound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3600" y="5879592"/>
            <a:ext cx="406400" cy="406400"/>
          </a:xfrm>
          <a:prstGeom prst="rect">
            <a:avLst/>
          </a:prstGeom>
        </p:spPr>
      </p:pic>
    </p:spTree>
    <p:extLst>
      <p:ext uri="{BB962C8B-B14F-4D97-AF65-F5344CB8AC3E}">
        <p14:creationId xmlns:p14="http://schemas.microsoft.com/office/powerpoint/2010/main" val="868520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52"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Closely inspect the abdomen</a:t>
            </a:r>
          </a:p>
        </p:txBody>
      </p:sp>
      <p:sp>
        <p:nvSpPr>
          <p:cNvPr id="3" name="Content Placeholder 2"/>
          <p:cNvSpPr>
            <a:spLocks noGrp="1"/>
          </p:cNvSpPr>
          <p:nvPr>
            <p:ph idx="1"/>
          </p:nvPr>
        </p:nvSpPr>
        <p:spPr>
          <a:xfrm>
            <a:off x="1251678" y="1717965"/>
            <a:ext cx="10178322" cy="4821380"/>
          </a:xfrm>
        </p:spPr>
        <p:txBody>
          <a:bodyPr>
            <a:normAutofit fontScale="85000" lnSpcReduction="10000"/>
          </a:bodyPr>
          <a:lstStyle/>
          <a:p>
            <a:r>
              <a:rPr lang="en-US" sz="2900" dirty="0"/>
              <a:t>Expose the abdomen appropriately, from the </a:t>
            </a:r>
            <a:r>
              <a:rPr lang="en-US" sz="2900" dirty="0" err="1" smtClean="0"/>
              <a:t>xiphi</a:t>
            </a:r>
            <a:r>
              <a:rPr lang="en-US" sz="2900" dirty="0" smtClean="0"/>
              <a:t> sternum </a:t>
            </a:r>
            <a:r>
              <a:rPr lang="en-US" sz="2900" dirty="0"/>
              <a:t>to the pubic symphysis and inspect for relevant clinical signs:</a:t>
            </a:r>
          </a:p>
          <a:p>
            <a:endParaRPr lang="en-US" sz="2600" dirty="0"/>
          </a:p>
          <a:p>
            <a:pPr marL="514350" indent="-514350">
              <a:buFont typeface="+mj-lt"/>
              <a:buAutoNum type="romanUcPeriod"/>
            </a:pPr>
            <a:r>
              <a:rPr lang="en-US" sz="2600" dirty="0"/>
              <a:t>    </a:t>
            </a:r>
            <a:r>
              <a:rPr lang="en-US" sz="2600" dirty="0">
                <a:cs typeface="B Nazanin" panose="00000400000000000000" pitchFamily="2" charset="-78"/>
              </a:rPr>
              <a:t>Note the shape of the abdomen (this may give an indication of the fetal lie)</a:t>
            </a:r>
          </a:p>
          <a:p>
            <a:pPr marL="514350" indent="-514350">
              <a:buFont typeface="+mj-lt"/>
              <a:buAutoNum type="romanUcPeriod"/>
            </a:pPr>
            <a:r>
              <a:rPr lang="en-US" sz="2600" dirty="0">
                <a:cs typeface="B Nazanin" panose="00000400000000000000" pitchFamily="2" charset="-78"/>
              </a:rPr>
              <a:t>    Look for fetal movements (from 24 weeks gestation onwards)</a:t>
            </a:r>
          </a:p>
          <a:p>
            <a:pPr marL="514350" indent="-514350">
              <a:buFont typeface="+mj-lt"/>
              <a:buAutoNum type="romanUcPeriod"/>
            </a:pPr>
            <a:r>
              <a:rPr lang="en-US" sz="2600" dirty="0">
                <a:cs typeface="B Nazanin" panose="00000400000000000000" pitchFamily="2" charset="-78"/>
              </a:rPr>
              <a:t>    Note any surgical scars (e.g. previous caesarean section</a:t>
            </a:r>
            <a:r>
              <a:rPr lang="en-US" sz="2600" dirty="0" smtClean="0">
                <a:cs typeface="B Nazanin" panose="00000400000000000000" pitchFamily="2" charset="-78"/>
              </a:rPr>
              <a:t>)</a:t>
            </a:r>
          </a:p>
          <a:p>
            <a:pPr marL="0" indent="0">
              <a:buNone/>
            </a:pPr>
            <a:endParaRPr lang="en-US" sz="2600" dirty="0">
              <a:cs typeface="B Nazanin" panose="00000400000000000000" pitchFamily="2" charset="-78"/>
            </a:endParaRPr>
          </a:p>
          <a:p>
            <a:r>
              <a:rPr lang="en-US" sz="2900" dirty="0"/>
              <a:t>Inspect for cutaneous signs of pregnancy:</a:t>
            </a:r>
          </a:p>
          <a:p>
            <a:pPr lvl="1"/>
            <a:r>
              <a:rPr lang="en-US" sz="2600" dirty="0"/>
              <a:t>Linea </a:t>
            </a:r>
            <a:r>
              <a:rPr lang="en-US" sz="2600" dirty="0" err="1"/>
              <a:t>nigra</a:t>
            </a:r>
            <a:endParaRPr lang="en-US" sz="2600" dirty="0"/>
          </a:p>
          <a:p>
            <a:pPr lvl="1"/>
            <a:r>
              <a:rPr lang="en-US" sz="2600" dirty="0" err="1"/>
              <a:t>Striae</a:t>
            </a:r>
            <a:r>
              <a:rPr lang="en-US" sz="2600" dirty="0"/>
              <a:t> </a:t>
            </a:r>
            <a:r>
              <a:rPr lang="en-US" sz="2600" dirty="0" err="1"/>
              <a:t>gravidarum</a:t>
            </a:r>
            <a:endParaRPr lang="en-US" sz="2600" dirty="0"/>
          </a:p>
          <a:p>
            <a:pPr lvl="1"/>
            <a:r>
              <a:rPr lang="en-US" sz="2600" dirty="0" err="1"/>
              <a:t>Striae</a:t>
            </a:r>
            <a:r>
              <a:rPr lang="en-US" sz="2600" dirty="0"/>
              <a:t> </a:t>
            </a:r>
            <a:r>
              <a:rPr lang="en-US" sz="2600" dirty="0" err="1"/>
              <a:t>albicans</a:t>
            </a:r>
            <a:endParaRPr lang="en-US" sz="2600" dirty="0"/>
          </a:p>
          <a:p>
            <a:pPr marL="0" indent="0">
              <a:buNone/>
            </a:pPr>
            <a:endParaRPr lang="en-US" dirty="0">
              <a:cs typeface="B Nazanin" panose="00000400000000000000" pitchFamily="2" charset="-78"/>
            </a:endParaRPr>
          </a:p>
        </p:txBody>
      </p:sp>
      <p:pic>
        <p:nvPicPr>
          <p:cNvPr id="4" name="Recorded Sound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14182" y="5969000"/>
            <a:ext cx="406400" cy="406400"/>
          </a:xfrm>
          <a:prstGeom prst="rect">
            <a:avLst/>
          </a:prstGeom>
        </p:spPr>
      </p:pic>
    </p:spTree>
    <p:extLst>
      <p:ext uri="{BB962C8B-B14F-4D97-AF65-F5344CB8AC3E}">
        <p14:creationId xmlns:p14="http://schemas.microsoft.com/office/powerpoint/2010/main" val="7943894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00"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72687" y="35057"/>
            <a:ext cx="6158418" cy="6589793"/>
          </a:xfrm>
        </p:spPr>
        <p:txBody>
          <a:bodyPr>
            <a:normAutofit lnSpcReduction="10000"/>
          </a:bodyPr>
          <a:lstStyle/>
          <a:p>
            <a:pPr marL="0" indent="0">
              <a:buClr>
                <a:srgbClr val="171312"/>
              </a:buClr>
              <a:buNone/>
            </a:pPr>
            <a:r>
              <a:rPr lang="en-US" sz="5100" cap="all" spc="200" dirty="0" smtClean="0">
                <a:solidFill>
                  <a:srgbClr val="171312"/>
                </a:solidFill>
                <a:latin typeface="Impact" panose="020B0806030902050204"/>
                <a:ea typeface="+mj-ea"/>
                <a:cs typeface="+mj-cs"/>
              </a:rPr>
              <a:t>Palpation:</a:t>
            </a:r>
            <a:endParaRPr lang="en-US" sz="2000" dirty="0" smtClean="0">
              <a:solidFill>
                <a:prstClr val="black">
                  <a:lumMod val="65000"/>
                  <a:lumOff val="35000"/>
                </a:prstClr>
              </a:solidFill>
            </a:endParaRPr>
          </a:p>
          <a:p>
            <a:pPr>
              <a:buClr>
                <a:srgbClr val="171312"/>
              </a:buClr>
            </a:pPr>
            <a:endParaRPr lang="en-US" sz="2000" dirty="0">
              <a:solidFill>
                <a:prstClr val="black">
                  <a:lumMod val="65000"/>
                  <a:lumOff val="35000"/>
                </a:prstClr>
              </a:solidFill>
            </a:endParaRPr>
          </a:p>
          <a:p>
            <a:pPr>
              <a:buClr>
                <a:srgbClr val="171312"/>
              </a:buClr>
            </a:pPr>
            <a:endParaRPr lang="en-US" sz="2000" dirty="0" smtClean="0">
              <a:solidFill>
                <a:prstClr val="black">
                  <a:lumMod val="65000"/>
                  <a:lumOff val="35000"/>
                </a:prstClr>
              </a:solidFill>
            </a:endParaRPr>
          </a:p>
          <a:p>
            <a:pPr>
              <a:buClr>
                <a:srgbClr val="171312"/>
              </a:buClr>
            </a:pPr>
            <a:r>
              <a:rPr lang="en-US" sz="2200" dirty="0" smtClean="0">
                <a:solidFill>
                  <a:prstClr val="black">
                    <a:lumMod val="65000"/>
                    <a:lumOff val="35000"/>
                  </a:prstClr>
                </a:solidFill>
              </a:rPr>
              <a:t>Maintain </a:t>
            </a:r>
            <a:r>
              <a:rPr lang="en-US" sz="2200" dirty="0">
                <a:solidFill>
                  <a:prstClr val="black">
                    <a:lumMod val="65000"/>
                    <a:lumOff val="35000"/>
                  </a:prstClr>
                </a:solidFill>
              </a:rPr>
              <a:t>your patient’s dignity at all times</a:t>
            </a:r>
          </a:p>
          <a:p>
            <a:pPr>
              <a:buClr>
                <a:srgbClr val="171312"/>
              </a:buClr>
            </a:pPr>
            <a:r>
              <a:rPr lang="en-US" sz="2200" dirty="0">
                <a:solidFill>
                  <a:prstClr val="black">
                    <a:lumMod val="65000"/>
                    <a:lumOff val="35000"/>
                  </a:prstClr>
                </a:solidFill>
              </a:rPr>
              <a:t>Expose only as much of your patient as is required.</a:t>
            </a:r>
          </a:p>
          <a:p>
            <a:pPr>
              <a:buClr>
                <a:srgbClr val="171312"/>
              </a:buClr>
            </a:pPr>
            <a:r>
              <a:rPr lang="en-US" sz="2200" dirty="0">
                <a:solidFill>
                  <a:prstClr val="black">
                    <a:lumMod val="65000"/>
                    <a:lumOff val="35000"/>
                  </a:prstClr>
                </a:solidFill>
              </a:rPr>
              <a:t>Ensure that your patient is positioned appropriately and  that you have warm hands.</a:t>
            </a:r>
          </a:p>
          <a:p>
            <a:pPr>
              <a:buClr>
                <a:srgbClr val="171312"/>
              </a:buClr>
            </a:pPr>
            <a:r>
              <a:rPr lang="en-US" sz="2200" dirty="0">
                <a:solidFill>
                  <a:prstClr val="black">
                    <a:lumMod val="65000"/>
                    <a:lumOff val="35000"/>
                  </a:prstClr>
                </a:solidFill>
              </a:rPr>
              <a:t>Palpate the abdomen using even movements of the flat  of the palmar surface of closed fingers. (Aim to maintain  hand to skin contact as much as possible rather than  taking hands on and off the surface of the abdomen).</a:t>
            </a:r>
          </a:p>
          <a:p>
            <a:pPr>
              <a:buClr>
                <a:srgbClr val="171312"/>
              </a:buClr>
            </a:pPr>
            <a:r>
              <a:rPr lang="en-US" sz="2200" dirty="0">
                <a:solidFill>
                  <a:prstClr val="black">
                    <a:lumMod val="65000"/>
                    <a:lumOff val="35000"/>
                  </a:prstClr>
                </a:solidFill>
              </a:rPr>
              <a:t>Do not prod the abdomen or use jerky movements as  these are likely to irritate the uterus </a:t>
            </a:r>
            <a:r>
              <a:rPr lang="en-US" sz="2200" dirty="0" smtClean="0">
                <a:solidFill>
                  <a:prstClr val="black">
                    <a:lumMod val="65000"/>
                    <a:lumOff val="35000"/>
                  </a:prstClr>
                </a:solidFill>
              </a:rPr>
              <a:t>and stimulate </a:t>
            </a:r>
            <a:r>
              <a:rPr lang="en-US" sz="2200" dirty="0">
                <a:solidFill>
                  <a:prstClr val="black">
                    <a:lumMod val="65000"/>
                    <a:lumOff val="35000"/>
                  </a:prstClr>
                </a:solidFill>
              </a:rPr>
              <a:t>a contraction.</a:t>
            </a:r>
          </a:p>
          <a:p>
            <a:endParaRPr lang="en-US" dirty="0"/>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4"/>
          <a:stretch>
            <a:fillRect/>
          </a:stretch>
        </p:blipFill>
        <p:spPr>
          <a:xfrm>
            <a:off x="8033869" y="35058"/>
            <a:ext cx="3700141" cy="3325090"/>
          </a:xfrm>
          <a:prstGeom prst="rect">
            <a:avLst/>
          </a:prstGeom>
        </p:spPr>
      </p:pic>
      <p:pic>
        <p:nvPicPr>
          <p:cNvPr id="6" name="Picture 5"/>
          <p:cNvPicPr>
            <a:picLocks noChangeAspect="1"/>
          </p:cNvPicPr>
          <p:nvPr/>
        </p:nvPicPr>
        <p:blipFill>
          <a:blip r:embed="rId5"/>
          <a:stretch>
            <a:fillRect/>
          </a:stretch>
        </p:blipFill>
        <p:spPr>
          <a:xfrm>
            <a:off x="8033869" y="3360148"/>
            <a:ext cx="3700141" cy="3264703"/>
          </a:xfrm>
          <a:prstGeom prst="rect">
            <a:avLst/>
          </a:prstGeom>
        </p:spPr>
      </p:pic>
      <p:pic>
        <p:nvPicPr>
          <p:cNvPr id="7" name="Recorded Sound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06546" y="5858775"/>
            <a:ext cx="406400" cy="406400"/>
          </a:xfrm>
          <a:prstGeom prst="rect">
            <a:avLst/>
          </a:prstGeom>
        </p:spPr>
      </p:pic>
    </p:spTree>
    <p:extLst>
      <p:ext uri="{BB962C8B-B14F-4D97-AF65-F5344CB8AC3E}">
        <p14:creationId xmlns:p14="http://schemas.microsoft.com/office/powerpoint/2010/main" val="15984022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38" fill="hold"/>
                                        <p:tgtEl>
                                          <p:spTgt spid="7"/>
                                        </p:tgtEl>
                                      </p:cBhvr>
                                    </p:cmd>
                                  </p:childTnLst>
                                </p:cTn>
                              </p:par>
                            </p:childTnLst>
                          </p:cTn>
                        </p:par>
                      </p:childTnLst>
                    </p:cTn>
                  </p:par>
                </p:childTnLst>
              </p:cTn>
              <p:nextCondLst>
                <p:cond evt="onClick" delay="0">
                  <p:tgtEl>
                    <p:spTgt spid="7"/>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Palpation</a:t>
            </a:r>
          </a:p>
        </p:txBody>
      </p:sp>
      <p:sp>
        <p:nvSpPr>
          <p:cNvPr id="3" name="Content Placeholder 2"/>
          <p:cNvSpPr>
            <a:spLocks noGrp="1"/>
          </p:cNvSpPr>
          <p:nvPr>
            <p:ph idx="1"/>
          </p:nvPr>
        </p:nvSpPr>
        <p:spPr/>
        <p:txBody>
          <a:bodyPr/>
          <a:lstStyle/>
          <a:p>
            <a:r>
              <a:rPr lang="en-US" dirty="0"/>
              <a:t>Ask about abdominal tenderness before palpating the abdomen and continue to monitor the patient’s face for signs of discomfort throughout the examination</a:t>
            </a:r>
            <a:r>
              <a:rPr lang="en-US" dirty="0" smtClean="0"/>
              <a:t>.</a:t>
            </a:r>
          </a:p>
          <a:p>
            <a:endParaRPr lang="en-US" dirty="0"/>
          </a:p>
          <a:p>
            <a:r>
              <a:rPr lang="en-US" b="1" dirty="0"/>
              <a:t>Palpate the 9 regions of the abdomen</a:t>
            </a:r>
          </a:p>
          <a:p>
            <a:pPr marL="514350" indent="-514350">
              <a:buFont typeface="+mj-lt"/>
              <a:buAutoNum type="romanUcPeriod"/>
            </a:pPr>
            <a:r>
              <a:rPr lang="en-US" dirty="0"/>
              <a:t>Perform light palpation in each of the 9 regions of the abdomen</a:t>
            </a:r>
          </a:p>
          <a:p>
            <a:pPr marL="514350" indent="-514350">
              <a:buFont typeface="+mj-lt"/>
              <a:buAutoNum type="romanUcPeriod"/>
            </a:pPr>
            <a:r>
              <a:rPr lang="en-US" dirty="0"/>
              <a:t>Note any tenderness, guarding, rebound or masses (other than the gravid uterus itself)</a:t>
            </a:r>
          </a:p>
          <a:p>
            <a:endParaRPr lang="en-US" dirty="0"/>
          </a:p>
        </p:txBody>
      </p:sp>
      <p:pic>
        <p:nvPicPr>
          <p:cNvPr id="4" name="Recorded Sound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34255" y="5473192"/>
            <a:ext cx="406400" cy="406400"/>
          </a:xfrm>
          <a:prstGeom prst="rect">
            <a:avLst/>
          </a:prstGeom>
        </p:spPr>
      </p:pic>
    </p:spTree>
    <p:extLst>
      <p:ext uri="{BB962C8B-B14F-4D97-AF65-F5344CB8AC3E}">
        <p14:creationId xmlns:p14="http://schemas.microsoft.com/office/powerpoint/2010/main" val="38642441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00"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docProps/app.xml><?xml version="1.0" encoding="utf-8"?>
<Properties xmlns="http://schemas.openxmlformats.org/officeDocument/2006/extended-properties" xmlns:vt="http://schemas.openxmlformats.org/officeDocument/2006/docPropsVTypes">
  <Template>TM10001106[[fn=Badge]]</Template>
  <TotalTime>370</TotalTime>
  <Words>1655</Words>
  <Application>Microsoft Office PowerPoint</Application>
  <PresentationFormat>Widescreen</PresentationFormat>
  <Paragraphs>121</Paragraphs>
  <Slides>21</Slides>
  <Notes>0</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B Nazanin</vt:lpstr>
      <vt:lpstr>Gill Sans MT</vt:lpstr>
      <vt:lpstr>Impact</vt:lpstr>
      <vt:lpstr>Badge</vt:lpstr>
      <vt:lpstr>Obstetric examinations:</vt:lpstr>
      <vt:lpstr>Introduction </vt:lpstr>
      <vt:lpstr>General inspection</vt:lpstr>
      <vt:lpstr>PowerPoint Presentation</vt:lpstr>
      <vt:lpstr>PowerPoint Presentation</vt:lpstr>
      <vt:lpstr>Inspect the abdomen</vt:lpstr>
      <vt:lpstr>Closely inspect the abdomen</vt:lpstr>
      <vt:lpstr>PowerPoint Presentation</vt:lpstr>
      <vt:lpstr>Palpation</vt:lpstr>
      <vt:lpstr>The fundal height </vt:lpstr>
      <vt:lpstr>PowerPoint Presentation</vt:lpstr>
      <vt:lpstr>PowerPoint Presentation</vt:lpstr>
      <vt:lpstr>Leopold's maneuvers </vt:lpstr>
      <vt:lpstr>PowerPoint Presentation</vt:lpstr>
      <vt:lpstr>PowerPoint Presentation</vt:lpstr>
      <vt:lpstr>PowerPoint Presentation</vt:lpstr>
      <vt:lpstr>PowerPoint Presentation</vt:lpstr>
      <vt:lpstr>PowerPoint Presentation</vt:lpstr>
      <vt:lpstr>Fetal heart rate</vt:lpstr>
      <vt:lpstr>PowerPoint Presentation</vt:lpstr>
      <vt:lpstr>Thanks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23</cp:revision>
  <dcterms:created xsi:type="dcterms:W3CDTF">2020-04-19T08:46:41Z</dcterms:created>
  <dcterms:modified xsi:type="dcterms:W3CDTF">2020-04-20T12:24:52Z</dcterms:modified>
</cp:coreProperties>
</file>