
<file path=[Content_Types].xml><?xml version="1.0" encoding="utf-8"?>
<Types xmlns="http://schemas.openxmlformats.org/package/2006/content-types">
  <Default Extension="png" ContentType="image/png"/>
  <Default Extension="wma" ContentType="audio/x-ms-wma"/>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3" r:id="rId3"/>
    <p:sldId id="33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35" r:id="rId22"/>
    <p:sldId id="336" r:id="rId23"/>
    <p:sldId id="276" r:id="rId24"/>
    <p:sldId id="277" r:id="rId25"/>
    <p:sldId id="278" r:id="rId26"/>
    <p:sldId id="279" r:id="rId27"/>
    <p:sldId id="280" r:id="rId28"/>
    <p:sldId id="281" r:id="rId29"/>
    <p:sldId id="282" r:id="rId30"/>
    <p:sldId id="283" r:id="rId31"/>
    <p:sldId id="284" r:id="rId32"/>
    <p:sldId id="285" r:id="rId33"/>
    <p:sldId id="287" r:id="rId34"/>
    <p:sldId id="288" r:id="rId35"/>
    <p:sldId id="286" r:id="rId36"/>
    <p:sldId id="289" r:id="rId37"/>
    <p:sldId id="290" r:id="rId38"/>
    <p:sldId id="291" r:id="rId39"/>
    <p:sldId id="292" r:id="rId40"/>
    <p:sldId id="293" r:id="rId41"/>
    <p:sldId id="294" r:id="rId42"/>
    <p:sldId id="296" r:id="rId43"/>
    <p:sldId id="297" r:id="rId44"/>
    <p:sldId id="298" r:id="rId45"/>
    <p:sldId id="299" r:id="rId46"/>
    <p:sldId id="301" r:id="rId47"/>
    <p:sldId id="302" r:id="rId48"/>
    <p:sldId id="303" r:id="rId49"/>
    <p:sldId id="304" r:id="rId50"/>
    <p:sldId id="305" r:id="rId51"/>
    <p:sldId id="306" r:id="rId52"/>
    <p:sldId id="308" r:id="rId53"/>
    <p:sldId id="309" r:id="rId54"/>
    <p:sldId id="311" r:id="rId55"/>
    <p:sldId id="312" r:id="rId56"/>
    <p:sldId id="318" r:id="rId57"/>
    <p:sldId id="313" r:id="rId58"/>
    <p:sldId id="319" r:id="rId59"/>
    <p:sldId id="320" r:id="rId60"/>
    <p:sldId id="314" r:id="rId61"/>
    <p:sldId id="315" r:id="rId62"/>
    <p:sldId id="316" r:id="rId63"/>
    <p:sldId id="317"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86" d="100"/>
          <a:sy n="86" d="100"/>
        </p:scale>
        <p:origin x="72"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ADE3B7-C469-4E0C-8C37-B07BB8375D9F}"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4102198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DE3B7-C469-4E0C-8C37-B07BB8375D9F}"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406453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DE3B7-C469-4E0C-8C37-B07BB8375D9F}"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1385967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DE3B7-C469-4E0C-8C37-B07BB8375D9F}"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2847917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ADE3B7-C469-4E0C-8C37-B07BB8375D9F}" type="datetimeFigureOut">
              <a:rPr lang="en-US" smtClean="0"/>
              <a:t>5/19/2020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180264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ADE3B7-C469-4E0C-8C37-B07BB8375D9F}"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76183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DE3B7-C469-4E0C-8C37-B07BB8375D9F}" type="datetimeFigureOut">
              <a:rPr lang="en-US" smtClean="0"/>
              <a:t>5/19/2020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222082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ADE3B7-C469-4E0C-8C37-B07BB8375D9F}" type="datetimeFigureOut">
              <a:rPr lang="en-US" smtClean="0"/>
              <a:t>5/19/2020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1478748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ADE3B7-C469-4E0C-8C37-B07BB8375D9F}" type="datetimeFigureOut">
              <a:rPr lang="en-US" smtClean="0"/>
              <a:t>5/19/2020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30461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ADE3B7-C469-4E0C-8C37-B07BB8375D9F}"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363671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ADE3B7-C469-4E0C-8C37-B07BB8375D9F}" type="datetimeFigureOut">
              <a:rPr lang="en-US" smtClean="0"/>
              <a:t>5/19/2020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C13E5E-E48C-48D9-9F4C-5C6257AB2DE3}" type="slidenum">
              <a:rPr lang="en-US" smtClean="0"/>
              <a:t>‹#›</a:t>
            </a:fld>
            <a:endParaRPr lang="en-US"/>
          </a:p>
        </p:txBody>
      </p:sp>
    </p:spTree>
    <p:extLst>
      <p:ext uri="{BB962C8B-B14F-4D97-AF65-F5344CB8AC3E}">
        <p14:creationId xmlns:p14="http://schemas.microsoft.com/office/powerpoint/2010/main" val="4280001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DE3B7-C469-4E0C-8C37-B07BB8375D9F}" type="datetimeFigureOut">
              <a:rPr lang="en-US" smtClean="0"/>
              <a:t>5/19/2020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13E5E-E48C-48D9-9F4C-5C6257AB2DE3}" type="slidenum">
              <a:rPr lang="en-US" smtClean="0"/>
              <a:t>‹#›</a:t>
            </a:fld>
            <a:endParaRPr lang="en-US"/>
          </a:p>
        </p:txBody>
      </p:sp>
    </p:spTree>
    <p:extLst>
      <p:ext uri="{BB962C8B-B14F-4D97-AF65-F5344CB8AC3E}">
        <p14:creationId xmlns:p14="http://schemas.microsoft.com/office/powerpoint/2010/main" val="1473001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6.emf"/><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image" Target="../media/image9.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image" Target="../media/image10.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2.png"/><Relationship Id="rId4" Type="http://schemas.openxmlformats.org/officeDocument/2006/relationships/image" Target="../media/image12.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2.png"/><Relationship Id="rId4" Type="http://schemas.openxmlformats.org/officeDocument/2006/relationships/image" Target="../media/image13.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2.png"/><Relationship Id="rId4" Type="http://schemas.openxmlformats.org/officeDocument/2006/relationships/image" Target="../media/image14.e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ma"/><Relationship Id="rId1" Type="http://schemas.microsoft.com/office/2007/relationships/media" Target="../media/media50.wm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2.png"/><Relationship Id="rId4" Type="http://schemas.openxmlformats.org/officeDocument/2006/relationships/image" Target="../media/image15.e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ma"/><Relationship Id="rId1" Type="http://schemas.microsoft.com/office/2007/relationships/media" Target="../media/media65.wma"/><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ma"/><Relationship Id="rId1" Type="http://schemas.microsoft.com/office/2007/relationships/media" Target="../media/media67.wma"/><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wma"/><Relationship Id="rId1" Type="http://schemas.microsoft.com/office/2007/relationships/media" Target="../media/media68.wma"/><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2.png"/><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wma"/><Relationship Id="rId1" Type="http://schemas.microsoft.com/office/2007/relationships/media" Target="../media/media71.wma"/><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wma"/><Relationship Id="rId1" Type="http://schemas.microsoft.com/office/2007/relationships/media" Target="../media/media72.wma"/><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wma"/><Relationship Id="rId1" Type="http://schemas.microsoft.com/office/2007/relationships/media" Target="../media/media73.wma"/><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wma"/><Relationship Id="rId1" Type="http://schemas.microsoft.com/office/2007/relationships/media" Target="../media/media74.wma"/><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wma"/><Relationship Id="rId1" Type="http://schemas.microsoft.com/office/2007/relationships/media" Target="../media/media75.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294530" y="1122363"/>
            <a:ext cx="4362450" cy="1209675"/>
          </a:xfrm>
          <a:prstGeom prst="rect">
            <a:avLst/>
          </a:prstGeom>
        </p:spPr>
      </p:pic>
      <p:sp>
        <p:nvSpPr>
          <p:cNvPr id="2" name="Title 1"/>
          <p:cNvSpPr>
            <a:spLocks noGrp="1"/>
          </p:cNvSpPr>
          <p:nvPr>
            <p:ph type="ctrTitle"/>
          </p:nvPr>
        </p:nvSpPr>
        <p:spPr>
          <a:xfrm>
            <a:off x="457200" y="1122363"/>
            <a:ext cx="10210800" cy="2387600"/>
          </a:xfrm>
        </p:spPr>
        <p:txBody>
          <a:bodyPr/>
          <a:lstStyle/>
          <a:p>
            <a:endParaRPr lang="en-US" dirty="0"/>
          </a:p>
        </p:txBody>
      </p:sp>
      <p:sp>
        <p:nvSpPr>
          <p:cNvPr id="3" name="Subtitle 2"/>
          <p:cNvSpPr>
            <a:spLocks noGrp="1"/>
          </p:cNvSpPr>
          <p:nvPr>
            <p:ph type="subTitle" idx="1"/>
          </p:nvPr>
        </p:nvSpPr>
        <p:spPr>
          <a:xfrm>
            <a:off x="685800" y="3602038"/>
            <a:ext cx="9982200" cy="1655762"/>
          </a:xfrm>
        </p:spPr>
        <p:txBody>
          <a:bodyPr>
            <a:normAutofit/>
          </a:bodyPr>
          <a:lstStyle/>
          <a:p>
            <a:pPr algn="l"/>
            <a:r>
              <a:rPr lang="en-US" sz="2000" b="1" dirty="0" err="1" smtClean="0"/>
              <a:t>Dr.Tahereh</a:t>
            </a:r>
            <a:r>
              <a:rPr lang="en-US" sz="2000" b="1" dirty="0" smtClean="0"/>
              <a:t> </a:t>
            </a:r>
            <a:r>
              <a:rPr lang="en-US" sz="2000" b="1" dirty="0" err="1" smtClean="0"/>
              <a:t>Ashrafganjoei</a:t>
            </a:r>
            <a:endParaRPr lang="en-US" sz="2000" b="1" dirty="0" smtClean="0"/>
          </a:p>
          <a:p>
            <a:pPr algn="l"/>
            <a:r>
              <a:rPr lang="en-US" sz="2000" b="1" dirty="0" smtClean="0"/>
              <a:t>Gynecologic Oncologist</a:t>
            </a:r>
            <a:endParaRPr lang="en-US" sz="2000" b="1" dirty="0"/>
          </a:p>
          <a:p>
            <a:pPr algn="l"/>
            <a:r>
              <a:rPr lang="en-US" sz="2000" b="1" dirty="0"/>
              <a:t>Associate Prof.</a:t>
            </a:r>
          </a:p>
          <a:p>
            <a:pPr algn="l"/>
            <a:r>
              <a:rPr lang="en-US" sz="2000" b="1" dirty="0"/>
              <a:t>Shahid Beheshti University  of Medical </a:t>
            </a:r>
            <a:r>
              <a:rPr lang="en-US" sz="2000" b="1" dirty="0" smtClean="0"/>
              <a:t>Sciences.</a:t>
            </a:r>
            <a:endParaRPr lang="en-US" sz="2000" b="1" dirty="0"/>
          </a:p>
        </p:txBody>
      </p:sp>
      <p:pic>
        <p:nvPicPr>
          <p:cNvPr id="6" name="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4710" y="1084895"/>
            <a:ext cx="609600" cy="609600"/>
          </a:xfrm>
          <a:prstGeom prst="rect">
            <a:avLst/>
          </a:prstGeom>
        </p:spPr>
      </p:pic>
    </p:spTree>
    <p:extLst>
      <p:ext uri="{BB962C8B-B14F-4D97-AF65-F5344CB8AC3E}">
        <p14:creationId xmlns:p14="http://schemas.microsoft.com/office/powerpoint/2010/main" val="2040312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2138"/>
          </a:xfrm>
        </p:spPr>
        <p:txBody>
          <a:bodyPr>
            <a:normAutofit fontScale="90000"/>
          </a:bodyPr>
          <a:lstStyle/>
          <a:p>
            <a:pPr algn="ctr"/>
            <a:r>
              <a:rPr lang="en-US" dirty="0" smtClean="0"/>
              <a:t>Follicular Cyst</a:t>
            </a:r>
            <a:endParaRPr lang="en-US" dirty="0"/>
          </a:p>
        </p:txBody>
      </p:sp>
      <p:sp>
        <p:nvSpPr>
          <p:cNvPr id="3" name="Content Placeholder 2"/>
          <p:cNvSpPr>
            <a:spLocks noGrp="1"/>
          </p:cNvSpPr>
          <p:nvPr>
            <p:ph idx="1"/>
          </p:nvPr>
        </p:nvSpPr>
        <p:spPr>
          <a:xfrm>
            <a:off x="0" y="1119746"/>
            <a:ext cx="10825162" cy="5738253"/>
          </a:xfrm>
        </p:spPr>
        <p:txBody>
          <a:bodyPr>
            <a:normAutofit lnSpcReduction="10000"/>
          </a:bodyPr>
          <a:lstStyle/>
          <a:p>
            <a:r>
              <a:rPr lang="en-US" dirty="0" smtClean="0"/>
              <a:t>When  an  ovarian  follicle  fails  to  rupture  during  follicular  maturation, ovulation  does  not  occur,  and  a  follicular cyst  may  develop.  This  process,  involves  a  lengthening  of  the  follicular  phase  of  the  </a:t>
            </a:r>
            <a:r>
              <a:rPr lang="en-US" dirty="0" err="1" smtClean="0"/>
              <a:t>cycle,with</a:t>
            </a:r>
            <a:r>
              <a:rPr lang="en-US" dirty="0" smtClean="0"/>
              <a:t> resultant </a:t>
            </a:r>
            <a:r>
              <a:rPr lang="en-US" u="sng" dirty="0" smtClean="0"/>
              <a:t>transient secondary amenorrhea</a:t>
            </a:r>
            <a:r>
              <a:rPr lang="en-US" dirty="0" smtClean="0"/>
              <a:t>.</a:t>
            </a:r>
          </a:p>
          <a:p>
            <a:r>
              <a:rPr lang="en-US" dirty="0" smtClean="0"/>
              <a:t> Follicular cysts are lined by normal granulosa cells, and the fluid contained in them is rich in estrogen. </a:t>
            </a:r>
          </a:p>
          <a:p>
            <a:r>
              <a:rPr lang="en-US" dirty="0" smtClean="0"/>
              <a:t>Symptoms  associated  with  a  follicular  cyst  may  include  </a:t>
            </a:r>
            <a:r>
              <a:rPr lang="en-US" u="sng" dirty="0" smtClean="0"/>
              <a:t>mild  to moderate  unilateral  lower  abdominal  pain  and  alteration  of  the  menstrual interval. </a:t>
            </a:r>
          </a:p>
          <a:p>
            <a:r>
              <a:rPr lang="en-US" dirty="0" smtClean="0">
                <a:solidFill>
                  <a:srgbClr val="FF0000"/>
                </a:solidFill>
              </a:rPr>
              <a:t>Pelvic examination  </a:t>
            </a:r>
            <a:r>
              <a:rPr lang="en-US" dirty="0" smtClean="0"/>
              <a:t>findings  may  include  unilateral  tenderness  with  a  </a:t>
            </a:r>
            <a:r>
              <a:rPr lang="en-US" dirty="0" err="1" smtClean="0"/>
              <a:t>palpable,mobile</a:t>
            </a:r>
            <a:r>
              <a:rPr lang="en-US" dirty="0" smtClean="0"/>
              <a:t>, and cystic adnexal mass.</a:t>
            </a:r>
          </a:p>
          <a:p>
            <a:r>
              <a:rPr lang="en-US" dirty="0" smtClean="0">
                <a:solidFill>
                  <a:srgbClr val="FF0000"/>
                </a:solidFill>
              </a:rPr>
              <a:t>Pelvic  ultrasonography :</a:t>
            </a:r>
            <a:r>
              <a:rPr lang="en-US" dirty="0" smtClean="0"/>
              <a:t>A  benign  tumor  tends  to  appear  as  a </a:t>
            </a:r>
            <a:r>
              <a:rPr lang="en-US" dirty="0" err="1" smtClean="0"/>
              <a:t>unilocular</a:t>
            </a:r>
            <a:r>
              <a:rPr lang="en-US" dirty="0" smtClean="0"/>
              <a:t>  simple  cyst  without  any  of  the  following  solid  components: thick  </a:t>
            </a:r>
            <a:r>
              <a:rPr lang="en-US" dirty="0" err="1" smtClean="0"/>
              <a:t>septations</a:t>
            </a:r>
            <a:r>
              <a:rPr lang="en-US" dirty="0" smtClean="0"/>
              <a:t>,  soft  tissue  elements,  evidence  of  internal  or  external excrescences</a:t>
            </a:r>
            <a:r>
              <a:rPr lang="en-US" dirty="0"/>
              <a:t>, and </a:t>
            </a:r>
            <a:r>
              <a:rPr lang="en-US" dirty="0" err="1"/>
              <a:t>papillations</a:t>
            </a:r>
            <a:endParaRPr lang="en-US" dirty="0"/>
          </a:p>
        </p:txBody>
      </p:sp>
      <p:pic>
        <p:nvPicPr>
          <p:cNvPr id="4" name="1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5162" y="652464"/>
            <a:ext cx="609600" cy="609600"/>
          </a:xfrm>
          <a:prstGeom prst="rect">
            <a:avLst/>
          </a:prstGeom>
        </p:spPr>
      </p:pic>
    </p:spTree>
    <p:extLst>
      <p:ext uri="{BB962C8B-B14F-4D97-AF65-F5344CB8AC3E}">
        <p14:creationId xmlns:p14="http://schemas.microsoft.com/office/powerpoint/2010/main" val="3108659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49300"/>
          </a:xfrm>
        </p:spPr>
        <p:txBody>
          <a:bodyPr/>
          <a:lstStyle/>
          <a:p>
            <a:pPr algn="ctr"/>
            <a:r>
              <a:rPr lang="en-US" b="1" dirty="0"/>
              <a:t>Follicular Cyst</a:t>
            </a:r>
          </a:p>
        </p:txBody>
      </p:sp>
      <p:sp>
        <p:nvSpPr>
          <p:cNvPr id="3" name="Content Placeholder 2"/>
          <p:cNvSpPr>
            <a:spLocks noGrp="1"/>
          </p:cNvSpPr>
          <p:nvPr>
            <p:ph idx="1"/>
          </p:nvPr>
        </p:nvSpPr>
        <p:spPr/>
        <p:txBody>
          <a:bodyPr>
            <a:normAutofit lnSpcReduction="10000"/>
          </a:bodyPr>
          <a:lstStyle/>
          <a:p>
            <a:r>
              <a:rPr lang="en-US" u="sng" dirty="0" smtClean="0"/>
              <a:t>Most  follicular  cysts  spontaneously  resolve  within  6  weeks.  </a:t>
            </a:r>
            <a:r>
              <a:rPr lang="en-US" dirty="0" smtClean="0"/>
              <a:t>If  a contraceptive  is  given  to  suppress  gonadotropin  stimulation  of  the  cyst,  it does  not  shrink  the  existing  cyst,  but,  instead,  may  suppress  the development  of  a  new  cyst  and  permit  resolution  of  the  existing  problem.</a:t>
            </a:r>
          </a:p>
          <a:p>
            <a:r>
              <a:rPr lang="en-US" dirty="0"/>
              <a:t>Because  release  of  follicular  fluid  into  the  peritoneum  produces  only transient  symptoms,  surgical  intervention  is  rarely  necessary,  and analgesics may be prescribed for short-term, symptomatic relief.</a:t>
            </a:r>
          </a:p>
          <a:p>
            <a:r>
              <a:rPr lang="en-US" dirty="0" smtClean="0"/>
              <a:t>If  the  presumed  functional  cyst  persists  despite  expectant  management, another type of cyst or neoplasm should be suspected and further evaluated by imaging studies and/or surgery.</a:t>
            </a:r>
          </a:p>
        </p:txBody>
      </p:sp>
      <p:pic>
        <p:nvPicPr>
          <p:cNvPr id="5" name="1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5060" y="365126"/>
            <a:ext cx="609600" cy="609600"/>
          </a:xfrm>
          <a:prstGeom prst="rect">
            <a:avLst/>
          </a:prstGeom>
        </p:spPr>
      </p:pic>
    </p:spTree>
    <p:extLst>
      <p:ext uri="{BB962C8B-B14F-4D97-AF65-F5344CB8AC3E}">
        <p14:creationId xmlns:p14="http://schemas.microsoft.com/office/powerpoint/2010/main" val="2696545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Corpus Luteum </a:t>
            </a:r>
            <a:r>
              <a:rPr lang="en-US" b="1" dirty="0" smtClean="0"/>
              <a:t>Cyst</a:t>
            </a:r>
            <a:endParaRPr lang="en-US" dirty="0"/>
          </a:p>
        </p:txBody>
      </p:sp>
      <p:sp>
        <p:nvSpPr>
          <p:cNvPr id="3" name="Content Placeholder 2"/>
          <p:cNvSpPr>
            <a:spLocks noGrp="1"/>
          </p:cNvSpPr>
          <p:nvPr>
            <p:ph idx="1"/>
          </p:nvPr>
        </p:nvSpPr>
        <p:spPr>
          <a:xfrm>
            <a:off x="328613" y="1825624"/>
            <a:ext cx="11025187" cy="4860925"/>
          </a:xfrm>
        </p:spPr>
        <p:txBody>
          <a:bodyPr>
            <a:normAutofit fontScale="85000" lnSpcReduction="20000"/>
          </a:bodyPr>
          <a:lstStyle/>
          <a:p>
            <a:r>
              <a:rPr lang="en-US" b="1" dirty="0" smtClean="0"/>
              <a:t>A Corpus </a:t>
            </a:r>
            <a:r>
              <a:rPr lang="en-US" b="1" dirty="0"/>
              <a:t>Luteum Cyst is </a:t>
            </a:r>
            <a:r>
              <a:rPr lang="en-US" b="1" dirty="0" smtClean="0"/>
              <a:t>designated </a:t>
            </a:r>
            <a:r>
              <a:rPr lang="en-US" i="1" dirty="0" smtClean="0"/>
              <a:t>a </a:t>
            </a:r>
            <a:r>
              <a:rPr lang="en-US" i="1" dirty="0"/>
              <a:t>cyst rather than simply a corpus luteum when its </a:t>
            </a:r>
            <a:r>
              <a:rPr lang="en-US" i="1" dirty="0" smtClean="0"/>
              <a:t>diameter exceeds </a:t>
            </a:r>
            <a:r>
              <a:rPr lang="en-US" i="1" dirty="0"/>
              <a:t>approximately 3 cm</a:t>
            </a:r>
            <a:r>
              <a:rPr lang="en-US" i="1" dirty="0" smtClean="0"/>
              <a:t>.</a:t>
            </a:r>
          </a:p>
          <a:p>
            <a:r>
              <a:rPr lang="en-US" i="1" dirty="0" smtClean="0"/>
              <a:t> </a:t>
            </a:r>
            <a:r>
              <a:rPr lang="en-US" dirty="0"/>
              <a:t>It is related to the postovulatory (i.e</a:t>
            </a:r>
            <a:r>
              <a:rPr lang="en-US" dirty="0" smtClean="0"/>
              <a:t>., progesterone-dominant</a:t>
            </a:r>
            <a:r>
              <a:rPr lang="en-US" dirty="0"/>
              <a:t>) phase of the menstrual cycle. </a:t>
            </a:r>
            <a:endParaRPr lang="en-US" dirty="0" smtClean="0"/>
          </a:p>
          <a:p>
            <a:r>
              <a:rPr lang="en-US" dirty="0" smtClean="0"/>
              <a:t>Two </a:t>
            </a:r>
            <a:r>
              <a:rPr lang="en-US" dirty="0"/>
              <a:t>variations </a:t>
            </a:r>
            <a:r>
              <a:rPr lang="en-US" dirty="0" smtClean="0"/>
              <a:t>of corpus </a:t>
            </a:r>
            <a:r>
              <a:rPr lang="en-US" dirty="0"/>
              <a:t>luteum cysts are encountered. The first is a slightly enlarged </a:t>
            </a:r>
            <a:r>
              <a:rPr lang="en-US" dirty="0" smtClean="0"/>
              <a:t>corpus luteum</a:t>
            </a:r>
            <a:r>
              <a:rPr lang="en-US" dirty="0"/>
              <a:t>, which may continue to produce progesterone for longer than </a:t>
            </a:r>
            <a:r>
              <a:rPr lang="en-US" dirty="0" smtClean="0"/>
              <a:t>the usual </a:t>
            </a:r>
            <a:r>
              <a:rPr lang="en-US" dirty="0"/>
              <a:t>14 days. Menstruation is delayed from a few days to several </a:t>
            </a:r>
            <a:r>
              <a:rPr lang="en-US" dirty="0" smtClean="0"/>
              <a:t>weeks.</a:t>
            </a:r>
          </a:p>
          <a:p>
            <a:r>
              <a:rPr lang="en-US" dirty="0" smtClean="0"/>
              <a:t> Persistent corpus </a:t>
            </a:r>
            <a:r>
              <a:rPr lang="en-US" dirty="0"/>
              <a:t>luteum cysts are often associated with ipsilateral dull </a:t>
            </a:r>
            <a:r>
              <a:rPr lang="en-US" dirty="0" smtClean="0"/>
              <a:t>lower quadrant pain</a:t>
            </a:r>
            <a:r>
              <a:rPr lang="en-US" dirty="0"/>
              <a:t>. This pain and occasionally a missed menstrual period </a:t>
            </a:r>
            <a:r>
              <a:rPr lang="en-US" dirty="0" smtClean="0"/>
              <a:t>are the </a:t>
            </a:r>
            <a:r>
              <a:rPr lang="en-US" dirty="0"/>
              <a:t>most common complaints associated with persistent corpus </a:t>
            </a:r>
            <a:r>
              <a:rPr lang="en-US" dirty="0" smtClean="0"/>
              <a:t>luteum cysts.</a:t>
            </a:r>
          </a:p>
          <a:p>
            <a:r>
              <a:rPr lang="en-US" dirty="0" smtClean="0"/>
              <a:t> </a:t>
            </a:r>
            <a:r>
              <a:rPr lang="en-US" dirty="0"/>
              <a:t>Pelvic examination usually discloses an enlarged, tender, cystic, </a:t>
            </a:r>
            <a:r>
              <a:rPr lang="en-US" dirty="0" smtClean="0"/>
              <a:t>or solid </a:t>
            </a:r>
            <a:r>
              <a:rPr lang="en-US" dirty="0"/>
              <a:t>adnexal mass. Because of the triad of missed menstrual period</a:t>
            </a:r>
            <a:r>
              <a:rPr lang="en-US" dirty="0" smtClean="0"/>
              <a:t>, unilateral </a:t>
            </a:r>
            <a:r>
              <a:rPr lang="en-US" dirty="0"/>
              <a:t>lower-quadrant pain, and adnexal enlargement, </a:t>
            </a:r>
            <a:r>
              <a:rPr lang="en-US" u="sng" dirty="0" smtClean="0"/>
              <a:t>ectopic pregnancy </a:t>
            </a:r>
            <a:r>
              <a:rPr lang="en-US" dirty="0"/>
              <a:t>is often considered in the differential diagnosis. </a:t>
            </a:r>
            <a:endParaRPr lang="en-US" dirty="0" smtClean="0"/>
          </a:p>
          <a:p>
            <a:r>
              <a:rPr lang="en-US" dirty="0" smtClean="0"/>
              <a:t>Patients </a:t>
            </a:r>
            <a:r>
              <a:rPr lang="en-US" dirty="0"/>
              <a:t>with recurrent persistent corpus luteum cysts may benefit </a:t>
            </a:r>
            <a:r>
              <a:rPr lang="en-US" dirty="0" smtClean="0"/>
              <a:t>from cyclic </a:t>
            </a:r>
            <a:r>
              <a:rPr lang="en-US" dirty="0"/>
              <a:t>oral contraceptive therapy.</a:t>
            </a:r>
          </a:p>
        </p:txBody>
      </p:sp>
      <p:pic>
        <p:nvPicPr>
          <p:cNvPr id="4" name="1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230189"/>
            <a:ext cx="609600" cy="609600"/>
          </a:xfrm>
          <a:prstGeom prst="rect">
            <a:avLst/>
          </a:prstGeom>
        </p:spPr>
      </p:pic>
    </p:spTree>
    <p:extLst>
      <p:ext uri="{BB962C8B-B14F-4D97-AF65-F5344CB8AC3E}">
        <p14:creationId xmlns:p14="http://schemas.microsoft.com/office/powerpoint/2010/main" val="3529424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Corpus Luteum Cysts</a:t>
            </a:r>
            <a:endParaRPr lang="en-US" dirty="0"/>
          </a:p>
        </p:txBody>
      </p:sp>
      <p:sp>
        <p:nvSpPr>
          <p:cNvPr id="3" name="Content Placeholder 2"/>
          <p:cNvSpPr>
            <a:spLocks noGrp="1"/>
          </p:cNvSpPr>
          <p:nvPr>
            <p:ph idx="1"/>
          </p:nvPr>
        </p:nvSpPr>
        <p:spPr/>
        <p:txBody>
          <a:bodyPr>
            <a:normAutofit fontScale="92500" lnSpcReduction="20000"/>
          </a:bodyPr>
          <a:lstStyle/>
          <a:p>
            <a:r>
              <a:rPr lang="en-US" dirty="0"/>
              <a:t>A second, less common type of corpus luteum cyst is the </a:t>
            </a:r>
            <a:r>
              <a:rPr lang="en-US" dirty="0" smtClean="0"/>
              <a:t>rapidly enlarging </a:t>
            </a:r>
            <a:r>
              <a:rPr lang="en-US" b="1" dirty="0"/>
              <a:t>luteal-phase cyst </a:t>
            </a:r>
            <a:r>
              <a:rPr lang="en-US" dirty="0"/>
              <a:t>into which there is spontaneous hemorrhage.</a:t>
            </a:r>
          </a:p>
          <a:p>
            <a:r>
              <a:rPr lang="en-US" dirty="0" smtClean="0"/>
              <a:t>This  hemorrhagic corpus luteum </a:t>
            </a:r>
            <a:r>
              <a:rPr lang="en-US" dirty="0"/>
              <a:t>cyst may rupture late in the luteal phase. </a:t>
            </a:r>
            <a:r>
              <a:rPr lang="en-US" u="sng" dirty="0"/>
              <a:t>A typical patient would </a:t>
            </a:r>
            <a:r>
              <a:rPr lang="en-US" u="sng" dirty="0" smtClean="0"/>
              <a:t>be one </a:t>
            </a:r>
            <a:r>
              <a:rPr lang="en-US" u="sng" dirty="0"/>
              <a:t>not using oral contraceptives, with regular periods, who presents </a:t>
            </a:r>
            <a:r>
              <a:rPr lang="en-US" u="sng" dirty="0" smtClean="0"/>
              <a:t>with acute </a:t>
            </a:r>
            <a:r>
              <a:rPr lang="en-US" u="sng" dirty="0"/>
              <a:t>pain late in the luteal phase</a:t>
            </a:r>
            <a:r>
              <a:rPr lang="en-US" dirty="0"/>
              <a:t>. </a:t>
            </a:r>
            <a:endParaRPr lang="en-US" dirty="0" smtClean="0"/>
          </a:p>
          <a:p>
            <a:r>
              <a:rPr lang="en-US" dirty="0" smtClean="0"/>
              <a:t>Some </a:t>
            </a:r>
            <a:r>
              <a:rPr lang="en-US" dirty="0"/>
              <a:t>patients present with evidence </a:t>
            </a:r>
            <a:r>
              <a:rPr lang="en-US" dirty="0" smtClean="0"/>
              <a:t>of </a:t>
            </a:r>
            <a:r>
              <a:rPr lang="en-US" dirty="0" err="1" smtClean="0"/>
              <a:t>hemoperitoneum</a:t>
            </a:r>
            <a:r>
              <a:rPr lang="en-US" dirty="0" smtClean="0"/>
              <a:t> </a:t>
            </a:r>
            <a:r>
              <a:rPr lang="en-US" dirty="0"/>
              <a:t>as well as hypovolemia and require </a:t>
            </a:r>
            <a:r>
              <a:rPr lang="en-US" u="sng" dirty="0"/>
              <a:t>surgical resection </a:t>
            </a:r>
            <a:r>
              <a:rPr lang="en-US" dirty="0" smtClean="0"/>
              <a:t>of the </a:t>
            </a:r>
            <a:r>
              <a:rPr lang="en-US" dirty="0"/>
              <a:t>bleeding cyst. In others, the acute pain and blood loss are </a:t>
            </a:r>
            <a:r>
              <a:rPr lang="en-US" u="sng" dirty="0" smtClean="0"/>
              <a:t>self-</a:t>
            </a:r>
            <a:r>
              <a:rPr lang="en-US" u="sng" dirty="0" err="1" smtClean="0"/>
              <a:t>limited.</a:t>
            </a:r>
            <a:r>
              <a:rPr lang="en-US" dirty="0" err="1" smtClean="0"/>
              <a:t>These</a:t>
            </a:r>
            <a:r>
              <a:rPr lang="en-US" dirty="0" smtClean="0"/>
              <a:t> </a:t>
            </a:r>
            <a:r>
              <a:rPr lang="en-US" dirty="0"/>
              <a:t>patients may be managed with mild analgesics and reassurance</a:t>
            </a:r>
            <a:r>
              <a:rPr lang="en-US" dirty="0" smtClean="0"/>
              <a:t>.</a:t>
            </a:r>
          </a:p>
          <a:p>
            <a:r>
              <a:rPr lang="en-US" dirty="0" smtClean="0"/>
              <a:t> </a:t>
            </a:r>
            <a:r>
              <a:rPr lang="en-US" dirty="0" smtClean="0">
                <a:solidFill>
                  <a:srgbClr val="7030A0"/>
                </a:solidFill>
              </a:rPr>
              <a:t>Patients </a:t>
            </a:r>
            <a:r>
              <a:rPr lang="en-US" dirty="0">
                <a:solidFill>
                  <a:srgbClr val="7030A0"/>
                </a:solidFill>
              </a:rPr>
              <a:t>at risk for repetitive hemorrhagic corpus luteum cysts </a:t>
            </a:r>
            <a:r>
              <a:rPr lang="en-US" dirty="0" smtClean="0">
                <a:solidFill>
                  <a:srgbClr val="7030A0"/>
                </a:solidFill>
              </a:rPr>
              <a:t>include those </a:t>
            </a:r>
            <a:r>
              <a:rPr lang="en-US" dirty="0">
                <a:solidFill>
                  <a:srgbClr val="7030A0"/>
                </a:solidFill>
              </a:rPr>
              <a:t>who are taking anticoagulation medication and those who have </a:t>
            </a:r>
            <a:r>
              <a:rPr lang="en-US" dirty="0" smtClean="0">
                <a:solidFill>
                  <a:srgbClr val="7030A0"/>
                </a:solidFill>
              </a:rPr>
              <a:t>a clotting </a:t>
            </a:r>
            <a:r>
              <a:rPr lang="en-US" dirty="0">
                <a:solidFill>
                  <a:srgbClr val="7030A0"/>
                </a:solidFill>
              </a:rPr>
              <a:t>disorder. This clinical presentation may be the genesis of </a:t>
            </a:r>
            <a:r>
              <a:rPr lang="en-US" dirty="0" smtClean="0">
                <a:solidFill>
                  <a:srgbClr val="7030A0"/>
                </a:solidFill>
              </a:rPr>
              <a:t>a coagulopathy </a:t>
            </a:r>
            <a:r>
              <a:rPr lang="en-US" dirty="0">
                <a:solidFill>
                  <a:srgbClr val="7030A0"/>
                </a:solidFill>
              </a:rPr>
              <a:t>investigation.</a:t>
            </a:r>
          </a:p>
        </p:txBody>
      </p:sp>
      <p:pic>
        <p:nvPicPr>
          <p:cNvPr id="4" name="1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30188"/>
            <a:ext cx="609600" cy="609600"/>
          </a:xfrm>
          <a:prstGeom prst="rect">
            <a:avLst/>
          </a:prstGeom>
        </p:spPr>
      </p:pic>
    </p:spTree>
    <p:extLst>
      <p:ext uri="{BB962C8B-B14F-4D97-AF65-F5344CB8AC3E}">
        <p14:creationId xmlns:p14="http://schemas.microsoft.com/office/powerpoint/2010/main" val="3254919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Theca Lutein Cyst</a:t>
            </a:r>
            <a:endParaRPr lang="en-US" dirty="0"/>
          </a:p>
        </p:txBody>
      </p:sp>
      <p:sp>
        <p:nvSpPr>
          <p:cNvPr id="3" name="Content Placeholder 2"/>
          <p:cNvSpPr>
            <a:spLocks noGrp="1"/>
          </p:cNvSpPr>
          <p:nvPr>
            <p:ph idx="1"/>
          </p:nvPr>
        </p:nvSpPr>
        <p:spPr/>
        <p:txBody>
          <a:bodyPr>
            <a:normAutofit/>
          </a:bodyPr>
          <a:lstStyle/>
          <a:p>
            <a:r>
              <a:rPr lang="en-US" dirty="0"/>
              <a:t>The third type of functional cyst is the least common, the </a:t>
            </a:r>
            <a:r>
              <a:rPr lang="en-US" b="1" dirty="0"/>
              <a:t>theca </a:t>
            </a:r>
            <a:r>
              <a:rPr lang="en-US" b="1" dirty="0" smtClean="0"/>
              <a:t>lutein cyst</a:t>
            </a:r>
            <a:r>
              <a:rPr lang="en-US" dirty="0"/>
              <a:t>, which is associated with pregnancy. Usually bilateral, they are </a:t>
            </a:r>
            <a:r>
              <a:rPr lang="en-US" dirty="0" smtClean="0"/>
              <a:t>most common </a:t>
            </a:r>
            <a:r>
              <a:rPr lang="en-US" dirty="0"/>
              <a:t>in multiple gestations, trophoblastic disease, and </a:t>
            </a:r>
            <a:r>
              <a:rPr lang="en-US" dirty="0" smtClean="0"/>
              <a:t>ovulation induction </a:t>
            </a:r>
            <a:r>
              <a:rPr lang="en-US" dirty="0"/>
              <a:t>with clomiphene and human menopausal </a:t>
            </a:r>
            <a:r>
              <a:rPr lang="en-US" dirty="0" smtClean="0"/>
              <a:t>gonadotropin/human chorionic </a:t>
            </a:r>
            <a:r>
              <a:rPr lang="en-US" dirty="0"/>
              <a:t>gonadotropin (</a:t>
            </a:r>
            <a:r>
              <a:rPr lang="en-US" dirty="0" err="1"/>
              <a:t>hCG</a:t>
            </a:r>
            <a:r>
              <a:rPr lang="en-US" dirty="0"/>
              <a:t>). </a:t>
            </a:r>
            <a:endParaRPr lang="en-US" dirty="0" smtClean="0"/>
          </a:p>
          <a:p>
            <a:r>
              <a:rPr lang="en-US" dirty="0" smtClean="0"/>
              <a:t>They </a:t>
            </a:r>
            <a:r>
              <a:rPr lang="en-US" dirty="0"/>
              <a:t>may not only become large </a:t>
            </a:r>
            <a:r>
              <a:rPr lang="en-US" dirty="0" smtClean="0"/>
              <a:t>and </a:t>
            </a:r>
            <a:r>
              <a:rPr lang="en-US" dirty="0" err="1" smtClean="0"/>
              <a:t>multicystic</a:t>
            </a:r>
            <a:r>
              <a:rPr lang="en-US" dirty="0" smtClean="0"/>
              <a:t> </a:t>
            </a:r>
            <a:r>
              <a:rPr lang="en-US" dirty="0"/>
              <a:t>but also regress spontaneously in most cases </a:t>
            </a:r>
            <a:r>
              <a:rPr lang="en-US" dirty="0" smtClean="0"/>
              <a:t>without intervention</a:t>
            </a:r>
            <a:r>
              <a:rPr lang="en-US" dirty="0"/>
              <a:t>.</a:t>
            </a:r>
          </a:p>
        </p:txBody>
      </p:sp>
      <p:pic>
        <p:nvPicPr>
          <p:cNvPr id="5" name="1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418306"/>
            <a:ext cx="609600" cy="609600"/>
          </a:xfrm>
          <a:prstGeom prst="rect">
            <a:avLst/>
          </a:prstGeom>
        </p:spPr>
      </p:pic>
    </p:spTree>
    <p:extLst>
      <p:ext uri="{BB962C8B-B14F-4D97-AF65-F5344CB8AC3E}">
        <p14:creationId xmlns:p14="http://schemas.microsoft.com/office/powerpoint/2010/main" val="4253234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BENIGN OVARIAN NEOPLASMS</a:t>
            </a:r>
            <a:endParaRPr lang="en-US" dirty="0"/>
          </a:p>
        </p:txBody>
      </p:sp>
      <p:sp>
        <p:nvSpPr>
          <p:cNvPr id="3" name="Content Placeholder 2"/>
          <p:cNvSpPr>
            <a:spLocks noGrp="1"/>
          </p:cNvSpPr>
          <p:nvPr>
            <p:ph idx="1"/>
          </p:nvPr>
        </p:nvSpPr>
        <p:spPr/>
        <p:txBody>
          <a:bodyPr>
            <a:normAutofit lnSpcReduction="10000"/>
          </a:bodyPr>
          <a:lstStyle/>
          <a:p>
            <a:r>
              <a:rPr lang="en-US" i="1" dirty="0"/>
              <a:t>Although most ovarian enlargements in the reproductive-age group </a:t>
            </a:r>
            <a:r>
              <a:rPr lang="en-US" i="1" dirty="0" smtClean="0"/>
              <a:t>are functional </a:t>
            </a:r>
            <a:r>
              <a:rPr lang="en-US" i="1" dirty="0"/>
              <a:t>cysts, about 25% prove to be </a:t>
            </a:r>
            <a:r>
              <a:rPr lang="en-US" b="1" i="1" dirty="0"/>
              <a:t>nonfunctional </a:t>
            </a:r>
            <a:r>
              <a:rPr lang="en-US" b="1" i="1" dirty="0" smtClean="0"/>
              <a:t>ovarian neoplasms</a:t>
            </a:r>
            <a:r>
              <a:rPr lang="en-US" dirty="0"/>
              <a:t>. </a:t>
            </a:r>
            <a:endParaRPr lang="en-US" dirty="0" smtClean="0"/>
          </a:p>
          <a:p>
            <a:r>
              <a:rPr lang="en-US" i="1" dirty="0" smtClean="0"/>
              <a:t>In </a:t>
            </a:r>
            <a:r>
              <a:rPr lang="en-US" i="1" dirty="0"/>
              <a:t>the reproductive-age group, 90% of these neoplasms </a:t>
            </a:r>
            <a:r>
              <a:rPr lang="en-US" i="1" dirty="0" smtClean="0"/>
              <a:t>are benign</a:t>
            </a:r>
            <a:r>
              <a:rPr lang="en-US" i="1" dirty="0"/>
              <a:t>, whereas the risk of malignancy rises to approximately 25% </a:t>
            </a:r>
            <a:r>
              <a:rPr lang="en-US" i="1" dirty="0" smtClean="0"/>
              <a:t>when postmenopausal </a:t>
            </a:r>
            <a:r>
              <a:rPr lang="en-US" i="1" dirty="0"/>
              <a:t>patients are also included</a:t>
            </a:r>
            <a:r>
              <a:rPr lang="en-US" i="1" dirty="0" smtClean="0"/>
              <a:t>.</a:t>
            </a:r>
          </a:p>
          <a:p>
            <a:r>
              <a:rPr lang="en-US" dirty="0" smtClean="0"/>
              <a:t> </a:t>
            </a:r>
            <a:r>
              <a:rPr lang="en-US" dirty="0"/>
              <a:t>Thus, ovarian masses in </a:t>
            </a:r>
            <a:r>
              <a:rPr lang="en-US" dirty="0" smtClean="0"/>
              <a:t>older patients </a:t>
            </a:r>
            <a:r>
              <a:rPr lang="en-US" dirty="0"/>
              <a:t>and in reproductive-age patients that show no response </a:t>
            </a:r>
            <a:r>
              <a:rPr lang="en-US" dirty="0" smtClean="0"/>
              <a:t>to expectant </a:t>
            </a:r>
            <a:r>
              <a:rPr lang="en-US" dirty="0"/>
              <a:t>management are of special concern</a:t>
            </a:r>
            <a:r>
              <a:rPr lang="en-US" dirty="0" smtClean="0"/>
              <a:t>.</a:t>
            </a:r>
          </a:p>
          <a:p>
            <a:r>
              <a:rPr lang="en-US" dirty="0" smtClean="0"/>
              <a:t> </a:t>
            </a:r>
            <a:r>
              <a:rPr lang="en-US" dirty="0"/>
              <a:t>Unfortunately, unless </a:t>
            </a:r>
            <a:r>
              <a:rPr lang="en-US" dirty="0" smtClean="0"/>
              <a:t>the mass </a:t>
            </a:r>
            <a:r>
              <a:rPr lang="en-US" dirty="0"/>
              <a:t>is particularly large or becomes </a:t>
            </a:r>
            <a:r>
              <a:rPr lang="en-US" dirty="0" smtClean="0"/>
              <a:t> symptomatic</a:t>
            </a:r>
            <a:r>
              <a:rPr lang="en-US" dirty="0"/>
              <a:t>, these masses </a:t>
            </a:r>
            <a:r>
              <a:rPr lang="en-US" dirty="0" smtClean="0"/>
              <a:t>may remain </a:t>
            </a:r>
            <a:r>
              <a:rPr lang="en-US" dirty="0"/>
              <a:t>undetected.</a:t>
            </a:r>
          </a:p>
        </p:txBody>
      </p:sp>
      <p:pic>
        <p:nvPicPr>
          <p:cNvPr id="4" name="1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9638" y="418306"/>
            <a:ext cx="609600" cy="609600"/>
          </a:xfrm>
          <a:prstGeom prst="rect">
            <a:avLst/>
          </a:prstGeom>
        </p:spPr>
      </p:pic>
    </p:spTree>
    <p:extLst>
      <p:ext uri="{BB962C8B-B14F-4D97-AF65-F5344CB8AC3E}">
        <p14:creationId xmlns:p14="http://schemas.microsoft.com/office/powerpoint/2010/main" val="1695010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Ovarian neoplasms are usually categorized by the </a:t>
            </a:r>
            <a:r>
              <a:rPr lang="en-US" dirty="0" smtClean="0"/>
              <a:t>cell type </a:t>
            </a:r>
            <a:r>
              <a:rPr lang="en-US" dirty="0"/>
              <a:t>of origin:</a:t>
            </a:r>
          </a:p>
          <a:p>
            <a:pPr marL="0" indent="0">
              <a:buNone/>
            </a:pPr>
            <a:r>
              <a:rPr lang="en-US" dirty="0"/>
              <a:t>• </a:t>
            </a:r>
            <a:r>
              <a:rPr lang="en-US" b="1" dirty="0"/>
              <a:t>Epithelial cell tumors</a:t>
            </a:r>
            <a:r>
              <a:rPr lang="en-US" dirty="0"/>
              <a:t>, the largest class of ovarian neoplasm</a:t>
            </a:r>
          </a:p>
          <a:p>
            <a:pPr marL="0" indent="0">
              <a:buNone/>
            </a:pPr>
            <a:r>
              <a:rPr lang="en-US" dirty="0"/>
              <a:t>• </a:t>
            </a:r>
            <a:r>
              <a:rPr lang="en-US" b="1" dirty="0"/>
              <a:t>Germ cell tumors</a:t>
            </a:r>
            <a:r>
              <a:rPr lang="en-US" dirty="0"/>
              <a:t>, the most common ovarian neoplasm in</a:t>
            </a:r>
          </a:p>
          <a:p>
            <a:pPr marL="0" indent="0">
              <a:buNone/>
            </a:pPr>
            <a:r>
              <a:rPr lang="en-US" dirty="0"/>
              <a:t>reproductive-age women, the benign cystic </a:t>
            </a:r>
            <a:r>
              <a:rPr lang="en-US" dirty="0" err="1"/>
              <a:t>teratoma</a:t>
            </a:r>
            <a:r>
              <a:rPr lang="en-US" dirty="0"/>
              <a:t> or </a:t>
            </a:r>
            <a:r>
              <a:rPr lang="en-US" dirty="0" err="1"/>
              <a:t>dermoid</a:t>
            </a:r>
            <a:endParaRPr lang="en-US" dirty="0"/>
          </a:p>
          <a:p>
            <a:pPr marL="0" indent="0">
              <a:buNone/>
            </a:pPr>
            <a:r>
              <a:rPr lang="en-US" dirty="0"/>
              <a:t>• </a:t>
            </a:r>
            <a:r>
              <a:rPr lang="en-US" b="1" dirty="0"/>
              <a:t>Stromal cell tumors, </a:t>
            </a:r>
            <a:r>
              <a:rPr lang="en-US" dirty="0"/>
              <a:t>some of the rarer types</a:t>
            </a:r>
          </a:p>
        </p:txBody>
      </p:sp>
      <p:pic>
        <p:nvPicPr>
          <p:cNvPr id="4" name="16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0487" y="418306"/>
            <a:ext cx="609600" cy="609600"/>
          </a:xfrm>
          <a:prstGeom prst="rect">
            <a:avLst/>
          </a:prstGeom>
        </p:spPr>
      </p:pic>
    </p:spTree>
    <p:extLst>
      <p:ext uri="{BB962C8B-B14F-4D97-AF65-F5344CB8AC3E}">
        <p14:creationId xmlns:p14="http://schemas.microsoft.com/office/powerpoint/2010/main" val="3239069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4244916" y="0"/>
            <a:ext cx="4303059" cy="3200125"/>
          </a:xfrm>
          <a:prstGeom prst="rect">
            <a:avLst/>
          </a:prstGeom>
        </p:spPr>
      </p:pic>
      <p:pic>
        <p:nvPicPr>
          <p:cNvPr id="5" name="Picture 4"/>
          <p:cNvPicPr>
            <a:picLocks noChangeAspect="1"/>
          </p:cNvPicPr>
          <p:nvPr/>
        </p:nvPicPr>
        <p:blipFill>
          <a:blip r:embed="rId5"/>
          <a:stretch>
            <a:fillRect/>
          </a:stretch>
        </p:blipFill>
        <p:spPr>
          <a:xfrm>
            <a:off x="4295739" y="3039840"/>
            <a:ext cx="4201412" cy="3818160"/>
          </a:xfrm>
          <a:prstGeom prst="rect">
            <a:avLst/>
          </a:prstGeom>
        </p:spPr>
      </p:pic>
      <p:pic>
        <p:nvPicPr>
          <p:cNvPr id="3" name="1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27605" y="226764"/>
            <a:ext cx="609600" cy="609600"/>
          </a:xfrm>
          <a:prstGeom prst="rect">
            <a:avLst/>
          </a:prstGeom>
        </p:spPr>
      </p:pic>
    </p:spTree>
    <p:extLst>
      <p:ext uri="{BB962C8B-B14F-4D97-AF65-F5344CB8AC3E}">
        <p14:creationId xmlns:p14="http://schemas.microsoft.com/office/powerpoint/2010/main" val="1227126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Benign Epithelial Cell Neoplasms</a:t>
            </a:r>
            <a:endParaRPr lang="en-US" dirty="0"/>
          </a:p>
        </p:txBody>
      </p:sp>
      <p:sp>
        <p:nvSpPr>
          <p:cNvPr id="3" name="Content Placeholder 2"/>
          <p:cNvSpPr>
            <a:spLocks noGrp="1"/>
          </p:cNvSpPr>
          <p:nvPr>
            <p:ph idx="1"/>
          </p:nvPr>
        </p:nvSpPr>
        <p:spPr/>
        <p:txBody>
          <a:bodyPr>
            <a:normAutofit/>
          </a:bodyPr>
          <a:lstStyle/>
          <a:p>
            <a:r>
              <a:rPr lang="en-US" dirty="0" smtClean="0"/>
              <a:t>Evidence </a:t>
            </a:r>
            <a:r>
              <a:rPr lang="en-US" dirty="0"/>
              <a:t>exists to suggest that these cells are derived </a:t>
            </a:r>
            <a:r>
              <a:rPr lang="en-US" dirty="0" smtClean="0"/>
              <a:t>from mesothelial </a:t>
            </a:r>
            <a:r>
              <a:rPr lang="en-US" dirty="0"/>
              <a:t>cells lining the peritoneal cavity. </a:t>
            </a:r>
            <a:endParaRPr lang="en-US" dirty="0" smtClean="0"/>
          </a:p>
          <a:p>
            <a:r>
              <a:rPr lang="en-US" dirty="0" smtClean="0"/>
              <a:t>It is </a:t>
            </a:r>
            <a:r>
              <a:rPr lang="en-US" dirty="0"/>
              <a:t>hypothesized that these </a:t>
            </a:r>
            <a:r>
              <a:rPr lang="en-US" dirty="0" smtClean="0"/>
              <a:t>tissues are capable </a:t>
            </a:r>
            <a:r>
              <a:rPr lang="en-US" dirty="0"/>
              <a:t>of differentiating into glandular tissue. </a:t>
            </a:r>
            <a:endParaRPr lang="en-US" dirty="0" smtClean="0"/>
          </a:p>
          <a:p>
            <a:r>
              <a:rPr lang="en-US" dirty="0" smtClean="0"/>
              <a:t>The </a:t>
            </a:r>
            <a:r>
              <a:rPr lang="en-US" dirty="0"/>
              <a:t>more </a:t>
            </a:r>
            <a:r>
              <a:rPr lang="en-US" dirty="0" smtClean="0"/>
              <a:t>common epithelial </a:t>
            </a:r>
            <a:r>
              <a:rPr lang="en-US" dirty="0"/>
              <a:t>tumors of the ovary are grouped into serous, mucinous, </a:t>
            </a:r>
            <a:r>
              <a:rPr lang="en-US" dirty="0" smtClean="0"/>
              <a:t>and </a:t>
            </a:r>
            <a:r>
              <a:rPr lang="en-US" dirty="0" err="1" smtClean="0"/>
              <a:t>endometrioid</a:t>
            </a:r>
            <a:r>
              <a:rPr lang="en-US" dirty="0" smtClean="0"/>
              <a:t> </a:t>
            </a:r>
            <a:r>
              <a:rPr lang="en-US" dirty="0"/>
              <a:t>neoplasms</a:t>
            </a:r>
          </a:p>
        </p:txBody>
      </p:sp>
      <p:pic>
        <p:nvPicPr>
          <p:cNvPr id="5" name="1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74217" y="230188"/>
            <a:ext cx="609600" cy="609600"/>
          </a:xfrm>
          <a:prstGeom prst="rect">
            <a:avLst/>
          </a:prstGeom>
        </p:spPr>
      </p:pic>
    </p:spTree>
    <p:extLst>
      <p:ext uri="{BB962C8B-B14F-4D97-AF65-F5344CB8AC3E}">
        <p14:creationId xmlns:p14="http://schemas.microsoft.com/office/powerpoint/2010/main" val="1318532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4251486" y="455654"/>
            <a:ext cx="4235294" cy="3127500"/>
          </a:xfrm>
          <a:prstGeom prst="rect">
            <a:avLst/>
          </a:prstGeom>
        </p:spPr>
      </p:pic>
      <p:pic>
        <p:nvPicPr>
          <p:cNvPr id="5" name="Picture 4"/>
          <p:cNvPicPr>
            <a:picLocks noChangeAspect="1"/>
          </p:cNvPicPr>
          <p:nvPr/>
        </p:nvPicPr>
        <p:blipFill>
          <a:blip r:embed="rId5"/>
          <a:stretch>
            <a:fillRect/>
          </a:stretch>
        </p:blipFill>
        <p:spPr>
          <a:xfrm>
            <a:off x="4285368" y="3673683"/>
            <a:ext cx="4201412" cy="2598750"/>
          </a:xfrm>
          <a:prstGeom prst="rect">
            <a:avLst/>
          </a:prstGeom>
        </p:spPr>
      </p:pic>
      <p:pic>
        <p:nvPicPr>
          <p:cNvPr id="3" name="1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418306"/>
            <a:ext cx="609600" cy="609600"/>
          </a:xfrm>
          <a:prstGeom prst="rect">
            <a:avLst/>
          </a:prstGeom>
        </p:spPr>
      </p:pic>
    </p:spTree>
    <p:extLst>
      <p:ext uri="{BB962C8B-B14F-4D97-AF65-F5344CB8AC3E}">
        <p14:creationId xmlns:p14="http://schemas.microsoft.com/office/powerpoint/2010/main" val="3748150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3200" b="1" dirty="0"/>
              <a:t>Reference:</a:t>
            </a:r>
          </a:p>
          <a:p>
            <a:pPr marL="0" indent="0">
              <a:buNone/>
            </a:pPr>
            <a:r>
              <a:rPr lang="en-US" dirty="0"/>
              <a:t>Beckmann and Ling's Obstetrics and </a:t>
            </a:r>
            <a:r>
              <a:rPr lang="en-US" dirty="0" smtClean="0"/>
              <a:t>Gynecology,2019, </a:t>
            </a:r>
            <a:r>
              <a:rPr lang="en-US" dirty="0"/>
              <a:t>eight edition, </a:t>
            </a:r>
            <a:r>
              <a:rPr lang="en-US" dirty="0" smtClean="0"/>
              <a:t>chapter50.</a:t>
            </a:r>
          </a:p>
          <a:p>
            <a:pPr marL="0" indent="0">
              <a:buNone/>
            </a:pPr>
            <a:endParaRPr lang="en-US" dirty="0"/>
          </a:p>
          <a:p>
            <a:pPr marL="0" indent="0">
              <a:buNone/>
            </a:pPr>
            <a:r>
              <a:rPr lang="en-US" sz="3200" b="1" dirty="0"/>
              <a:t>To read more:</a:t>
            </a:r>
          </a:p>
          <a:p>
            <a:pPr marL="0" indent="0">
              <a:buNone/>
            </a:pPr>
            <a:r>
              <a:rPr lang="en-US" dirty="0" err="1"/>
              <a:t>Berek</a:t>
            </a:r>
            <a:r>
              <a:rPr lang="en-US" dirty="0"/>
              <a:t> &amp; Novak's Gynecology, </a:t>
            </a:r>
            <a:r>
              <a:rPr lang="en-US" dirty="0" smtClean="0"/>
              <a:t>2020,sixteenth </a:t>
            </a:r>
            <a:r>
              <a:rPr lang="en-US" dirty="0"/>
              <a:t>edition, chapter </a:t>
            </a:r>
            <a:r>
              <a:rPr lang="en-US" dirty="0" smtClean="0"/>
              <a:t>39.</a:t>
            </a:r>
            <a:endParaRPr lang="en-US" dirty="0"/>
          </a:p>
          <a:p>
            <a:pPr marL="0" indent="0">
              <a:buNone/>
            </a:pPr>
            <a:endParaRPr lang="en-US" dirty="0"/>
          </a:p>
          <a:p>
            <a:endParaRPr lang="en-US" dirty="0"/>
          </a:p>
        </p:txBody>
      </p:sp>
      <p:pic>
        <p:nvPicPr>
          <p:cNvPr id="4" name="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812" y="723106"/>
            <a:ext cx="609600" cy="609600"/>
          </a:xfrm>
          <a:prstGeom prst="rect">
            <a:avLst/>
          </a:prstGeom>
        </p:spPr>
      </p:pic>
    </p:spTree>
    <p:extLst>
      <p:ext uri="{BB962C8B-B14F-4D97-AF65-F5344CB8AC3E}">
        <p14:creationId xmlns:p14="http://schemas.microsoft.com/office/powerpoint/2010/main" val="18334603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Serous Tumors</a:t>
            </a:r>
          </a:p>
        </p:txBody>
      </p:sp>
      <p:sp>
        <p:nvSpPr>
          <p:cNvPr id="3" name="Content Placeholder 2"/>
          <p:cNvSpPr>
            <a:spLocks noGrp="1"/>
          </p:cNvSpPr>
          <p:nvPr>
            <p:ph idx="1"/>
          </p:nvPr>
        </p:nvSpPr>
        <p:spPr/>
        <p:txBody>
          <a:bodyPr/>
          <a:lstStyle/>
          <a:p>
            <a:r>
              <a:rPr lang="en-US" dirty="0"/>
              <a:t>The most common epithelial cell neoplasm is </a:t>
            </a:r>
            <a:r>
              <a:rPr lang="en-US" b="1" dirty="0"/>
              <a:t>serous </a:t>
            </a:r>
            <a:r>
              <a:rPr lang="en-US" b="1" dirty="0" smtClean="0"/>
              <a:t>cystadenoma </a:t>
            </a:r>
            <a:r>
              <a:rPr lang="en-US" dirty="0" smtClean="0"/>
              <a:t>. </a:t>
            </a:r>
            <a:r>
              <a:rPr lang="en-US" dirty="0"/>
              <a:t>Seventy percent of serous tumors are benign; </a:t>
            </a:r>
            <a:r>
              <a:rPr lang="en-US" dirty="0" smtClean="0"/>
              <a:t>approximately 10</a:t>
            </a:r>
            <a:r>
              <a:rPr lang="en-US" dirty="0"/>
              <a:t>% </a:t>
            </a:r>
            <a:r>
              <a:rPr lang="en-US" dirty="0" smtClean="0"/>
              <a:t>are </a:t>
            </a:r>
            <a:r>
              <a:rPr lang="en-US" dirty="0"/>
              <a:t>of </a:t>
            </a:r>
            <a:r>
              <a:rPr lang="en-US" b="1" dirty="0"/>
              <a:t>low malignant potential</a:t>
            </a:r>
            <a:r>
              <a:rPr lang="en-US" dirty="0"/>
              <a:t>, and the remaining 20% are </a:t>
            </a:r>
            <a:r>
              <a:rPr lang="en-US" dirty="0" smtClean="0"/>
              <a:t>frankly malignant </a:t>
            </a:r>
            <a:r>
              <a:rPr lang="en-US" dirty="0"/>
              <a:t>by both histologic criteria and clinical behavior.</a:t>
            </a:r>
          </a:p>
        </p:txBody>
      </p:sp>
      <p:pic>
        <p:nvPicPr>
          <p:cNvPr id="4" name="Content Placeholder 3"/>
          <p:cNvPicPr>
            <a:picLocks noChangeAspect="1"/>
          </p:cNvPicPr>
          <p:nvPr/>
        </p:nvPicPr>
        <p:blipFill>
          <a:blip r:embed="rId4"/>
          <a:stretch>
            <a:fillRect/>
          </a:stretch>
        </p:blipFill>
        <p:spPr>
          <a:xfrm>
            <a:off x="4120739" y="4001294"/>
            <a:ext cx="4303059" cy="2767500"/>
          </a:xfrm>
          <a:prstGeom prst="rect">
            <a:avLst/>
          </a:prstGeom>
        </p:spPr>
      </p:pic>
      <p:pic>
        <p:nvPicPr>
          <p:cNvPr id="5" name="2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47942" y="230188"/>
            <a:ext cx="609600" cy="609600"/>
          </a:xfrm>
          <a:prstGeom prst="rect">
            <a:avLst/>
          </a:prstGeom>
        </p:spPr>
      </p:pic>
    </p:spTree>
    <p:extLst>
      <p:ext uri="{BB962C8B-B14F-4D97-AF65-F5344CB8AC3E}">
        <p14:creationId xmlns:p14="http://schemas.microsoft.com/office/powerpoint/2010/main" val="3214908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Serous Tumors</a:t>
            </a:r>
          </a:p>
        </p:txBody>
      </p:sp>
      <p:sp>
        <p:nvSpPr>
          <p:cNvPr id="3" name="Content Placeholder 2"/>
          <p:cNvSpPr>
            <a:spLocks noGrp="1"/>
          </p:cNvSpPr>
          <p:nvPr>
            <p:ph idx="1"/>
          </p:nvPr>
        </p:nvSpPr>
        <p:spPr/>
        <p:txBody>
          <a:bodyPr>
            <a:normAutofit lnSpcReduction="10000"/>
          </a:bodyPr>
          <a:lstStyle/>
          <a:p>
            <a:r>
              <a:rPr lang="en-US" dirty="0"/>
              <a:t>Treatment  of  serous  tumors  is  surgical,  because  of  the  relatively  </a:t>
            </a:r>
            <a:r>
              <a:rPr lang="en-US" dirty="0" smtClean="0"/>
              <a:t>high rate  </a:t>
            </a:r>
            <a:r>
              <a:rPr lang="en-US" dirty="0"/>
              <a:t>of  malignancy.  In  the  younger  patient  with  smaller  tumors,  </a:t>
            </a:r>
            <a:r>
              <a:rPr lang="en-US" dirty="0" smtClean="0"/>
              <a:t>ovarian cystectomy  </a:t>
            </a:r>
            <a:r>
              <a:rPr lang="en-US" dirty="0"/>
              <a:t>may  be  attempted  to  minimize  the  amount  of  ovarian  </a:t>
            </a:r>
            <a:r>
              <a:rPr lang="en-US" dirty="0" smtClean="0"/>
              <a:t>tissue removed</a:t>
            </a:r>
            <a:r>
              <a:rPr lang="en-US" dirty="0"/>
              <a:t>.  For  large,  unilateral  serous  tumors  in  young  patients,  </a:t>
            </a:r>
            <a:r>
              <a:rPr lang="en-US" dirty="0" smtClean="0"/>
              <a:t>unilateral oophorectomy  </a:t>
            </a:r>
            <a:r>
              <a:rPr lang="en-US" dirty="0"/>
              <a:t>with  preservation  of  the  contralateral  ovary  is  indicated  </a:t>
            </a:r>
            <a:r>
              <a:rPr lang="en-US" dirty="0" smtClean="0"/>
              <a:t>to maintain </a:t>
            </a:r>
            <a:r>
              <a:rPr lang="en-US" dirty="0"/>
              <a:t>fertility. </a:t>
            </a:r>
            <a:endParaRPr lang="en-US" dirty="0" smtClean="0"/>
          </a:p>
          <a:p>
            <a:r>
              <a:rPr lang="en-US" dirty="0" smtClean="0"/>
              <a:t>In </a:t>
            </a:r>
            <a:r>
              <a:rPr lang="en-US" dirty="0"/>
              <a:t>patients </a:t>
            </a:r>
            <a:r>
              <a:rPr lang="en-US" dirty="0" smtClean="0"/>
              <a:t>post menopause, </a:t>
            </a:r>
            <a:r>
              <a:rPr lang="en-US" dirty="0"/>
              <a:t>bilateral </a:t>
            </a:r>
            <a:r>
              <a:rPr lang="en-US" dirty="0" smtClean="0"/>
              <a:t>oophorectomy along </a:t>
            </a:r>
            <a:r>
              <a:rPr lang="en-US" dirty="0"/>
              <a:t>with  hysterectomy may  be  indicated,  not  only  because  of  the  </a:t>
            </a:r>
            <a:r>
              <a:rPr lang="en-US" dirty="0" smtClean="0"/>
              <a:t>chance of  </a:t>
            </a:r>
            <a:r>
              <a:rPr lang="en-US" dirty="0"/>
              <a:t>future  malignancy  but  also  because  of  the  increased  risk  of  a  </a:t>
            </a:r>
            <a:r>
              <a:rPr lang="en-US" dirty="0" smtClean="0"/>
              <a:t>coexistent serous </a:t>
            </a:r>
            <a:r>
              <a:rPr lang="en-US" dirty="0"/>
              <a:t>tumor in the contralateral ovary.</a:t>
            </a:r>
          </a:p>
        </p:txBody>
      </p:sp>
      <p:pic>
        <p:nvPicPr>
          <p:cNvPr id="4" name="2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09812" y="590320"/>
            <a:ext cx="609600" cy="609600"/>
          </a:xfrm>
          <a:prstGeom prst="rect">
            <a:avLst/>
          </a:prstGeom>
        </p:spPr>
      </p:pic>
    </p:spTree>
    <p:extLst>
      <p:ext uri="{BB962C8B-B14F-4D97-AF65-F5344CB8AC3E}">
        <p14:creationId xmlns:p14="http://schemas.microsoft.com/office/powerpoint/2010/main" val="2611220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17920"/>
          </a:xfrm>
        </p:spPr>
        <p:txBody>
          <a:bodyPr>
            <a:normAutofit fontScale="90000"/>
          </a:bodyPr>
          <a:lstStyle/>
          <a:p>
            <a:pPr algn="ctr"/>
            <a:r>
              <a:rPr lang="en-US" dirty="0"/>
              <a:t>Mucinous Tumors</a:t>
            </a:r>
          </a:p>
        </p:txBody>
      </p:sp>
      <p:sp>
        <p:nvSpPr>
          <p:cNvPr id="3" name="Content Placeholder 2"/>
          <p:cNvSpPr>
            <a:spLocks noGrp="1"/>
          </p:cNvSpPr>
          <p:nvPr>
            <p:ph idx="1"/>
          </p:nvPr>
        </p:nvSpPr>
        <p:spPr>
          <a:xfrm>
            <a:off x="528810" y="870334"/>
            <a:ext cx="10824990" cy="5306630"/>
          </a:xfrm>
        </p:spPr>
        <p:txBody>
          <a:bodyPr>
            <a:normAutofit/>
          </a:bodyPr>
          <a:lstStyle/>
          <a:p>
            <a:r>
              <a:rPr lang="en-US" dirty="0"/>
              <a:t>The mucinous cystadenoma is the second most common epithelial </a:t>
            </a:r>
            <a:r>
              <a:rPr lang="en-US" dirty="0" smtClean="0"/>
              <a:t>cell tumor  </a:t>
            </a:r>
            <a:r>
              <a:rPr lang="en-US" dirty="0"/>
              <a:t>of  the  ovary. </a:t>
            </a:r>
            <a:endParaRPr lang="en-US" dirty="0" smtClean="0"/>
          </a:p>
          <a:p>
            <a:r>
              <a:rPr lang="en-US" dirty="0" smtClean="0"/>
              <a:t> </a:t>
            </a:r>
            <a:r>
              <a:rPr lang="en-US" dirty="0"/>
              <a:t>The  malignancy  rate  of  15%  is  lower  than  that  </a:t>
            </a:r>
            <a:r>
              <a:rPr lang="en-US" dirty="0" smtClean="0"/>
              <a:t>for serous  </a:t>
            </a:r>
            <a:r>
              <a:rPr lang="en-US" dirty="0"/>
              <a:t>tumors.  </a:t>
            </a:r>
            <a:endParaRPr lang="en-US" dirty="0" smtClean="0"/>
          </a:p>
          <a:p>
            <a:r>
              <a:rPr lang="en-US" dirty="0" smtClean="0"/>
              <a:t>These  </a:t>
            </a:r>
            <a:r>
              <a:rPr lang="en-US" dirty="0"/>
              <a:t>cystic  tumors  can  become  quite  large,  </a:t>
            </a:r>
            <a:r>
              <a:rPr lang="en-US" dirty="0" smtClean="0"/>
              <a:t>sometimes filling  </a:t>
            </a:r>
            <a:r>
              <a:rPr lang="en-US" dirty="0"/>
              <a:t>the  entire  pelvis  and  extending  into  the  abdominal  cavity  </a:t>
            </a:r>
            <a:r>
              <a:rPr lang="en-US" dirty="0" smtClean="0"/>
              <a:t>.</a:t>
            </a:r>
          </a:p>
          <a:p>
            <a:r>
              <a:rPr lang="en-US" dirty="0" smtClean="0"/>
              <a:t>Ultrasound  </a:t>
            </a:r>
            <a:r>
              <a:rPr lang="en-US" dirty="0"/>
              <a:t>assessment  will  often  reveal  </a:t>
            </a:r>
            <a:r>
              <a:rPr lang="en-US" dirty="0" err="1"/>
              <a:t>multilocular</a:t>
            </a:r>
            <a:r>
              <a:rPr lang="en-US" dirty="0"/>
              <a:t>  </a:t>
            </a:r>
            <a:r>
              <a:rPr lang="en-US" dirty="0" err="1"/>
              <a:t>septations</a:t>
            </a:r>
            <a:r>
              <a:rPr lang="en-US" dirty="0"/>
              <a:t>.</a:t>
            </a:r>
          </a:p>
          <a:p>
            <a:r>
              <a:rPr lang="en-US" dirty="0"/>
              <a:t>Surgery is the treatment of choice.</a:t>
            </a:r>
          </a:p>
        </p:txBody>
      </p:sp>
      <p:pic>
        <p:nvPicPr>
          <p:cNvPr id="4" name="Content Placeholder 3"/>
          <p:cNvPicPr>
            <a:picLocks noChangeAspect="1"/>
          </p:cNvPicPr>
          <p:nvPr/>
        </p:nvPicPr>
        <p:blipFill>
          <a:blip r:embed="rId4"/>
          <a:stretch>
            <a:fillRect/>
          </a:stretch>
        </p:blipFill>
        <p:spPr>
          <a:xfrm>
            <a:off x="6268598" y="3793302"/>
            <a:ext cx="4298754" cy="2833344"/>
          </a:xfrm>
          <a:prstGeom prst="rect">
            <a:avLst/>
          </a:prstGeom>
        </p:spPr>
      </p:pic>
      <p:pic>
        <p:nvPicPr>
          <p:cNvPr id="5" name="2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2552" y="219286"/>
            <a:ext cx="609600" cy="609600"/>
          </a:xfrm>
          <a:prstGeom prst="rect">
            <a:avLst/>
          </a:prstGeom>
        </p:spPr>
      </p:pic>
    </p:spTree>
    <p:extLst>
      <p:ext uri="{BB962C8B-B14F-4D97-AF65-F5344CB8AC3E}">
        <p14:creationId xmlns:p14="http://schemas.microsoft.com/office/powerpoint/2010/main" val="1239045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Endometrioid</a:t>
            </a:r>
            <a:r>
              <a:rPr lang="en-US" dirty="0"/>
              <a:t> Tumors</a:t>
            </a:r>
          </a:p>
        </p:txBody>
      </p:sp>
      <p:sp>
        <p:nvSpPr>
          <p:cNvPr id="3" name="Content Placeholder 2"/>
          <p:cNvSpPr>
            <a:spLocks noGrp="1"/>
          </p:cNvSpPr>
          <p:nvPr>
            <p:ph idx="1"/>
          </p:nvPr>
        </p:nvSpPr>
        <p:spPr/>
        <p:txBody>
          <a:bodyPr/>
          <a:lstStyle/>
          <a:p>
            <a:r>
              <a:rPr lang="en-US" dirty="0"/>
              <a:t>A third type of benign epithelial neoplasm is </a:t>
            </a:r>
            <a:r>
              <a:rPr lang="en-US" b="1" dirty="0" err="1"/>
              <a:t>endometrioid</a:t>
            </a:r>
            <a:r>
              <a:rPr lang="en-US" b="1" dirty="0"/>
              <a:t> </a:t>
            </a:r>
            <a:r>
              <a:rPr lang="en-US" b="1" dirty="0" err="1" smtClean="0"/>
              <a:t>tumor</a:t>
            </a:r>
            <a:r>
              <a:rPr lang="en-US" dirty="0" err="1" smtClean="0"/>
              <a:t>.Most</a:t>
            </a:r>
            <a:r>
              <a:rPr lang="en-US" dirty="0" smtClean="0"/>
              <a:t> </a:t>
            </a:r>
            <a:r>
              <a:rPr lang="en-US" dirty="0"/>
              <a:t>benign </a:t>
            </a:r>
            <a:r>
              <a:rPr lang="en-US" dirty="0" err="1"/>
              <a:t>endometrioid</a:t>
            </a:r>
            <a:r>
              <a:rPr lang="en-US" dirty="0"/>
              <a:t> tumors take the form of </a:t>
            </a:r>
            <a:r>
              <a:rPr lang="en-US" dirty="0" err="1" smtClean="0"/>
              <a:t>endometriomas</a:t>
            </a:r>
            <a:r>
              <a:rPr lang="en-US" dirty="0"/>
              <a:t>, </a:t>
            </a:r>
            <a:r>
              <a:rPr lang="en-US" dirty="0" smtClean="0"/>
              <a:t>which are </a:t>
            </a:r>
            <a:r>
              <a:rPr lang="en-US" dirty="0"/>
              <a:t>cysts lined by well-differentiated, endometrial-like glandular tissue</a:t>
            </a:r>
            <a:r>
              <a:rPr lang="en-US" dirty="0" smtClean="0"/>
              <a:t>.</a:t>
            </a:r>
            <a:endParaRPr lang="en-US" dirty="0"/>
          </a:p>
        </p:txBody>
      </p:sp>
      <p:pic>
        <p:nvPicPr>
          <p:cNvPr id="6" name="2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3711" y="418306"/>
            <a:ext cx="609600" cy="609600"/>
          </a:xfrm>
          <a:prstGeom prst="rect">
            <a:avLst/>
          </a:prstGeom>
        </p:spPr>
      </p:pic>
    </p:spTree>
    <p:extLst>
      <p:ext uri="{BB962C8B-B14F-4D97-AF65-F5344CB8AC3E}">
        <p14:creationId xmlns:p14="http://schemas.microsoft.com/office/powerpoint/2010/main" val="918407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Brenner </a:t>
            </a:r>
            <a:r>
              <a:rPr lang="en-US" b="1" dirty="0" smtClean="0"/>
              <a:t>tumor</a:t>
            </a:r>
            <a:endParaRPr lang="en-US" dirty="0"/>
          </a:p>
        </p:txBody>
      </p:sp>
      <p:sp>
        <p:nvSpPr>
          <p:cNvPr id="3" name="Content Placeholder 2"/>
          <p:cNvSpPr>
            <a:spLocks noGrp="1"/>
          </p:cNvSpPr>
          <p:nvPr>
            <p:ph idx="1"/>
          </p:nvPr>
        </p:nvSpPr>
        <p:spPr/>
        <p:txBody>
          <a:bodyPr>
            <a:normAutofit/>
          </a:bodyPr>
          <a:lstStyle/>
          <a:p>
            <a:r>
              <a:rPr lang="en-US" b="1" dirty="0"/>
              <a:t>Brenner </a:t>
            </a:r>
            <a:r>
              <a:rPr lang="en-US" b="1" dirty="0" smtClean="0"/>
              <a:t>tumor </a:t>
            </a:r>
            <a:r>
              <a:rPr lang="en-US" dirty="0"/>
              <a:t>is an uncommon benign epithelial cell tumor of </a:t>
            </a:r>
            <a:r>
              <a:rPr lang="en-US" dirty="0" smtClean="0"/>
              <a:t>the ovary</a:t>
            </a:r>
            <a:r>
              <a:rPr lang="en-US" dirty="0"/>
              <a:t>. This tumor is usually described as a </a:t>
            </a:r>
            <a:r>
              <a:rPr lang="en-US" u="sng" dirty="0"/>
              <a:t>solid ovarian tumor </a:t>
            </a:r>
            <a:r>
              <a:rPr lang="en-US" dirty="0"/>
              <a:t>because </a:t>
            </a:r>
            <a:r>
              <a:rPr lang="en-US" dirty="0" smtClean="0"/>
              <a:t>of the </a:t>
            </a:r>
            <a:r>
              <a:rPr lang="en-US" dirty="0"/>
              <a:t>large amount of stroma and fibrotic tissue that surrounds the </a:t>
            </a:r>
            <a:r>
              <a:rPr lang="en-US" dirty="0" smtClean="0"/>
              <a:t>epithelial cells</a:t>
            </a:r>
            <a:r>
              <a:rPr lang="en-US" dirty="0"/>
              <a:t>. </a:t>
            </a:r>
            <a:endParaRPr lang="en-US" dirty="0" smtClean="0"/>
          </a:p>
          <a:p>
            <a:r>
              <a:rPr lang="en-US" dirty="0"/>
              <a:t>It is rarely malignant</a:t>
            </a:r>
            <a:r>
              <a:rPr lang="en-US" dirty="0" smtClean="0"/>
              <a:t>.</a:t>
            </a:r>
          </a:p>
          <a:p>
            <a:r>
              <a:rPr lang="en-US" dirty="0" smtClean="0">
                <a:solidFill>
                  <a:srgbClr val="7030A0"/>
                </a:solidFill>
              </a:rPr>
              <a:t>It </a:t>
            </a:r>
            <a:r>
              <a:rPr lang="en-US" dirty="0">
                <a:solidFill>
                  <a:srgbClr val="7030A0"/>
                </a:solidFill>
              </a:rPr>
              <a:t>is more common in older women, and occasionally occurs </a:t>
            </a:r>
            <a:r>
              <a:rPr lang="en-US" dirty="0" smtClean="0">
                <a:solidFill>
                  <a:srgbClr val="7030A0"/>
                </a:solidFill>
              </a:rPr>
              <a:t>in association </a:t>
            </a:r>
            <a:r>
              <a:rPr lang="en-US" dirty="0">
                <a:solidFill>
                  <a:srgbClr val="7030A0"/>
                </a:solidFill>
              </a:rPr>
              <a:t>with mucinous tumors of the ovary. </a:t>
            </a:r>
            <a:endParaRPr lang="en-US" dirty="0" smtClean="0">
              <a:solidFill>
                <a:srgbClr val="7030A0"/>
              </a:solidFill>
            </a:endParaRPr>
          </a:p>
          <a:p>
            <a:r>
              <a:rPr lang="en-US" dirty="0" smtClean="0"/>
              <a:t>When </a:t>
            </a:r>
            <a:r>
              <a:rPr lang="en-US" dirty="0"/>
              <a:t>discovered as </a:t>
            </a:r>
            <a:r>
              <a:rPr lang="en-US" dirty="0" smtClean="0"/>
              <a:t>an isolated </a:t>
            </a:r>
            <a:r>
              <a:rPr lang="en-US" dirty="0"/>
              <a:t>tumor of the ovary, it is relatively small compared with the </a:t>
            </a:r>
            <a:r>
              <a:rPr lang="en-US" dirty="0" smtClean="0"/>
              <a:t>large size </a:t>
            </a:r>
            <a:r>
              <a:rPr lang="en-US" dirty="0"/>
              <a:t>often attained by the serous and especially by the </a:t>
            </a:r>
            <a:r>
              <a:rPr lang="en-US" dirty="0" smtClean="0"/>
              <a:t>mucinous cystadenomas</a:t>
            </a:r>
            <a:r>
              <a:rPr lang="en-US" dirty="0"/>
              <a:t>. </a:t>
            </a:r>
          </a:p>
        </p:txBody>
      </p:sp>
      <p:pic>
        <p:nvPicPr>
          <p:cNvPr id="4" name="2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3205" y="230188"/>
            <a:ext cx="609600" cy="609600"/>
          </a:xfrm>
          <a:prstGeom prst="rect">
            <a:avLst/>
          </a:prstGeom>
        </p:spPr>
      </p:pic>
    </p:spTree>
    <p:extLst>
      <p:ext uri="{BB962C8B-B14F-4D97-AF65-F5344CB8AC3E}">
        <p14:creationId xmlns:p14="http://schemas.microsoft.com/office/powerpoint/2010/main" val="3572065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7410"/>
          </a:xfrm>
        </p:spPr>
        <p:txBody>
          <a:bodyPr>
            <a:normAutofit fontScale="90000"/>
          </a:bodyPr>
          <a:lstStyle/>
          <a:p>
            <a:pPr algn="ctr"/>
            <a:r>
              <a:rPr lang="en-US" b="1" dirty="0"/>
              <a:t>Benign Germ Cell Neoplasms</a:t>
            </a:r>
            <a:endParaRPr lang="en-US" dirty="0"/>
          </a:p>
        </p:txBody>
      </p:sp>
      <p:sp>
        <p:nvSpPr>
          <p:cNvPr id="3" name="Content Placeholder 2"/>
          <p:cNvSpPr>
            <a:spLocks noGrp="1"/>
          </p:cNvSpPr>
          <p:nvPr>
            <p:ph idx="1"/>
          </p:nvPr>
        </p:nvSpPr>
        <p:spPr>
          <a:xfrm>
            <a:off x="838200" y="1134737"/>
            <a:ext cx="10515600" cy="5042226"/>
          </a:xfrm>
        </p:spPr>
        <p:txBody>
          <a:bodyPr>
            <a:normAutofit fontScale="85000" lnSpcReduction="20000"/>
          </a:bodyPr>
          <a:lstStyle/>
          <a:p>
            <a:r>
              <a:rPr lang="en-US" dirty="0"/>
              <a:t>Germ cell tumors are derived from the primary germ cells. </a:t>
            </a:r>
            <a:endParaRPr lang="en-US" dirty="0" smtClean="0"/>
          </a:p>
          <a:p>
            <a:r>
              <a:rPr lang="en-US" dirty="0" smtClean="0"/>
              <a:t>The </a:t>
            </a:r>
            <a:r>
              <a:rPr lang="en-US" dirty="0"/>
              <a:t>most common tumor found in women of all ages </a:t>
            </a:r>
            <a:r>
              <a:rPr lang="en-US" dirty="0" smtClean="0"/>
              <a:t>is </a:t>
            </a:r>
            <a:r>
              <a:rPr lang="en-US" b="1" dirty="0" smtClean="0"/>
              <a:t>benign </a:t>
            </a:r>
            <a:r>
              <a:rPr lang="en-US" b="1" dirty="0"/>
              <a:t>cystic </a:t>
            </a:r>
            <a:r>
              <a:rPr lang="en-US" b="1" dirty="0" err="1"/>
              <a:t>teratoma</a:t>
            </a:r>
            <a:r>
              <a:rPr lang="en-US" dirty="0"/>
              <a:t>, also called a </a:t>
            </a:r>
            <a:r>
              <a:rPr lang="en-US" b="1" dirty="0"/>
              <a:t>dermoid cyst </a:t>
            </a:r>
            <a:r>
              <a:rPr lang="en-US" dirty="0"/>
              <a:t>or </a:t>
            </a:r>
            <a:r>
              <a:rPr lang="en-US" b="1" dirty="0"/>
              <a:t>dermoid </a:t>
            </a:r>
            <a:r>
              <a:rPr lang="en-US" b="1" dirty="0" smtClean="0"/>
              <a:t>.</a:t>
            </a:r>
          </a:p>
          <a:p>
            <a:r>
              <a:rPr lang="en-US" dirty="0" smtClean="0"/>
              <a:t>Eighty </a:t>
            </a:r>
            <a:r>
              <a:rPr lang="en-US" dirty="0"/>
              <a:t>percent occur during the reproductive years, with a </a:t>
            </a:r>
            <a:r>
              <a:rPr lang="en-US" dirty="0" smtClean="0"/>
              <a:t>median age </a:t>
            </a:r>
            <a:r>
              <a:rPr lang="en-US" dirty="0"/>
              <a:t>of occurrence of 30 years. In children and adolescents, mature </a:t>
            </a:r>
            <a:r>
              <a:rPr lang="en-US" dirty="0" smtClean="0"/>
              <a:t>cystic </a:t>
            </a:r>
            <a:r>
              <a:rPr lang="en-US" dirty="0" err="1" smtClean="0"/>
              <a:t>teratomas</a:t>
            </a:r>
            <a:r>
              <a:rPr lang="en-US" dirty="0" smtClean="0"/>
              <a:t> </a:t>
            </a:r>
            <a:r>
              <a:rPr lang="en-US" dirty="0"/>
              <a:t>account for about one-half of benign ovarian neoplasms</a:t>
            </a:r>
            <a:r>
              <a:rPr lang="en-US" dirty="0" smtClean="0"/>
              <a:t>. </a:t>
            </a:r>
            <a:r>
              <a:rPr lang="en-US" dirty="0" err="1" smtClean="0"/>
              <a:t>Dermoids</a:t>
            </a:r>
            <a:r>
              <a:rPr lang="en-US" dirty="0" smtClean="0"/>
              <a:t> </a:t>
            </a:r>
            <a:r>
              <a:rPr lang="en-US" dirty="0"/>
              <a:t>may contain differentiated tissue from all three embryonic </a:t>
            </a:r>
            <a:r>
              <a:rPr lang="en-US" dirty="0" smtClean="0"/>
              <a:t>germ layers </a:t>
            </a:r>
            <a:r>
              <a:rPr lang="en-US" dirty="0"/>
              <a:t>(i.e., ectoderm, mesoderm, and endoderm). </a:t>
            </a:r>
            <a:endParaRPr lang="en-US" dirty="0" smtClean="0"/>
          </a:p>
          <a:p>
            <a:r>
              <a:rPr lang="en-US" dirty="0" smtClean="0">
                <a:solidFill>
                  <a:srgbClr val="C00000"/>
                </a:solidFill>
              </a:rPr>
              <a:t>The </a:t>
            </a:r>
            <a:r>
              <a:rPr lang="en-US" dirty="0">
                <a:solidFill>
                  <a:srgbClr val="C00000"/>
                </a:solidFill>
              </a:rPr>
              <a:t>most </a:t>
            </a:r>
            <a:r>
              <a:rPr lang="en-US" dirty="0" smtClean="0">
                <a:solidFill>
                  <a:srgbClr val="C00000"/>
                </a:solidFill>
              </a:rPr>
              <a:t>common elements </a:t>
            </a:r>
            <a:r>
              <a:rPr lang="en-US" dirty="0">
                <a:solidFill>
                  <a:srgbClr val="C00000"/>
                </a:solidFill>
              </a:rPr>
              <a:t>found are of ectodermal origin</a:t>
            </a:r>
            <a:r>
              <a:rPr lang="en-US" dirty="0"/>
              <a:t>, primarily squamous cell </a:t>
            </a:r>
            <a:r>
              <a:rPr lang="en-US" dirty="0" smtClean="0"/>
              <a:t>tissue such </a:t>
            </a:r>
            <a:r>
              <a:rPr lang="en-US" dirty="0"/>
              <a:t>as skin appendages (e.g., sweat, sebaceous glands) with </a:t>
            </a:r>
            <a:r>
              <a:rPr lang="en-US" dirty="0" smtClean="0"/>
              <a:t>associated hair </a:t>
            </a:r>
            <a:r>
              <a:rPr lang="en-US" dirty="0"/>
              <a:t>follicles and sebum. It is because of this predominance of </a:t>
            </a:r>
            <a:r>
              <a:rPr lang="en-US" dirty="0" err="1" smtClean="0"/>
              <a:t>dermoid</a:t>
            </a:r>
            <a:r>
              <a:rPr lang="en-US" dirty="0" smtClean="0"/>
              <a:t> derivatives </a:t>
            </a:r>
            <a:r>
              <a:rPr lang="en-US" dirty="0"/>
              <a:t>that the term “</a:t>
            </a:r>
            <a:r>
              <a:rPr lang="en-US" dirty="0" err="1"/>
              <a:t>dermoid</a:t>
            </a:r>
            <a:r>
              <a:rPr lang="en-US" dirty="0"/>
              <a:t>” is used</a:t>
            </a:r>
            <a:r>
              <a:rPr lang="en-US" dirty="0" smtClean="0"/>
              <a:t>.</a:t>
            </a:r>
          </a:p>
          <a:p>
            <a:r>
              <a:rPr lang="en-US" dirty="0" smtClean="0"/>
              <a:t> </a:t>
            </a:r>
            <a:r>
              <a:rPr lang="en-US" dirty="0"/>
              <a:t>Other constituents of </a:t>
            </a:r>
            <a:r>
              <a:rPr lang="en-US" dirty="0" err="1" smtClean="0"/>
              <a:t>dermoids</a:t>
            </a:r>
            <a:r>
              <a:rPr lang="en-US" dirty="0" smtClean="0"/>
              <a:t> include </a:t>
            </a:r>
            <a:r>
              <a:rPr lang="en-US" dirty="0"/>
              <a:t>central nervous system tissue, cartilage, bone, teeth, and </a:t>
            </a:r>
            <a:r>
              <a:rPr lang="en-US" dirty="0" smtClean="0"/>
              <a:t>intestinal glandular </a:t>
            </a:r>
            <a:r>
              <a:rPr lang="en-US" dirty="0"/>
              <a:t>elements, most of which are found in well-differentiated form.</a:t>
            </a:r>
          </a:p>
          <a:p>
            <a:r>
              <a:rPr lang="en-US" dirty="0"/>
              <a:t>One unusual variant is </a:t>
            </a:r>
            <a:r>
              <a:rPr lang="en-US" i="1" dirty="0"/>
              <a:t>struma </a:t>
            </a:r>
            <a:r>
              <a:rPr lang="en-US" i="1" dirty="0" err="1"/>
              <a:t>ovarii</a:t>
            </a:r>
            <a:r>
              <a:rPr lang="en-US" dirty="0"/>
              <a:t>, in which functioning thyroid tissue </a:t>
            </a:r>
            <a:r>
              <a:rPr lang="en-US" dirty="0" smtClean="0"/>
              <a:t>is found.</a:t>
            </a:r>
            <a:endParaRPr lang="en-US" dirty="0"/>
          </a:p>
        </p:txBody>
      </p:sp>
      <p:pic>
        <p:nvPicPr>
          <p:cNvPr id="5" name="2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30149" y="365126"/>
            <a:ext cx="609600" cy="609600"/>
          </a:xfrm>
          <a:prstGeom prst="rect">
            <a:avLst/>
          </a:prstGeom>
        </p:spPr>
      </p:pic>
    </p:spTree>
    <p:extLst>
      <p:ext uri="{BB962C8B-B14F-4D97-AF65-F5344CB8AC3E}">
        <p14:creationId xmlns:p14="http://schemas.microsoft.com/office/powerpoint/2010/main" val="2251771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4092953" y="1825624"/>
            <a:ext cx="4006093" cy="4883933"/>
          </a:xfrm>
          <a:prstGeom prst="rect">
            <a:avLst/>
          </a:prstGeom>
        </p:spPr>
      </p:pic>
      <p:pic>
        <p:nvPicPr>
          <p:cNvPr id="3" name="26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8284" y="1520824"/>
            <a:ext cx="609600" cy="609600"/>
          </a:xfrm>
          <a:prstGeom prst="rect">
            <a:avLst/>
          </a:prstGeom>
        </p:spPr>
      </p:pic>
    </p:spTree>
    <p:extLst>
      <p:ext uri="{BB962C8B-B14F-4D97-AF65-F5344CB8AC3E}">
        <p14:creationId xmlns:p14="http://schemas.microsoft.com/office/powerpoint/2010/main" val="2965622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Dermoid </a:t>
            </a:r>
            <a:endParaRPr lang="en-US" dirty="0"/>
          </a:p>
        </p:txBody>
      </p:sp>
      <p:sp>
        <p:nvSpPr>
          <p:cNvPr id="3" name="Content Placeholder 2"/>
          <p:cNvSpPr>
            <a:spLocks noGrp="1"/>
          </p:cNvSpPr>
          <p:nvPr>
            <p:ph idx="1"/>
          </p:nvPr>
        </p:nvSpPr>
        <p:spPr/>
        <p:txBody>
          <a:bodyPr>
            <a:normAutofit fontScale="85000" lnSpcReduction="20000"/>
          </a:bodyPr>
          <a:lstStyle/>
          <a:p>
            <a:r>
              <a:rPr lang="en-US" dirty="0"/>
              <a:t>A </a:t>
            </a:r>
            <a:r>
              <a:rPr lang="en-US" dirty="0" err="1"/>
              <a:t>dermoid</a:t>
            </a:r>
            <a:r>
              <a:rPr lang="en-US" dirty="0"/>
              <a:t> is frequently encountered as an asymptomatic, </a:t>
            </a:r>
            <a:r>
              <a:rPr lang="en-US" dirty="0" smtClean="0"/>
              <a:t>unilateral adnexal </a:t>
            </a:r>
            <a:r>
              <a:rPr lang="en-US" dirty="0"/>
              <a:t>mass that is mobile and </a:t>
            </a:r>
            <a:r>
              <a:rPr lang="en-US" dirty="0" err="1"/>
              <a:t>nontender</a:t>
            </a:r>
            <a:r>
              <a:rPr lang="en-US" dirty="0"/>
              <a:t>. This tumor often has a high </a:t>
            </a:r>
            <a:r>
              <a:rPr lang="en-US" dirty="0" smtClean="0"/>
              <a:t>fat content </a:t>
            </a:r>
            <a:r>
              <a:rPr lang="en-US" dirty="0"/>
              <a:t>that makes it more readily identified by CT evaluation, as well </a:t>
            </a:r>
            <a:r>
              <a:rPr lang="en-US" dirty="0" smtClean="0"/>
              <a:t>as giving </a:t>
            </a:r>
            <a:r>
              <a:rPr lang="en-US" dirty="0"/>
              <a:t>it a more buoyant tendency in the pelvis, resulting in a </a:t>
            </a:r>
            <a:r>
              <a:rPr lang="en-US" dirty="0" smtClean="0"/>
              <a:t>relatively high  rate </a:t>
            </a:r>
            <a:r>
              <a:rPr lang="en-US" dirty="0"/>
              <a:t>of ovarian torsion (15%) in comparison with other types </a:t>
            </a:r>
            <a:r>
              <a:rPr lang="en-US" dirty="0" smtClean="0"/>
              <a:t>of neoplasms</a:t>
            </a:r>
            <a:r>
              <a:rPr lang="en-US" dirty="0"/>
              <a:t>.</a:t>
            </a:r>
          </a:p>
          <a:p>
            <a:r>
              <a:rPr lang="en-US" dirty="0"/>
              <a:t>Treatment of </a:t>
            </a:r>
            <a:r>
              <a:rPr lang="en-US" dirty="0" err="1"/>
              <a:t>dermoids</a:t>
            </a:r>
            <a:r>
              <a:rPr lang="en-US" dirty="0"/>
              <a:t> depends on size, patient symptoms, </a:t>
            </a:r>
            <a:r>
              <a:rPr lang="en-US" dirty="0" smtClean="0"/>
              <a:t>surgical risk</a:t>
            </a:r>
            <a:r>
              <a:rPr lang="en-US" dirty="0"/>
              <a:t>, and suspicion of malignancy. The rate of malignancy is low, </a:t>
            </a:r>
            <a:r>
              <a:rPr lang="en-US" dirty="0" smtClean="0"/>
              <a:t>but surgical </a:t>
            </a:r>
            <a:r>
              <a:rPr lang="en-US" dirty="0"/>
              <a:t>removal should be considered because of the </a:t>
            </a:r>
            <a:r>
              <a:rPr lang="en-US" u="sng" dirty="0"/>
              <a:t>possibility of </a:t>
            </a:r>
            <a:r>
              <a:rPr lang="en-US" u="sng" dirty="0" smtClean="0"/>
              <a:t>ovarian torsion </a:t>
            </a:r>
            <a:r>
              <a:rPr lang="en-US" u="sng" dirty="0"/>
              <a:t>and rupture, resulting in intense chemical peritonitis due to </a:t>
            </a:r>
            <a:r>
              <a:rPr lang="en-US" u="sng" dirty="0" smtClean="0"/>
              <a:t>the sebaceous </a:t>
            </a:r>
            <a:r>
              <a:rPr lang="en-US" u="sng" dirty="0"/>
              <a:t>contents and the subsequent surgical emergency. </a:t>
            </a:r>
            <a:endParaRPr lang="en-US" u="sng" dirty="0" smtClean="0"/>
          </a:p>
          <a:p>
            <a:r>
              <a:rPr lang="en-US" dirty="0" smtClean="0"/>
              <a:t>Between </a:t>
            </a:r>
            <a:r>
              <a:rPr lang="en-US" dirty="0"/>
              <a:t>10</a:t>
            </a:r>
            <a:r>
              <a:rPr lang="en-US" dirty="0" smtClean="0"/>
              <a:t>% and </a:t>
            </a:r>
            <a:r>
              <a:rPr lang="en-US" dirty="0"/>
              <a:t>20% of these cysts are bilateral, underscoring the need for </a:t>
            </a:r>
            <a:r>
              <a:rPr lang="en-US" dirty="0" smtClean="0"/>
              <a:t>examination of </a:t>
            </a:r>
            <a:r>
              <a:rPr lang="en-US" dirty="0"/>
              <a:t>the contralateral ovary at the time of surgery. If expectant </a:t>
            </a:r>
            <a:r>
              <a:rPr lang="en-US" dirty="0" smtClean="0"/>
              <a:t>management is </a:t>
            </a:r>
            <a:r>
              <a:rPr lang="en-US" dirty="0"/>
              <a:t>chosen, then close follow-up with continued ultrasound </a:t>
            </a:r>
            <a:r>
              <a:rPr lang="en-US" dirty="0" smtClean="0"/>
              <a:t>monitoring.</a:t>
            </a:r>
            <a:r>
              <a:rPr lang="en-US" dirty="0"/>
              <a:t> should be undertaken, with close attention to increase in </a:t>
            </a:r>
            <a:r>
              <a:rPr lang="en-US" u="sng" dirty="0"/>
              <a:t>size </a:t>
            </a:r>
            <a:r>
              <a:rPr lang="en-US" u="sng" dirty="0" smtClean="0"/>
              <a:t>or development </a:t>
            </a:r>
            <a:r>
              <a:rPr lang="en-US" u="sng" dirty="0"/>
              <a:t>of more malignant appearing radiologic characteristics.</a:t>
            </a:r>
          </a:p>
        </p:txBody>
      </p:sp>
      <p:pic>
        <p:nvPicPr>
          <p:cNvPr id="5" name="2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0319" y="365125"/>
            <a:ext cx="609600" cy="609600"/>
          </a:xfrm>
          <a:prstGeom prst="rect">
            <a:avLst/>
          </a:prstGeom>
        </p:spPr>
      </p:pic>
    </p:spTree>
    <p:extLst>
      <p:ext uri="{BB962C8B-B14F-4D97-AF65-F5344CB8AC3E}">
        <p14:creationId xmlns:p14="http://schemas.microsoft.com/office/powerpoint/2010/main" val="1177422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Benign Stromal Cell Neoplasms</a:t>
            </a:r>
            <a:endParaRPr lang="en-US" dirty="0"/>
          </a:p>
        </p:txBody>
      </p:sp>
      <p:sp>
        <p:nvSpPr>
          <p:cNvPr id="3" name="Content Placeholder 2"/>
          <p:cNvSpPr>
            <a:spLocks noGrp="1"/>
          </p:cNvSpPr>
          <p:nvPr>
            <p:ph idx="1"/>
          </p:nvPr>
        </p:nvSpPr>
        <p:spPr/>
        <p:txBody>
          <a:bodyPr>
            <a:normAutofit fontScale="77500" lnSpcReduction="20000"/>
          </a:bodyPr>
          <a:lstStyle/>
          <a:p>
            <a:r>
              <a:rPr lang="en-US" dirty="0"/>
              <a:t>Stromal cell tumors of the ovary are usually considered solid tumors </a:t>
            </a:r>
            <a:r>
              <a:rPr lang="en-US" dirty="0" smtClean="0"/>
              <a:t>and are </a:t>
            </a:r>
            <a:r>
              <a:rPr lang="en-US" dirty="0"/>
              <a:t>derived from specialized sex cord stroma of the developing gonad</a:t>
            </a:r>
            <a:r>
              <a:rPr lang="en-US" dirty="0" smtClean="0"/>
              <a:t>. These </a:t>
            </a:r>
            <a:r>
              <a:rPr lang="en-US" dirty="0"/>
              <a:t>tumors may develop along a primarily female cell type </a:t>
            </a:r>
            <a:r>
              <a:rPr lang="en-US" dirty="0" smtClean="0"/>
              <a:t>into </a:t>
            </a:r>
            <a:r>
              <a:rPr lang="en-US" b="1" dirty="0" smtClean="0"/>
              <a:t>granulosa </a:t>
            </a:r>
            <a:r>
              <a:rPr lang="en-US" b="1" dirty="0"/>
              <a:t>theca cell tumors</a:t>
            </a:r>
            <a:r>
              <a:rPr lang="en-US" dirty="0"/>
              <a:t>, or into a primarily male gonadal type </a:t>
            </a:r>
            <a:r>
              <a:rPr lang="en-US" dirty="0" smtClean="0"/>
              <a:t>of tissue</a:t>
            </a:r>
            <a:r>
              <a:rPr lang="en-US" dirty="0"/>
              <a:t>, known as </a:t>
            </a:r>
            <a:r>
              <a:rPr lang="en-US" b="1" dirty="0"/>
              <a:t>Sertoli-Leydig cell tumors</a:t>
            </a:r>
            <a:r>
              <a:rPr lang="en-US" dirty="0"/>
              <a:t>. </a:t>
            </a:r>
            <a:r>
              <a:rPr lang="en-US" dirty="0">
                <a:solidFill>
                  <a:srgbClr val="C00000"/>
                </a:solidFill>
              </a:rPr>
              <a:t>Both of these tumors </a:t>
            </a:r>
            <a:r>
              <a:rPr lang="en-US" dirty="0" smtClean="0">
                <a:solidFill>
                  <a:srgbClr val="C00000"/>
                </a:solidFill>
              </a:rPr>
              <a:t>are referred </a:t>
            </a:r>
            <a:r>
              <a:rPr lang="en-US" dirty="0">
                <a:solidFill>
                  <a:srgbClr val="C00000"/>
                </a:solidFill>
              </a:rPr>
              <a:t>to as “functioning tumors” because of their hormone production.</a:t>
            </a:r>
          </a:p>
          <a:p>
            <a:r>
              <a:rPr lang="en-US" dirty="0"/>
              <a:t>Granulosa theca cell tumors primarily produce estrogenic components </a:t>
            </a:r>
            <a:r>
              <a:rPr lang="en-US" dirty="0" smtClean="0"/>
              <a:t>and may </a:t>
            </a:r>
            <a:r>
              <a:rPr lang="en-US" dirty="0"/>
              <a:t>be manifest in patients through feminizing characteristics, </a:t>
            </a:r>
            <a:r>
              <a:rPr lang="en-US" dirty="0" smtClean="0"/>
              <a:t>whereas Sertoli-Leydig </a:t>
            </a:r>
            <a:r>
              <a:rPr lang="en-US" dirty="0"/>
              <a:t>cell tumors produce androgenic components, which </a:t>
            </a:r>
            <a:r>
              <a:rPr lang="en-US" dirty="0" smtClean="0"/>
              <a:t>may contribute </a:t>
            </a:r>
            <a:r>
              <a:rPr lang="en-US" dirty="0"/>
              <a:t>to hirsutism or </a:t>
            </a:r>
            <a:r>
              <a:rPr lang="en-US" dirty="0" err="1"/>
              <a:t>virilization</a:t>
            </a:r>
            <a:r>
              <a:rPr lang="en-US" dirty="0" smtClean="0"/>
              <a:t>.</a:t>
            </a:r>
          </a:p>
          <a:p>
            <a:r>
              <a:rPr lang="en-US" dirty="0" smtClean="0"/>
              <a:t> </a:t>
            </a:r>
            <a:r>
              <a:rPr lang="en-US" dirty="0"/>
              <a:t>These neoplasms occur </a:t>
            </a:r>
            <a:r>
              <a:rPr lang="en-US" dirty="0" smtClean="0"/>
              <a:t>with approximately </a:t>
            </a:r>
            <a:r>
              <a:rPr lang="en-US" dirty="0"/>
              <a:t>equal frequency in all age groups, including </a:t>
            </a:r>
            <a:r>
              <a:rPr lang="en-US" dirty="0" smtClean="0"/>
              <a:t>pediatric patients</a:t>
            </a:r>
            <a:r>
              <a:rPr lang="en-US" dirty="0"/>
              <a:t>. When the granulosa cell tumor occurs in the pediatric age </a:t>
            </a:r>
            <a:r>
              <a:rPr lang="en-US" dirty="0" err="1" smtClean="0"/>
              <a:t>group,it</a:t>
            </a:r>
            <a:r>
              <a:rPr lang="en-US" dirty="0" smtClean="0"/>
              <a:t> </a:t>
            </a:r>
            <a:r>
              <a:rPr lang="en-US" dirty="0"/>
              <a:t>may contribute to signs and symptoms of precocious puberty, </a:t>
            </a:r>
            <a:r>
              <a:rPr lang="en-US" dirty="0" smtClean="0"/>
              <a:t>including precocious </a:t>
            </a:r>
            <a:r>
              <a:rPr lang="en-US" dirty="0" err="1"/>
              <a:t>thelarche</a:t>
            </a:r>
            <a:r>
              <a:rPr lang="en-US" dirty="0"/>
              <a:t> and vaginal bleeding. Vaginal bleeding may </a:t>
            </a:r>
            <a:r>
              <a:rPr lang="en-US" dirty="0" smtClean="0"/>
              <a:t>also occur </a:t>
            </a:r>
            <a:r>
              <a:rPr lang="en-US" dirty="0"/>
              <a:t>when this tumor develops in the postmenopausal years. </a:t>
            </a:r>
            <a:endParaRPr lang="en-US" dirty="0" smtClean="0"/>
          </a:p>
          <a:p>
            <a:r>
              <a:rPr lang="en-US" u="sng" dirty="0" smtClean="0"/>
              <a:t>Both granulosa </a:t>
            </a:r>
            <a:r>
              <a:rPr lang="en-US" u="sng" dirty="0"/>
              <a:t>cell tumor and the Sertoli-Leydig cell tumor have </a:t>
            </a:r>
            <a:r>
              <a:rPr lang="en-US" u="sng" dirty="0" smtClean="0"/>
              <a:t>malignant potential.</a:t>
            </a:r>
            <a:endParaRPr lang="en-US" u="sng" dirty="0"/>
          </a:p>
        </p:txBody>
      </p:sp>
      <p:pic>
        <p:nvPicPr>
          <p:cNvPr id="4" name="2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3542" y="230188"/>
            <a:ext cx="609600" cy="609600"/>
          </a:xfrm>
          <a:prstGeom prst="rect">
            <a:avLst/>
          </a:prstGeom>
        </p:spPr>
      </p:pic>
    </p:spTree>
    <p:extLst>
      <p:ext uri="{BB962C8B-B14F-4D97-AF65-F5344CB8AC3E}">
        <p14:creationId xmlns:p14="http://schemas.microsoft.com/office/powerpoint/2010/main" val="4266304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Ovarian fibroma</a:t>
            </a:r>
            <a:endParaRPr lang="en-US" dirty="0"/>
          </a:p>
        </p:txBody>
      </p:sp>
      <p:sp>
        <p:nvSpPr>
          <p:cNvPr id="3" name="Content Placeholder 2"/>
          <p:cNvSpPr>
            <a:spLocks noGrp="1"/>
          </p:cNvSpPr>
          <p:nvPr>
            <p:ph idx="1"/>
          </p:nvPr>
        </p:nvSpPr>
        <p:spPr/>
        <p:txBody>
          <a:bodyPr>
            <a:normAutofit/>
          </a:bodyPr>
          <a:lstStyle/>
          <a:p>
            <a:r>
              <a:rPr lang="en-US" dirty="0"/>
              <a:t>The </a:t>
            </a:r>
            <a:r>
              <a:rPr lang="en-US" b="1" dirty="0"/>
              <a:t>ovarian fibroma </a:t>
            </a:r>
            <a:r>
              <a:rPr lang="en-US" dirty="0"/>
              <a:t>is the result of collagen production by </a:t>
            </a:r>
            <a:r>
              <a:rPr lang="en-US" dirty="0" smtClean="0"/>
              <a:t>spindle cells</a:t>
            </a:r>
            <a:r>
              <a:rPr lang="en-US" dirty="0"/>
              <a:t>. These tumors account for 4% of ovarian tumors and are </a:t>
            </a:r>
            <a:r>
              <a:rPr lang="en-US" dirty="0" smtClean="0"/>
              <a:t>most common </a:t>
            </a:r>
            <a:r>
              <a:rPr lang="en-US" dirty="0"/>
              <a:t>during middle age</a:t>
            </a:r>
            <a:r>
              <a:rPr lang="en-US" dirty="0" smtClean="0"/>
              <a:t>.</a:t>
            </a:r>
          </a:p>
          <a:p>
            <a:r>
              <a:rPr lang="en-US" dirty="0" smtClean="0"/>
              <a:t> </a:t>
            </a:r>
            <a:r>
              <a:rPr lang="en-US" dirty="0"/>
              <a:t>It is unlike other stromal cell tumors in that </a:t>
            </a:r>
            <a:r>
              <a:rPr lang="en-US" dirty="0" smtClean="0"/>
              <a:t>it does </a:t>
            </a:r>
            <a:r>
              <a:rPr lang="en-US" dirty="0"/>
              <a:t>not secrete sex steroids. It is usually a small, solid tumor with </a:t>
            </a:r>
            <a:r>
              <a:rPr lang="en-US" dirty="0" smtClean="0"/>
              <a:t>a smooth </a:t>
            </a:r>
            <a:r>
              <a:rPr lang="en-US" dirty="0"/>
              <a:t>surface and is occasionally clinically misleading because </a:t>
            </a:r>
            <a:r>
              <a:rPr lang="en-US" dirty="0" smtClean="0"/>
              <a:t>ascites are </a:t>
            </a:r>
            <a:r>
              <a:rPr lang="en-US" dirty="0"/>
              <a:t>present</a:t>
            </a:r>
            <a:r>
              <a:rPr lang="en-US" dirty="0" smtClean="0"/>
              <a:t>.</a:t>
            </a:r>
          </a:p>
          <a:p>
            <a:r>
              <a:rPr lang="en-US" dirty="0" smtClean="0"/>
              <a:t> </a:t>
            </a:r>
            <a:r>
              <a:rPr lang="en-US" i="1" u="sng" dirty="0"/>
              <a:t>The combination of benign ovarian fibroma coupled </a:t>
            </a:r>
            <a:r>
              <a:rPr lang="en-US" i="1" u="sng" dirty="0" smtClean="0"/>
              <a:t>with ascites </a:t>
            </a:r>
            <a:r>
              <a:rPr lang="en-US" i="1" u="sng" dirty="0"/>
              <a:t>and right pleural effusion has historically been referred to </a:t>
            </a:r>
            <a:r>
              <a:rPr lang="en-US" i="1" u="sng" dirty="0" smtClean="0"/>
              <a:t>as </a:t>
            </a:r>
            <a:r>
              <a:rPr lang="en-US" b="1" i="1" u="sng" dirty="0" err="1" smtClean="0"/>
              <a:t>Meigs</a:t>
            </a:r>
            <a:r>
              <a:rPr lang="en-US" b="1" i="1" u="sng" dirty="0" smtClean="0"/>
              <a:t> </a:t>
            </a:r>
            <a:r>
              <a:rPr lang="en-US" b="1" i="1" u="sng" dirty="0"/>
              <a:t>syndrome</a:t>
            </a:r>
            <a:r>
              <a:rPr lang="en-US" u="sng" dirty="0"/>
              <a:t>.</a:t>
            </a:r>
          </a:p>
        </p:txBody>
      </p:sp>
      <p:pic>
        <p:nvPicPr>
          <p:cNvPr id="4" name="2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64048" y="634388"/>
            <a:ext cx="609600" cy="609600"/>
          </a:xfrm>
          <a:prstGeom prst="rect">
            <a:avLst/>
          </a:prstGeom>
        </p:spPr>
      </p:pic>
    </p:spTree>
    <p:extLst>
      <p:ext uri="{BB962C8B-B14F-4D97-AF65-F5344CB8AC3E}">
        <p14:creationId xmlns:p14="http://schemas.microsoft.com/office/powerpoint/2010/main" val="1504050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2  Baran" panose="00000400000000000000" pitchFamily="2" charset="-78"/>
              </a:rPr>
              <a:t>اهداف یادگیری، در پایان دانشجو باید بتواند:</a:t>
            </a:r>
            <a:endParaRPr lang="en-US" dirty="0"/>
          </a:p>
        </p:txBody>
      </p:sp>
      <p:sp>
        <p:nvSpPr>
          <p:cNvPr id="3" name="Content Placeholder 2"/>
          <p:cNvSpPr>
            <a:spLocks noGrp="1"/>
          </p:cNvSpPr>
          <p:nvPr>
            <p:ph idx="1"/>
          </p:nvPr>
        </p:nvSpPr>
        <p:spPr>
          <a:xfrm>
            <a:off x="154236" y="1825625"/>
            <a:ext cx="11199564" cy="4351338"/>
          </a:xfrm>
        </p:spPr>
        <p:txBody>
          <a:bodyPr>
            <a:normAutofit fontScale="85000" lnSpcReduction="20000"/>
          </a:bodyPr>
          <a:lstStyle/>
          <a:p>
            <a:pPr marL="514350" indent="-514350" algn="r" rtl="1">
              <a:buFont typeface="+mj-lt"/>
              <a:buAutoNum type="arabicParenR"/>
            </a:pPr>
            <a:r>
              <a:rPr lang="fa-IR" dirty="0" smtClean="0">
                <a:cs typeface="2  Baran" panose="00000400000000000000" pitchFamily="2" charset="-78"/>
              </a:rPr>
              <a:t>دانشجو باید علم برخورد صحیح با توده های تخمدانی را کسب کند.</a:t>
            </a:r>
          </a:p>
          <a:p>
            <a:pPr marL="514350" indent="-514350" algn="r" rtl="1">
              <a:buFont typeface="+mj-lt"/>
              <a:buAutoNum type="arabicParenR"/>
            </a:pPr>
            <a:r>
              <a:rPr lang="fa-IR" dirty="0" smtClean="0">
                <a:cs typeface="2  Baran" panose="00000400000000000000" pitchFamily="2" charset="-78"/>
              </a:rPr>
              <a:t>دانشجو باید بتواند کیست های فیزیولوژیک، نئوپلاسم های خوش خیم و نئوپلاسم های بدخیم تخمدانی را از هم افتراق دهد</a:t>
            </a:r>
          </a:p>
          <a:p>
            <a:pPr marL="514350" indent="-514350" algn="r" rtl="1">
              <a:buFont typeface="+mj-lt"/>
              <a:buAutoNum type="arabicParenR"/>
            </a:pPr>
            <a:r>
              <a:rPr lang="fa-IR" dirty="0">
                <a:cs typeface="2  Baran" panose="00000400000000000000" pitchFamily="2" charset="-78"/>
              </a:rPr>
              <a:t>دانشجو باید بتواند </a:t>
            </a:r>
            <a:r>
              <a:rPr lang="fa-IR" i="1" dirty="0" smtClean="0">
                <a:cs typeface="2  Baran" panose="00000400000000000000" pitchFamily="2" charset="-78"/>
              </a:rPr>
              <a:t>سه نوع </a:t>
            </a:r>
            <a:r>
              <a:rPr lang="fa-IR" dirty="0" smtClean="0">
                <a:cs typeface="2  Baran" panose="00000400000000000000" pitchFamily="2" charset="-78"/>
              </a:rPr>
              <a:t>تومور </a:t>
            </a:r>
            <a:r>
              <a:rPr lang="fa-IR" dirty="0">
                <a:cs typeface="2  Baran" panose="00000400000000000000" pitchFamily="2" charset="-78"/>
              </a:rPr>
              <a:t>تخمدان </a:t>
            </a:r>
            <a:r>
              <a:rPr lang="fa-IR" i="1" dirty="0">
                <a:cs typeface="2  Baran" panose="00000400000000000000" pitchFamily="2" charset="-78"/>
              </a:rPr>
              <a:t>را </a:t>
            </a:r>
            <a:r>
              <a:rPr lang="fa-IR" i="1" dirty="0" smtClean="0">
                <a:cs typeface="2  Baran" panose="00000400000000000000" pitchFamily="2" charset="-78"/>
              </a:rPr>
              <a:t> از هم افتراق دهد.</a:t>
            </a:r>
            <a:endParaRPr lang="fa-IR" dirty="0" smtClean="0">
              <a:cs typeface="2  Baran" panose="00000400000000000000" pitchFamily="2" charset="-78"/>
            </a:endParaRPr>
          </a:p>
          <a:p>
            <a:pPr marL="514350" indent="-514350" algn="r" rtl="1">
              <a:buFont typeface="+mj-lt"/>
              <a:buAutoNum type="arabicParenR"/>
            </a:pPr>
            <a:r>
              <a:rPr lang="fa-IR" dirty="0" smtClean="0">
                <a:cs typeface="2  Baran" panose="00000400000000000000" pitchFamily="2" charset="-78"/>
              </a:rPr>
              <a:t> علل </a:t>
            </a:r>
            <a:r>
              <a:rPr lang="fa-IR" dirty="0">
                <a:cs typeface="2  Baran" panose="00000400000000000000" pitchFamily="2" charset="-78"/>
              </a:rPr>
              <a:t>و سمپتوم‌های </a:t>
            </a:r>
            <a:r>
              <a:rPr lang="fa-IR" dirty="0" smtClean="0">
                <a:cs typeface="2  Baran" panose="00000400000000000000" pitchFamily="2" charset="-78"/>
              </a:rPr>
              <a:t>تومور تخمدان </a:t>
            </a:r>
            <a:r>
              <a:rPr lang="fa-IR" dirty="0">
                <a:cs typeface="2  Baran" panose="00000400000000000000" pitchFamily="2" charset="-78"/>
              </a:rPr>
              <a:t>را بیان </a:t>
            </a:r>
            <a:r>
              <a:rPr lang="fa-IR" dirty="0" smtClean="0">
                <a:cs typeface="2  Baran" panose="00000400000000000000" pitchFamily="2" charset="-78"/>
              </a:rPr>
              <a:t> کند.</a:t>
            </a:r>
          </a:p>
          <a:p>
            <a:pPr marL="514350" indent="-514350" algn="r" rtl="1">
              <a:buFont typeface="+mj-lt"/>
              <a:buAutoNum type="arabicParenR"/>
            </a:pPr>
            <a:r>
              <a:rPr lang="fa-IR" dirty="0" smtClean="0">
                <a:cs typeface="2  Baran" panose="00000400000000000000" pitchFamily="2" charset="-78"/>
              </a:rPr>
              <a:t> ریسک فاکتورهای</a:t>
            </a:r>
            <a:r>
              <a:rPr lang="fa-IR" dirty="0">
                <a:cs typeface="2  Baran" panose="00000400000000000000" pitchFamily="2" charset="-78"/>
              </a:rPr>
              <a:t> تومور تخمدان را </a:t>
            </a:r>
            <a:r>
              <a:rPr lang="fa-IR" dirty="0" smtClean="0">
                <a:cs typeface="2  Baran" panose="00000400000000000000" pitchFamily="2" charset="-78"/>
              </a:rPr>
              <a:t>شرح دهد.</a:t>
            </a:r>
          </a:p>
          <a:p>
            <a:pPr marL="514350" indent="-514350" algn="r" rtl="1">
              <a:buFont typeface="+mj-lt"/>
              <a:buAutoNum type="arabicParenR"/>
            </a:pPr>
            <a:r>
              <a:rPr lang="fa-IR" i="1" dirty="0" smtClean="0">
                <a:cs typeface="2  Baran" panose="00000400000000000000" pitchFamily="2" charset="-78"/>
              </a:rPr>
              <a:t>نشانه‌های </a:t>
            </a:r>
            <a:r>
              <a:rPr lang="fa-IR" dirty="0">
                <a:cs typeface="2  Baran" panose="00000400000000000000" pitchFamily="2" charset="-78"/>
              </a:rPr>
              <a:t>تومور تخمدان </a:t>
            </a:r>
            <a:r>
              <a:rPr lang="fa-IR" i="1" dirty="0" smtClean="0">
                <a:cs typeface="2  Baran" panose="00000400000000000000" pitchFamily="2" charset="-78"/>
              </a:rPr>
              <a:t>را </a:t>
            </a:r>
            <a:r>
              <a:rPr lang="fa-IR" i="1" dirty="0">
                <a:cs typeface="2  Baran" panose="00000400000000000000" pitchFamily="2" charset="-78"/>
              </a:rPr>
              <a:t>شرح </a:t>
            </a:r>
            <a:r>
              <a:rPr lang="fa-IR" i="1" dirty="0" smtClean="0">
                <a:cs typeface="2  Baran" panose="00000400000000000000" pitchFamily="2" charset="-78"/>
              </a:rPr>
              <a:t>دهد</a:t>
            </a:r>
            <a:endParaRPr lang="fa-IR" i="1" dirty="0">
              <a:cs typeface="2  Baran" panose="00000400000000000000" pitchFamily="2" charset="-78"/>
            </a:endParaRPr>
          </a:p>
          <a:p>
            <a:pPr marL="514350" indent="-514350" algn="r" rtl="1">
              <a:buFont typeface="+mj-lt"/>
              <a:buAutoNum type="arabicParenR"/>
            </a:pPr>
            <a:r>
              <a:rPr lang="fa-IR" dirty="0" smtClean="0">
                <a:cs typeface="2  Baran" panose="00000400000000000000" pitchFamily="2" charset="-78"/>
              </a:rPr>
              <a:t> روش‌های </a:t>
            </a:r>
            <a:r>
              <a:rPr lang="fa-IR" dirty="0">
                <a:cs typeface="2  Baran" panose="00000400000000000000" pitchFamily="2" charset="-78"/>
              </a:rPr>
              <a:t>تشخیص تومور تخمدان را شرح دهد</a:t>
            </a:r>
            <a:r>
              <a:rPr lang="fa-IR" dirty="0" smtClean="0">
                <a:cs typeface="2  Baran" panose="00000400000000000000" pitchFamily="2" charset="-78"/>
              </a:rPr>
              <a:t>.</a:t>
            </a:r>
          </a:p>
          <a:p>
            <a:pPr marL="514350" indent="-514350" algn="r" rtl="1">
              <a:buFont typeface="+mj-lt"/>
              <a:buAutoNum type="arabicParenR"/>
            </a:pPr>
            <a:r>
              <a:rPr lang="fa-IR" dirty="0" smtClean="0">
                <a:cs typeface="2  Baran" panose="00000400000000000000" pitchFamily="2" charset="-78"/>
              </a:rPr>
              <a:t> </a:t>
            </a:r>
            <a:r>
              <a:rPr lang="fa-IR" dirty="0">
                <a:cs typeface="2  Baran" panose="00000400000000000000" pitchFamily="2" charset="-78"/>
              </a:rPr>
              <a:t>مرحله بندی تومور تخمدان </a:t>
            </a:r>
            <a:r>
              <a:rPr lang="fa-IR" i="1" dirty="0">
                <a:cs typeface="2  Baran" panose="00000400000000000000" pitchFamily="2" charset="-78"/>
              </a:rPr>
              <a:t>را شرح دهد </a:t>
            </a:r>
            <a:r>
              <a:rPr lang="fa-IR" dirty="0" smtClean="0">
                <a:cs typeface="2  Baran" panose="00000400000000000000" pitchFamily="2" charset="-78"/>
              </a:rPr>
              <a:t>.</a:t>
            </a:r>
            <a:endParaRPr lang="fa-IR" dirty="0">
              <a:cs typeface="2  Baran" panose="00000400000000000000" pitchFamily="2" charset="-78"/>
            </a:endParaRPr>
          </a:p>
          <a:p>
            <a:pPr marL="514350" indent="-514350" algn="r" rtl="1">
              <a:buFont typeface="+mj-lt"/>
              <a:buAutoNum type="arabicParenR"/>
            </a:pPr>
            <a:r>
              <a:rPr lang="fa-IR" dirty="0" smtClean="0">
                <a:cs typeface="2  Baran" panose="00000400000000000000" pitchFamily="2" charset="-78"/>
              </a:rPr>
              <a:t> درمان </a:t>
            </a:r>
            <a:r>
              <a:rPr lang="fa-IR" dirty="0">
                <a:cs typeface="2  Baran" panose="00000400000000000000" pitchFamily="2" charset="-78"/>
              </a:rPr>
              <a:t>تومور تخمدان را </a:t>
            </a:r>
            <a:r>
              <a:rPr lang="fa-IR" dirty="0" smtClean="0">
                <a:cs typeface="2  Baran" panose="00000400000000000000" pitchFamily="2" charset="-78"/>
              </a:rPr>
              <a:t>شرح </a:t>
            </a:r>
            <a:r>
              <a:rPr lang="fa-IR" dirty="0">
                <a:cs typeface="2  Baran" panose="00000400000000000000" pitchFamily="2" charset="-78"/>
              </a:rPr>
              <a:t>دهد.</a:t>
            </a:r>
          </a:p>
          <a:p>
            <a:pPr marL="514350" indent="-514350" algn="r" rtl="1">
              <a:buFont typeface="+mj-lt"/>
              <a:buAutoNum type="arabicParenR"/>
            </a:pPr>
            <a:endParaRPr lang="fa-IR" dirty="0">
              <a:solidFill>
                <a:srgbClr val="FF0000"/>
              </a:solidFill>
            </a:endParaRPr>
          </a:p>
        </p:txBody>
      </p:sp>
      <p:pic>
        <p:nvPicPr>
          <p:cNvPr id="4" name="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0487" y="230188"/>
            <a:ext cx="609600" cy="609600"/>
          </a:xfrm>
          <a:prstGeom prst="rect">
            <a:avLst/>
          </a:prstGeom>
        </p:spPr>
      </p:pic>
    </p:spTree>
    <p:extLst>
      <p:ext uri="{BB962C8B-B14F-4D97-AF65-F5344CB8AC3E}">
        <p14:creationId xmlns:p14="http://schemas.microsoft.com/office/powerpoint/2010/main" val="2086409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Key Points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following are the key points that can be made regarding benign</a:t>
            </a:r>
          </a:p>
          <a:p>
            <a:pPr marL="0" indent="0">
              <a:buNone/>
            </a:pPr>
            <a:r>
              <a:rPr lang="en-US" dirty="0"/>
              <a:t>ovarian neoplasms:</a:t>
            </a:r>
          </a:p>
          <a:p>
            <a:pPr marL="0" indent="0">
              <a:buNone/>
            </a:pPr>
            <a:r>
              <a:rPr lang="en-US" dirty="0"/>
              <a:t>• They are more common than malignant tumors of the ovary in all age</a:t>
            </a:r>
          </a:p>
          <a:p>
            <a:pPr marL="0" indent="0">
              <a:buNone/>
            </a:pPr>
            <a:r>
              <a:rPr lang="en-US" dirty="0"/>
              <a:t>groups.</a:t>
            </a:r>
          </a:p>
          <a:p>
            <a:pPr marL="0" indent="0">
              <a:buNone/>
            </a:pPr>
            <a:r>
              <a:rPr lang="en-US" dirty="0"/>
              <a:t>• The risk of malignant transformation increases with increasing age.</a:t>
            </a:r>
          </a:p>
          <a:p>
            <a:pPr marL="0" indent="0">
              <a:buNone/>
            </a:pPr>
            <a:r>
              <a:rPr lang="en-US" dirty="0" smtClean="0"/>
              <a:t>• </a:t>
            </a:r>
            <a:r>
              <a:rPr lang="en-US" dirty="0"/>
              <a:t>Surgical treatment should be considered if there is high potential for</a:t>
            </a:r>
          </a:p>
          <a:p>
            <a:pPr marL="0" indent="0">
              <a:buNone/>
            </a:pPr>
            <a:r>
              <a:rPr lang="en-US" dirty="0"/>
              <a:t>malignancy or torsion.</a:t>
            </a:r>
          </a:p>
          <a:p>
            <a:pPr marL="0" indent="0">
              <a:buNone/>
            </a:pPr>
            <a:r>
              <a:rPr lang="en-US" dirty="0"/>
              <a:t>• Preoperative assessment with pelvic imaging techniques such as</a:t>
            </a:r>
          </a:p>
          <a:p>
            <a:pPr marL="0" indent="0">
              <a:buNone/>
            </a:pPr>
            <a:r>
              <a:rPr lang="en-US" dirty="0"/>
              <a:t>ultrasound is necessary.</a:t>
            </a:r>
          </a:p>
          <a:p>
            <a:pPr marL="0" indent="0">
              <a:buNone/>
            </a:pPr>
            <a:r>
              <a:rPr lang="en-US" dirty="0"/>
              <a:t>• Surgical treatment may be conservative for benign tumors, especially if</a:t>
            </a:r>
          </a:p>
          <a:p>
            <a:pPr marL="0" indent="0">
              <a:buNone/>
            </a:pPr>
            <a:r>
              <a:rPr lang="en-US" dirty="0"/>
              <a:t>future reproduction is desired.</a:t>
            </a:r>
          </a:p>
        </p:txBody>
      </p:sp>
      <p:pic>
        <p:nvPicPr>
          <p:cNvPr id="4" name="3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4897" y="230188"/>
            <a:ext cx="609600" cy="609600"/>
          </a:xfrm>
          <a:prstGeom prst="rect">
            <a:avLst/>
          </a:prstGeom>
        </p:spPr>
      </p:pic>
    </p:spTree>
    <p:extLst>
      <p:ext uri="{BB962C8B-B14F-4D97-AF65-F5344CB8AC3E}">
        <p14:creationId xmlns:p14="http://schemas.microsoft.com/office/powerpoint/2010/main" val="3755776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MALIGNANT OVARIAN NEOPLASMS</a:t>
            </a:r>
            <a:endParaRPr lang="en-US" dirty="0"/>
          </a:p>
        </p:txBody>
      </p:sp>
      <p:sp>
        <p:nvSpPr>
          <p:cNvPr id="3" name="Content Placeholder 2"/>
          <p:cNvSpPr>
            <a:spLocks noGrp="1"/>
          </p:cNvSpPr>
          <p:nvPr>
            <p:ph idx="1"/>
          </p:nvPr>
        </p:nvSpPr>
        <p:spPr/>
        <p:txBody>
          <a:bodyPr>
            <a:normAutofit/>
          </a:bodyPr>
          <a:lstStyle/>
          <a:p>
            <a:r>
              <a:rPr lang="en-US" dirty="0"/>
              <a:t>Ovarian cancer is the fifth most common cause of cancer death in </a:t>
            </a:r>
            <a:r>
              <a:rPr lang="en-US" dirty="0" smtClean="0"/>
              <a:t>women in </a:t>
            </a:r>
            <a:r>
              <a:rPr lang="en-US" dirty="0"/>
              <a:t>the United States (following, in order, lung, breast, colorectal, </a:t>
            </a:r>
            <a:r>
              <a:rPr lang="en-US" dirty="0" smtClean="0"/>
              <a:t>and pancreatic</a:t>
            </a:r>
            <a:r>
              <a:rPr lang="en-US" dirty="0"/>
              <a:t>). </a:t>
            </a:r>
            <a:endParaRPr lang="en-US" dirty="0" smtClean="0"/>
          </a:p>
          <a:p>
            <a:r>
              <a:rPr lang="en-US" dirty="0" smtClean="0"/>
              <a:t>The </a:t>
            </a:r>
            <a:r>
              <a:rPr lang="en-US" dirty="0"/>
              <a:t>mortality rate of this disease is the highest of all </a:t>
            </a:r>
            <a:r>
              <a:rPr lang="en-US" dirty="0" smtClean="0"/>
              <a:t>the gynecologic </a:t>
            </a:r>
            <a:r>
              <a:rPr lang="en-US" dirty="0"/>
              <a:t>malignancies, </a:t>
            </a:r>
            <a:r>
              <a:rPr lang="en-US" u="sng" dirty="0"/>
              <a:t>primarily because of the difficulty in </a:t>
            </a:r>
            <a:r>
              <a:rPr lang="en-US" u="sng" dirty="0" smtClean="0"/>
              <a:t>detecting the </a:t>
            </a:r>
            <a:r>
              <a:rPr lang="en-US" u="sng" dirty="0"/>
              <a:t>disease before widespread dissemination</a:t>
            </a:r>
            <a:r>
              <a:rPr lang="en-US" u="sng" dirty="0" smtClean="0"/>
              <a:t>.</a:t>
            </a:r>
          </a:p>
          <a:p>
            <a:r>
              <a:rPr lang="en-US" dirty="0" smtClean="0"/>
              <a:t>About </a:t>
            </a:r>
            <a:r>
              <a:rPr lang="en-US" dirty="0"/>
              <a:t>65% to 70% are diagnosed at an advanced state when the </a:t>
            </a:r>
            <a:r>
              <a:rPr lang="en-US" dirty="0" smtClean="0"/>
              <a:t>5- year </a:t>
            </a:r>
            <a:r>
              <a:rPr lang="en-US" dirty="0"/>
              <a:t>survival rate is approximately 20</a:t>
            </a:r>
            <a:r>
              <a:rPr lang="en-US" dirty="0" smtClean="0"/>
              <a:t>%.</a:t>
            </a:r>
          </a:p>
          <a:p>
            <a:r>
              <a:rPr lang="en-US" dirty="0"/>
              <a:t> </a:t>
            </a:r>
            <a:r>
              <a:rPr lang="en-US" dirty="0">
                <a:solidFill>
                  <a:srgbClr val="C00000"/>
                </a:solidFill>
              </a:rPr>
              <a:t>Of the estimated 22,400 new cases of ovarian cancer yearly, approximately 50% to 65% will die within 5 years. </a:t>
            </a:r>
          </a:p>
          <a:p>
            <a:endParaRPr lang="en-US" dirty="0"/>
          </a:p>
        </p:txBody>
      </p:sp>
      <p:pic>
        <p:nvPicPr>
          <p:cNvPr id="6" name="3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6419" y="60325"/>
            <a:ext cx="609600" cy="609600"/>
          </a:xfrm>
          <a:prstGeom prst="rect">
            <a:avLst/>
          </a:prstGeom>
        </p:spPr>
      </p:pic>
    </p:spTree>
    <p:extLst>
      <p:ext uri="{BB962C8B-B14F-4D97-AF65-F5344CB8AC3E}">
        <p14:creationId xmlns:p14="http://schemas.microsoft.com/office/powerpoint/2010/main" val="1280780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Epidemiology</a:t>
            </a:r>
            <a:endParaRPr lang="en-US" dirty="0"/>
          </a:p>
        </p:txBody>
      </p:sp>
      <p:sp>
        <p:nvSpPr>
          <p:cNvPr id="3" name="Content Placeholder 2"/>
          <p:cNvSpPr>
            <a:spLocks noGrp="1"/>
          </p:cNvSpPr>
          <p:nvPr>
            <p:ph idx="1"/>
          </p:nvPr>
        </p:nvSpPr>
        <p:spPr/>
        <p:txBody>
          <a:bodyPr>
            <a:normAutofit/>
          </a:bodyPr>
          <a:lstStyle/>
          <a:p>
            <a:r>
              <a:rPr lang="en-US" dirty="0" smtClean="0"/>
              <a:t>Ovarian </a:t>
            </a:r>
            <a:r>
              <a:rPr lang="en-US" dirty="0"/>
              <a:t>cancer presents most commonly in the fifth and sixth decades </a:t>
            </a:r>
            <a:r>
              <a:rPr lang="en-US" dirty="0" smtClean="0"/>
              <a:t>of life</a:t>
            </a:r>
            <a:r>
              <a:rPr lang="en-US" dirty="0"/>
              <a:t>. The incidence of ovarian cancer in Western European countries and </a:t>
            </a:r>
            <a:r>
              <a:rPr lang="en-US" dirty="0" smtClean="0"/>
              <a:t>in the </a:t>
            </a:r>
            <a:r>
              <a:rPr lang="en-US" dirty="0"/>
              <a:t>United States is higher, with a five- to sevenfold greater incidence </a:t>
            </a:r>
            <a:r>
              <a:rPr lang="en-US" dirty="0" smtClean="0"/>
              <a:t>than the </a:t>
            </a:r>
            <a:r>
              <a:rPr lang="en-US" dirty="0"/>
              <a:t>age-matched populations in East Asia</a:t>
            </a:r>
            <a:r>
              <a:rPr lang="en-US" dirty="0" smtClean="0"/>
              <a:t>.</a:t>
            </a:r>
          </a:p>
          <a:p>
            <a:r>
              <a:rPr lang="en-US" dirty="0" smtClean="0"/>
              <a:t> </a:t>
            </a:r>
            <a:r>
              <a:rPr lang="en-US" dirty="0"/>
              <a:t>In the United States, </a:t>
            </a:r>
            <a:r>
              <a:rPr lang="en-US" dirty="0" smtClean="0"/>
              <a:t>White women </a:t>
            </a:r>
            <a:r>
              <a:rPr lang="en-US" dirty="0"/>
              <a:t>are </a:t>
            </a:r>
            <a:r>
              <a:rPr lang="en-US" dirty="0" smtClean="0"/>
              <a:t>more </a:t>
            </a:r>
            <a:r>
              <a:rPr lang="en-US" dirty="0"/>
              <a:t>likely to develop ovarian cancer than </a:t>
            </a:r>
            <a:r>
              <a:rPr lang="en-US" dirty="0" smtClean="0"/>
              <a:t>African American </a:t>
            </a:r>
            <a:r>
              <a:rPr lang="en-US" dirty="0"/>
              <a:t>women</a:t>
            </a:r>
            <a:r>
              <a:rPr lang="en-US" dirty="0" smtClean="0"/>
              <a:t>.</a:t>
            </a:r>
            <a:endParaRPr lang="en-US" dirty="0"/>
          </a:p>
        </p:txBody>
      </p:sp>
      <p:pic>
        <p:nvPicPr>
          <p:cNvPr id="4" name="3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7947" y="418306"/>
            <a:ext cx="609600" cy="609600"/>
          </a:xfrm>
          <a:prstGeom prst="rect">
            <a:avLst/>
          </a:prstGeom>
        </p:spPr>
      </p:pic>
    </p:spTree>
    <p:extLst>
      <p:ext uri="{BB962C8B-B14F-4D97-AF65-F5344CB8AC3E}">
        <p14:creationId xmlns:p14="http://schemas.microsoft.com/office/powerpoint/2010/main" val="1722434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Risk Factors</a:t>
            </a:r>
            <a:endParaRPr lang="en-US" dirty="0"/>
          </a:p>
        </p:txBody>
      </p:sp>
      <p:sp>
        <p:nvSpPr>
          <p:cNvPr id="3" name="Content Placeholder 2"/>
          <p:cNvSpPr>
            <a:spLocks noGrp="1"/>
          </p:cNvSpPr>
          <p:nvPr>
            <p:ph idx="1"/>
          </p:nvPr>
        </p:nvSpPr>
        <p:spPr/>
        <p:txBody>
          <a:bodyPr>
            <a:normAutofit fontScale="92500"/>
          </a:bodyPr>
          <a:lstStyle/>
          <a:p>
            <a:r>
              <a:rPr lang="en-US" dirty="0"/>
              <a:t>The risk of a woman developing ovarian cancer during her lifetime </a:t>
            </a:r>
            <a:r>
              <a:rPr lang="en-US" dirty="0" smtClean="0"/>
              <a:t>is approximately </a:t>
            </a:r>
            <a:r>
              <a:rPr lang="en-US" dirty="0"/>
              <a:t>1 in 70. The risk increases with age until approximately </a:t>
            </a:r>
            <a:r>
              <a:rPr lang="en-US" dirty="0" smtClean="0"/>
              <a:t>70 years</a:t>
            </a:r>
            <a:r>
              <a:rPr lang="en-US" dirty="0"/>
              <a:t>. </a:t>
            </a:r>
            <a:endParaRPr lang="en-US" dirty="0" smtClean="0"/>
          </a:p>
          <a:p>
            <a:r>
              <a:rPr lang="en-US" dirty="0" smtClean="0"/>
              <a:t>In </a:t>
            </a:r>
            <a:r>
              <a:rPr lang="en-US" dirty="0"/>
              <a:t>addition to age, the epidemiologic factors associated </a:t>
            </a:r>
            <a:r>
              <a:rPr lang="en-US" dirty="0" smtClean="0"/>
              <a:t>with development </a:t>
            </a:r>
            <a:r>
              <a:rPr lang="en-US" dirty="0"/>
              <a:t>of ovarian cancer include </a:t>
            </a:r>
            <a:r>
              <a:rPr lang="en-US" u="sng" dirty="0" err="1"/>
              <a:t>nulliparity</a:t>
            </a:r>
            <a:r>
              <a:rPr lang="en-US" u="sng" dirty="0"/>
              <a:t>, primary infertility, </a:t>
            </a:r>
            <a:r>
              <a:rPr lang="en-US" u="sng" dirty="0" smtClean="0"/>
              <a:t>and endometriosis.</a:t>
            </a:r>
          </a:p>
          <a:p>
            <a:r>
              <a:rPr lang="en-US" dirty="0" smtClean="0"/>
              <a:t> </a:t>
            </a:r>
            <a:r>
              <a:rPr lang="en-US" dirty="0"/>
              <a:t>Approximately 8% to 13% of cases of ovarian cancer </a:t>
            </a:r>
            <a:r>
              <a:rPr lang="en-US" dirty="0" smtClean="0"/>
              <a:t>are caused </a:t>
            </a:r>
            <a:r>
              <a:rPr lang="en-US" dirty="0"/>
              <a:t>by inherited mutations in the cancer susceptibility genes </a:t>
            </a:r>
            <a:r>
              <a:rPr lang="en-US" i="1" u="sng" dirty="0" smtClean="0"/>
              <a:t>BRCA1 </a:t>
            </a:r>
            <a:r>
              <a:rPr lang="en-US" u="sng" dirty="0" smtClean="0"/>
              <a:t>and </a:t>
            </a:r>
            <a:r>
              <a:rPr lang="en-US" i="1" u="sng" dirty="0"/>
              <a:t>BRCA2</a:t>
            </a:r>
            <a:r>
              <a:rPr lang="en-US" i="1" dirty="0" smtClean="0"/>
              <a:t>.</a:t>
            </a:r>
          </a:p>
          <a:p>
            <a:r>
              <a:rPr lang="en-US" i="1" dirty="0" smtClean="0"/>
              <a:t> </a:t>
            </a:r>
            <a:r>
              <a:rPr lang="en-US" dirty="0"/>
              <a:t>The risk of ovarian cancer through age 70 years for </a:t>
            </a:r>
            <a:r>
              <a:rPr lang="en-US" dirty="0" smtClean="0"/>
              <a:t>women with</a:t>
            </a:r>
            <a:r>
              <a:rPr lang="en-US" u="sng" dirty="0" smtClean="0"/>
              <a:t> </a:t>
            </a:r>
            <a:r>
              <a:rPr lang="en-US" u="sng" dirty="0"/>
              <a:t>Lynch syndrome </a:t>
            </a:r>
            <a:r>
              <a:rPr lang="en-US" dirty="0"/>
              <a:t>is estimated to be 5% to 10%, compared </a:t>
            </a:r>
            <a:r>
              <a:rPr lang="en-US" dirty="0" smtClean="0"/>
              <a:t>with approximately </a:t>
            </a:r>
            <a:r>
              <a:rPr lang="en-US" dirty="0"/>
              <a:t>1% in the general </a:t>
            </a:r>
            <a:r>
              <a:rPr lang="en-US" dirty="0" smtClean="0"/>
              <a:t>population.</a:t>
            </a:r>
            <a:endParaRPr lang="en-US" dirty="0"/>
          </a:p>
        </p:txBody>
      </p:sp>
      <p:pic>
        <p:nvPicPr>
          <p:cNvPr id="5" name="3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11509" y="365125"/>
            <a:ext cx="609600" cy="609600"/>
          </a:xfrm>
          <a:prstGeom prst="rect">
            <a:avLst/>
          </a:prstGeom>
        </p:spPr>
      </p:pic>
    </p:spTree>
    <p:extLst>
      <p:ext uri="{BB962C8B-B14F-4D97-AF65-F5344CB8AC3E}">
        <p14:creationId xmlns:p14="http://schemas.microsoft.com/office/powerpoint/2010/main" val="2764940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Risk Factors</a:t>
            </a:r>
            <a:endParaRPr lang="en-US" dirty="0"/>
          </a:p>
        </p:txBody>
      </p:sp>
      <p:sp>
        <p:nvSpPr>
          <p:cNvPr id="3" name="Content Placeholder 2"/>
          <p:cNvSpPr>
            <a:spLocks noGrp="1"/>
          </p:cNvSpPr>
          <p:nvPr>
            <p:ph idx="1"/>
          </p:nvPr>
        </p:nvSpPr>
        <p:spPr/>
        <p:txBody>
          <a:bodyPr>
            <a:normAutofit/>
          </a:bodyPr>
          <a:lstStyle/>
          <a:p>
            <a:r>
              <a:rPr lang="en-US" dirty="0" smtClean="0"/>
              <a:t>It has been </a:t>
            </a:r>
            <a:r>
              <a:rPr lang="en-US" dirty="0"/>
              <a:t>suggested that the so-called </a:t>
            </a:r>
            <a:r>
              <a:rPr lang="en-US" i="1" u="sng" dirty="0"/>
              <a:t>incessant ovulation </a:t>
            </a:r>
            <a:r>
              <a:rPr lang="en-US" u="sng" dirty="0"/>
              <a:t>may predispose </a:t>
            </a:r>
            <a:r>
              <a:rPr lang="en-US" u="sng" dirty="0" smtClean="0"/>
              <a:t>to neoplastic </a:t>
            </a:r>
            <a:r>
              <a:rPr lang="en-US" u="sng" dirty="0"/>
              <a:t>transformation of the epithelial cell surfaces of the ovary</a:t>
            </a:r>
            <a:r>
              <a:rPr lang="en-US" u="sng" dirty="0" smtClean="0"/>
              <a:t>.</a:t>
            </a:r>
          </a:p>
          <a:p>
            <a:r>
              <a:rPr lang="en-US" dirty="0"/>
              <a:t>Long-term suppression of ovulation may protect against the development of ovarian cancer, at least for epithelial cell tumors.</a:t>
            </a:r>
            <a:endParaRPr lang="en-US" u="sng" dirty="0" smtClean="0"/>
          </a:p>
          <a:p>
            <a:r>
              <a:rPr lang="en-US" dirty="0" smtClean="0"/>
              <a:t> Five years </a:t>
            </a:r>
            <a:r>
              <a:rPr lang="en-US" dirty="0"/>
              <a:t>of cumulative suppression of ovulation through the </a:t>
            </a:r>
            <a:r>
              <a:rPr lang="en-US" dirty="0">
                <a:solidFill>
                  <a:srgbClr val="C00000"/>
                </a:solidFill>
              </a:rPr>
              <a:t>use of </a:t>
            </a:r>
            <a:r>
              <a:rPr lang="en-US" dirty="0" smtClean="0">
                <a:solidFill>
                  <a:srgbClr val="C00000"/>
                </a:solidFill>
              </a:rPr>
              <a:t>oral contraceptives </a:t>
            </a:r>
            <a:r>
              <a:rPr lang="en-US" dirty="0">
                <a:solidFill>
                  <a:srgbClr val="C00000"/>
                </a:solidFill>
              </a:rPr>
              <a:t>appears to decrease the lifetime risk of ovarian cancer </a:t>
            </a:r>
            <a:r>
              <a:rPr lang="en-US" dirty="0" smtClean="0">
                <a:solidFill>
                  <a:srgbClr val="C00000"/>
                </a:solidFill>
              </a:rPr>
              <a:t>by one-half</a:t>
            </a:r>
            <a:r>
              <a:rPr lang="en-US" dirty="0">
                <a:solidFill>
                  <a:srgbClr val="C00000"/>
                </a:solidFill>
              </a:rPr>
              <a:t>.</a:t>
            </a:r>
            <a:r>
              <a:rPr lang="en-US" dirty="0"/>
              <a:t> </a:t>
            </a:r>
            <a:endParaRPr lang="en-US" dirty="0" smtClean="0"/>
          </a:p>
          <a:p>
            <a:r>
              <a:rPr lang="en-US" u="sng" dirty="0" smtClean="0"/>
              <a:t>No </a:t>
            </a:r>
            <a:r>
              <a:rPr lang="en-US" u="sng" dirty="0"/>
              <a:t>evidence exists to implicate the use of </a:t>
            </a:r>
            <a:r>
              <a:rPr lang="en-US" u="sng" dirty="0" smtClean="0"/>
              <a:t>postmenopausal hormone </a:t>
            </a:r>
            <a:r>
              <a:rPr lang="en-US" u="sng" dirty="0"/>
              <a:t>therapy in the development of ovarian cancer.</a:t>
            </a:r>
          </a:p>
        </p:txBody>
      </p:sp>
      <p:pic>
        <p:nvPicPr>
          <p:cNvPr id="4" name="3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42862" y="546253"/>
            <a:ext cx="609600" cy="609600"/>
          </a:xfrm>
          <a:prstGeom prst="rect">
            <a:avLst/>
          </a:prstGeom>
        </p:spPr>
      </p:pic>
    </p:spTree>
    <p:extLst>
      <p:ext uri="{BB962C8B-B14F-4D97-AF65-F5344CB8AC3E}">
        <p14:creationId xmlns:p14="http://schemas.microsoft.com/office/powerpoint/2010/main" val="10353252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Early Symptoms</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r>
              <a:rPr lang="en-US" dirty="0"/>
              <a:t>Symptoms of ovarian cancer are often confused with benign </a:t>
            </a:r>
            <a:r>
              <a:rPr lang="en-US" dirty="0" smtClean="0"/>
              <a:t>conditions or </a:t>
            </a:r>
            <a:r>
              <a:rPr lang="en-US" dirty="0"/>
              <a:t>interpreted as part of the aging process, with the final diagnosis </a:t>
            </a:r>
            <a:r>
              <a:rPr lang="en-US" dirty="0" smtClean="0"/>
              <a:t>often delayed</a:t>
            </a:r>
            <a:r>
              <a:rPr lang="en-US" dirty="0"/>
              <a:t>. </a:t>
            </a:r>
            <a:endParaRPr lang="en-US" dirty="0" smtClean="0"/>
          </a:p>
          <a:p>
            <a:r>
              <a:rPr lang="en-US" dirty="0" smtClean="0"/>
              <a:t>The </a:t>
            </a:r>
            <a:r>
              <a:rPr lang="en-US" dirty="0"/>
              <a:t>most common symptoms are abdominal bloating </a:t>
            </a:r>
            <a:r>
              <a:rPr lang="en-US" dirty="0" smtClean="0"/>
              <a:t>or distension</a:t>
            </a:r>
            <a:r>
              <a:rPr lang="en-US" dirty="0"/>
              <a:t>, abdominal or pelvic pain, decreased energy or lethargy, </a:t>
            </a:r>
            <a:r>
              <a:rPr lang="en-US" dirty="0" smtClean="0"/>
              <a:t>early satiety</a:t>
            </a:r>
            <a:r>
              <a:rPr lang="en-US" dirty="0"/>
              <a:t>, and urinary urgency. </a:t>
            </a:r>
            <a:endParaRPr lang="en-US" dirty="0" smtClean="0"/>
          </a:p>
          <a:p>
            <a:r>
              <a:rPr lang="en-US" dirty="0" smtClean="0"/>
              <a:t>Usually </a:t>
            </a:r>
            <a:r>
              <a:rPr lang="en-US" dirty="0"/>
              <a:t>these symptoms occurred </a:t>
            </a:r>
            <a:r>
              <a:rPr lang="en-US" dirty="0" smtClean="0"/>
              <a:t>more frequently </a:t>
            </a:r>
            <a:r>
              <a:rPr lang="en-US" dirty="0"/>
              <a:t>and were more severe than in patients without cancer</a:t>
            </a:r>
            <a:r>
              <a:rPr lang="en-US" dirty="0" smtClean="0"/>
              <a:t>.</a:t>
            </a:r>
          </a:p>
          <a:p>
            <a:r>
              <a:rPr lang="en-US" dirty="0" smtClean="0"/>
              <a:t> </a:t>
            </a:r>
            <a:r>
              <a:rPr lang="en-US" u="sng" dirty="0" smtClean="0"/>
              <a:t>Because no </a:t>
            </a:r>
            <a:r>
              <a:rPr lang="en-US" u="sng" dirty="0"/>
              <a:t>clinically applicable screening test is available, approximately </a:t>
            </a:r>
            <a:r>
              <a:rPr lang="en-US" u="sng" dirty="0" smtClean="0"/>
              <a:t>two thirds of </a:t>
            </a:r>
            <a:r>
              <a:rPr lang="en-US" u="sng" dirty="0"/>
              <a:t>patients with ovarian cancer have advanced disease at the time </a:t>
            </a:r>
            <a:r>
              <a:rPr lang="en-US" u="sng" dirty="0" smtClean="0"/>
              <a:t>of diagnosis</a:t>
            </a:r>
            <a:r>
              <a:rPr lang="en-US" u="sng" dirty="0"/>
              <a:t>.</a:t>
            </a:r>
          </a:p>
          <a:p>
            <a:endParaRPr lang="en-US" dirty="0"/>
          </a:p>
        </p:txBody>
      </p:sp>
      <p:pic>
        <p:nvPicPr>
          <p:cNvPr id="4" name="3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10670" y="230188"/>
            <a:ext cx="609600" cy="609600"/>
          </a:xfrm>
          <a:prstGeom prst="rect">
            <a:avLst/>
          </a:prstGeom>
        </p:spPr>
      </p:pic>
    </p:spTree>
    <p:extLst>
      <p:ext uri="{BB962C8B-B14F-4D97-AF65-F5344CB8AC3E}">
        <p14:creationId xmlns:p14="http://schemas.microsoft.com/office/powerpoint/2010/main" val="925414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Pathogenesis and Diagnosis</a:t>
            </a:r>
            <a:endParaRPr lang="en-US" dirty="0"/>
          </a:p>
        </p:txBody>
      </p:sp>
      <p:sp>
        <p:nvSpPr>
          <p:cNvPr id="3" name="Content Placeholder 2"/>
          <p:cNvSpPr>
            <a:spLocks noGrp="1"/>
          </p:cNvSpPr>
          <p:nvPr>
            <p:ph idx="1"/>
          </p:nvPr>
        </p:nvSpPr>
        <p:spPr/>
        <p:txBody>
          <a:bodyPr>
            <a:normAutofit/>
          </a:bodyPr>
          <a:lstStyle/>
          <a:p>
            <a:r>
              <a:rPr lang="en-US" dirty="0"/>
              <a:t>Malignant ovarian epithelial cell tumors </a:t>
            </a:r>
            <a:r>
              <a:rPr lang="en-US" u="sng" dirty="0"/>
              <a:t>spread primarily by </a:t>
            </a:r>
            <a:r>
              <a:rPr lang="en-US" u="sng" dirty="0" smtClean="0"/>
              <a:t>direct extension </a:t>
            </a:r>
            <a:r>
              <a:rPr lang="en-US" u="sng" dirty="0"/>
              <a:t>within the peritoneal cavity</a:t>
            </a:r>
            <a:r>
              <a:rPr lang="en-US" dirty="0"/>
              <a:t> as a result of direct cell </a:t>
            </a:r>
            <a:r>
              <a:rPr lang="en-US" dirty="0" smtClean="0"/>
              <a:t>sloughing from </a:t>
            </a:r>
            <a:r>
              <a:rPr lang="en-US" dirty="0"/>
              <a:t>the ovarian surface. </a:t>
            </a:r>
            <a:endParaRPr lang="en-US" dirty="0" smtClean="0"/>
          </a:p>
          <a:p>
            <a:r>
              <a:rPr lang="en-US" dirty="0" smtClean="0"/>
              <a:t>This </a:t>
            </a:r>
            <a:r>
              <a:rPr lang="en-US" dirty="0"/>
              <a:t>process explains the widespread </a:t>
            </a:r>
            <a:r>
              <a:rPr lang="en-US" dirty="0" smtClean="0"/>
              <a:t>peritoneal dissemination </a:t>
            </a:r>
            <a:r>
              <a:rPr lang="en-US" dirty="0"/>
              <a:t>at the time of diagnosis, even with relatively small </a:t>
            </a:r>
            <a:r>
              <a:rPr lang="en-US" dirty="0" smtClean="0"/>
              <a:t>primary ovarian </a:t>
            </a:r>
            <a:r>
              <a:rPr lang="en-US" dirty="0"/>
              <a:t>lesions. Although epithelial cell ovarian cancers also spread </a:t>
            </a:r>
            <a:r>
              <a:rPr lang="en-US" dirty="0" smtClean="0"/>
              <a:t>by </a:t>
            </a:r>
            <a:r>
              <a:rPr lang="en-US" u="sng" dirty="0" smtClean="0"/>
              <a:t>lymphatic </a:t>
            </a:r>
            <a:r>
              <a:rPr lang="en-US" u="sng" dirty="0"/>
              <a:t>and </a:t>
            </a:r>
            <a:r>
              <a:rPr lang="en-US" u="sng" dirty="0" err="1" smtClean="0"/>
              <a:t>bloodborne</a:t>
            </a:r>
            <a:r>
              <a:rPr lang="en-US" u="sng" dirty="0" smtClean="0"/>
              <a:t> </a:t>
            </a:r>
            <a:r>
              <a:rPr lang="en-US" u="sng" dirty="0"/>
              <a:t>routes</a:t>
            </a:r>
            <a:r>
              <a:rPr lang="en-US" dirty="0"/>
              <a:t>, their direct extension into the </a:t>
            </a:r>
            <a:r>
              <a:rPr lang="en-US" dirty="0" smtClean="0"/>
              <a:t>virtually unlimited </a:t>
            </a:r>
            <a:r>
              <a:rPr lang="en-US" dirty="0"/>
              <a:t>space of the peritoneal cavity is the primary basis for their </a:t>
            </a:r>
            <a:r>
              <a:rPr lang="en-US" dirty="0" smtClean="0"/>
              <a:t>late clinical </a:t>
            </a:r>
            <a:r>
              <a:rPr lang="en-US" dirty="0"/>
              <a:t>presentation.</a:t>
            </a:r>
          </a:p>
        </p:txBody>
      </p:sp>
      <p:pic>
        <p:nvPicPr>
          <p:cNvPr id="4" name="36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01339" y="546253"/>
            <a:ext cx="609600" cy="609600"/>
          </a:xfrm>
          <a:prstGeom prst="rect">
            <a:avLst/>
          </a:prstGeom>
        </p:spPr>
      </p:pic>
    </p:spTree>
    <p:extLst>
      <p:ext uri="{BB962C8B-B14F-4D97-AF65-F5344CB8AC3E}">
        <p14:creationId xmlns:p14="http://schemas.microsoft.com/office/powerpoint/2010/main" val="3282091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Diagnosis</a:t>
            </a:r>
            <a:endParaRPr lang="en-US" dirty="0"/>
          </a:p>
        </p:txBody>
      </p:sp>
      <p:sp>
        <p:nvSpPr>
          <p:cNvPr id="3" name="Content Placeholder 2"/>
          <p:cNvSpPr>
            <a:spLocks noGrp="1"/>
          </p:cNvSpPr>
          <p:nvPr>
            <p:ph idx="1"/>
          </p:nvPr>
        </p:nvSpPr>
        <p:spPr/>
        <p:txBody>
          <a:bodyPr/>
          <a:lstStyle/>
          <a:p>
            <a:r>
              <a:rPr lang="en-US" i="1" dirty="0"/>
              <a:t>Currently, it appears that the best way to detect early ovarian cancer </a:t>
            </a:r>
            <a:r>
              <a:rPr lang="en-US" i="1" dirty="0" smtClean="0"/>
              <a:t>is for </a:t>
            </a:r>
            <a:r>
              <a:rPr lang="en-US" i="1" dirty="0"/>
              <a:t>both the patient and her clinician to be </a:t>
            </a:r>
            <a:r>
              <a:rPr lang="en-US" i="1" u="sng" dirty="0"/>
              <a:t>aware of early warning </a:t>
            </a:r>
            <a:r>
              <a:rPr lang="en-US" i="1" u="sng" dirty="0" smtClean="0"/>
              <a:t>signs. </a:t>
            </a:r>
          </a:p>
          <a:p>
            <a:r>
              <a:rPr lang="en-US" dirty="0" smtClean="0"/>
              <a:t>These </a:t>
            </a:r>
            <a:r>
              <a:rPr lang="en-US" dirty="0"/>
              <a:t>signs should not be ignored in postmenopausal </a:t>
            </a:r>
            <a:r>
              <a:rPr lang="en-US" dirty="0" smtClean="0"/>
              <a:t>women (</a:t>
            </a:r>
            <a:r>
              <a:rPr lang="en-US" dirty="0"/>
              <a:t>median age at diagnosis is 63 years).</a:t>
            </a:r>
          </a:p>
        </p:txBody>
      </p:sp>
      <p:pic>
        <p:nvPicPr>
          <p:cNvPr id="4" name="3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78458" y="513202"/>
            <a:ext cx="609600" cy="609600"/>
          </a:xfrm>
          <a:prstGeom prst="rect">
            <a:avLst/>
          </a:prstGeom>
        </p:spPr>
      </p:pic>
    </p:spTree>
    <p:extLst>
      <p:ext uri="{BB962C8B-B14F-4D97-AF65-F5344CB8AC3E}">
        <p14:creationId xmlns:p14="http://schemas.microsoft.com/office/powerpoint/2010/main" val="2789717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38970" y="583894"/>
            <a:ext cx="6398358" cy="2427996"/>
          </a:xfrm>
          <a:prstGeom prst="rect">
            <a:avLst/>
          </a:prstGeom>
        </p:spPr>
      </p:pic>
      <p:pic>
        <p:nvPicPr>
          <p:cNvPr id="5" name="Picture 4"/>
          <p:cNvPicPr>
            <a:picLocks noChangeAspect="1"/>
          </p:cNvPicPr>
          <p:nvPr/>
        </p:nvPicPr>
        <p:blipFill>
          <a:blip r:embed="rId5"/>
          <a:stretch>
            <a:fillRect/>
          </a:stretch>
        </p:blipFill>
        <p:spPr>
          <a:xfrm>
            <a:off x="1938969" y="3011890"/>
            <a:ext cx="6158429" cy="3741450"/>
          </a:xfrm>
          <a:prstGeom prst="rect">
            <a:avLst/>
          </a:prstGeom>
        </p:spPr>
      </p:pic>
      <p:pic>
        <p:nvPicPr>
          <p:cNvPr id="6" name="3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1508" y="60325"/>
            <a:ext cx="609600" cy="609600"/>
          </a:xfrm>
          <a:prstGeom prst="rect">
            <a:avLst/>
          </a:prstGeom>
        </p:spPr>
      </p:pic>
    </p:spTree>
    <p:extLst>
      <p:ext uri="{BB962C8B-B14F-4D97-AF65-F5344CB8AC3E}">
        <p14:creationId xmlns:p14="http://schemas.microsoft.com/office/powerpoint/2010/main" val="951494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Diagnosis</a:t>
            </a:r>
            <a:endParaRPr lang="en-US" dirty="0"/>
          </a:p>
        </p:txBody>
      </p:sp>
      <p:sp>
        <p:nvSpPr>
          <p:cNvPr id="3" name="Content Placeholder 2"/>
          <p:cNvSpPr>
            <a:spLocks noGrp="1"/>
          </p:cNvSpPr>
          <p:nvPr>
            <p:ph idx="1"/>
          </p:nvPr>
        </p:nvSpPr>
        <p:spPr/>
        <p:txBody>
          <a:bodyPr/>
          <a:lstStyle/>
          <a:p>
            <a:r>
              <a:rPr lang="en-US" dirty="0"/>
              <a:t>The early diagnosis of ovarian cancer in the symptomatic patient </a:t>
            </a:r>
            <a:r>
              <a:rPr lang="en-US" dirty="0" smtClean="0"/>
              <a:t>is made </a:t>
            </a:r>
            <a:r>
              <a:rPr lang="en-US" dirty="0"/>
              <a:t>even more difficult by the </a:t>
            </a:r>
            <a:r>
              <a:rPr lang="en-US" u="sng" dirty="0"/>
              <a:t>lack of effective screening tests. </a:t>
            </a:r>
            <a:r>
              <a:rPr lang="en-US" dirty="0" smtClean="0">
                <a:solidFill>
                  <a:srgbClr val="C00000"/>
                </a:solidFill>
              </a:rPr>
              <a:t>Neither pelvic </a:t>
            </a:r>
            <a:r>
              <a:rPr lang="en-US" dirty="0">
                <a:solidFill>
                  <a:srgbClr val="C00000"/>
                </a:solidFill>
              </a:rPr>
              <a:t>ultrasound nor CA-125 should be routinely used to screen </a:t>
            </a:r>
            <a:r>
              <a:rPr lang="en-US" dirty="0" smtClean="0">
                <a:solidFill>
                  <a:srgbClr val="C00000"/>
                </a:solidFill>
              </a:rPr>
              <a:t>for ovarian </a:t>
            </a:r>
            <a:r>
              <a:rPr lang="en-US" dirty="0">
                <a:solidFill>
                  <a:srgbClr val="C00000"/>
                </a:solidFill>
              </a:rPr>
              <a:t>cancer</a:t>
            </a:r>
            <a:r>
              <a:rPr lang="en-US" dirty="0" smtClean="0">
                <a:solidFill>
                  <a:srgbClr val="C00000"/>
                </a:solidFill>
              </a:rPr>
              <a:t>.</a:t>
            </a:r>
          </a:p>
          <a:p>
            <a:r>
              <a:rPr lang="en-US" dirty="0" smtClean="0"/>
              <a:t> </a:t>
            </a:r>
            <a:r>
              <a:rPr lang="en-US" dirty="0"/>
              <a:t>CA-125 should be used primarily to follow response </a:t>
            </a:r>
            <a:r>
              <a:rPr lang="en-US" dirty="0" smtClean="0"/>
              <a:t>to therapy </a:t>
            </a:r>
            <a:r>
              <a:rPr lang="en-US" dirty="0"/>
              <a:t>and evaluate for recurrent disease.</a:t>
            </a:r>
          </a:p>
        </p:txBody>
      </p:sp>
      <p:pic>
        <p:nvPicPr>
          <p:cNvPr id="6" name="3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7273" y="418306"/>
            <a:ext cx="609600" cy="609600"/>
          </a:xfrm>
          <a:prstGeom prst="rect">
            <a:avLst/>
          </a:prstGeom>
        </p:spPr>
      </p:pic>
    </p:spTree>
    <p:extLst>
      <p:ext uri="{BB962C8B-B14F-4D97-AF65-F5344CB8AC3E}">
        <p14:creationId xmlns:p14="http://schemas.microsoft.com/office/powerpoint/2010/main" val="1915256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6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CASE</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A 26-year-old patient comes to see you because of increasing girth in her abdomen.  </a:t>
            </a:r>
          </a:p>
          <a:p>
            <a:r>
              <a:rPr lang="en-US" dirty="0" smtClean="0"/>
              <a:t>She  reports  that  she  has  been  trying  to  lose  weight  .</a:t>
            </a:r>
          </a:p>
          <a:p>
            <a:r>
              <a:rPr lang="en-US" dirty="0" smtClean="0"/>
              <a:t>she  has  been  successful  except  in  her  abdominal  area.  Other  than  this planned  weight  loss,  she  denies  any  other  symptoms.  </a:t>
            </a:r>
          </a:p>
          <a:p>
            <a:r>
              <a:rPr lang="en-US" dirty="0" smtClean="0"/>
              <a:t>On  physical examination,  the  abdomen  is  soft  and  </a:t>
            </a:r>
            <a:r>
              <a:rPr lang="en-US" dirty="0" err="1" smtClean="0"/>
              <a:t>nontender</a:t>
            </a:r>
            <a:r>
              <a:rPr lang="en-US" dirty="0" smtClean="0"/>
              <a:t>,  but  you  feel  an  unusual amount  of  fluctuance. </a:t>
            </a:r>
          </a:p>
          <a:p>
            <a:r>
              <a:rPr lang="en-US" dirty="0" smtClean="0"/>
              <a:t> A  computed  tomography  (CT)  of  the  abdomen demonstrates a 22-cm fluid-filled mass.</a:t>
            </a:r>
            <a:endParaRPr lang="en-US" dirty="0"/>
          </a:p>
        </p:txBody>
      </p:sp>
      <p:pic>
        <p:nvPicPr>
          <p:cNvPr id="4" name="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1845" y="230188"/>
            <a:ext cx="609600" cy="609600"/>
          </a:xfrm>
          <a:prstGeom prst="rect">
            <a:avLst/>
          </a:prstGeom>
        </p:spPr>
      </p:pic>
    </p:spTree>
    <p:extLst>
      <p:ext uri="{BB962C8B-B14F-4D97-AF65-F5344CB8AC3E}">
        <p14:creationId xmlns:p14="http://schemas.microsoft.com/office/powerpoint/2010/main" val="2081423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solidFill>
                  <a:srgbClr val="C00000"/>
                </a:solidFill>
              </a:rPr>
              <a:t>CA-125 </a:t>
            </a:r>
            <a:r>
              <a:rPr lang="en-US" sz="3200" b="1" dirty="0"/>
              <a:t/>
            </a:r>
            <a:br>
              <a:rPr lang="en-US" sz="3200" b="1" dirty="0"/>
            </a:br>
            <a:endParaRPr lang="en-US" sz="3200" b="1" dirty="0"/>
          </a:p>
        </p:txBody>
      </p:sp>
      <p:sp>
        <p:nvSpPr>
          <p:cNvPr id="3" name="Content Placeholder 2"/>
          <p:cNvSpPr>
            <a:spLocks noGrp="1"/>
          </p:cNvSpPr>
          <p:nvPr>
            <p:ph idx="1"/>
          </p:nvPr>
        </p:nvSpPr>
        <p:spPr/>
        <p:txBody>
          <a:bodyPr>
            <a:normAutofit fontScale="92500" lnSpcReduction="10000"/>
          </a:bodyPr>
          <a:lstStyle/>
          <a:p>
            <a:r>
              <a:rPr lang="en-US" dirty="0" smtClean="0"/>
              <a:t>In </a:t>
            </a:r>
            <a:r>
              <a:rPr lang="en-US" dirty="0"/>
              <a:t>premenopausal women with symptoms, a CA-125 measurement has </a:t>
            </a:r>
            <a:r>
              <a:rPr lang="en-US" dirty="0" smtClean="0"/>
              <a:t>not been </a:t>
            </a:r>
            <a:r>
              <a:rPr lang="en-US" dirty="0"/>
              <a:t>shown to be useful in most circumstances, because elevated </a:t>
            </a:r>
            <a:r>
              <a:rPr lang="en-US" dirty="0" smtClean="0"/>
              <a:t>levels of </a:t>
            </a:r>
            <a:r>
              <a:rPr lang="en-US" dirty="0"/>
              <a:t>CA-125 are associated with a variety of common benign conditions</a:t>
            </a:r>
            <a:r>
              <a:rPr lang="en-US" dirty="0" smtClean="0"/>
              <a:t>, including </a:t>
            </a:r>
            <a:r>
              <a:rPr lang="en-US" dirty="0"/>
              <a:t>uterine </a:t>
            </a:r>
            <a:r>
              <a:rPr lang="en-US" dirty="0" err="1"/>
              <a:t>leiomyomata</a:t>
            </a:r>
            <a:r>
              <a:rPr lang="en-US" dirty="0"/>
              <a:t>, pelvic inflammatory disease</a:t>
            </a:r>
            <a:r>
              <a:rPr lang="en-US" dirty="0" smtClean="0"/>
              <a:t>, endometriosis</a:t>
            </a:r>
            <a:r>
              <a:rPr lang="en-US" dirty="0"/>
              <a:t>, </a:t>
            </a:r>
            <a:r>
              <a:rPr lang="en-US" dirty="0" err="1"/>
              <a:t>adenomyosis</a:t>
            </a:r>
            <a:r>
              <a:rPr lang="en-US" dirty="0"/>
              <a:t>, pregnancy, and even menstruation.</a:t>
            </a:r>
          </a:p>
          <a:p>
            <a:pPr marL="0" indent="0">
              <a:buNone/>
            </a:pPr>
            <a:r>
              <a:rPr lang="en-US" dirty="0" smtClean="0"/>
              <a:t>   </a:t>
            </a:r>
            <a:r>
              <a:rPr lang="en-US" dirty="0" err="1" smtClean="0"/>
              <a:t>Nongynecologic</a:t>
            </a:r>
            <a:r>
              <a:rPr lang="en-US" dirty="0" smtClean="0"/>
              <a:t> </a:t>
            </a:r>
            <a:r>
              <a:rPr lang="en-US" dirty="0"/>
              <a:t>conditions associated with elevated CA-125 </a:t>
            </a:r>
            <a:r>
              <a:rPr lang="en-US" dirty="0" smtClean="0"/>
              <a:t>include</a:t>
            </a:r>
          </a:p>
          <a:p>
            <a:pPr marL="0" indent="0">
              <a:buNone/>
            </a:pPr>
            <a:r>
              <a:rPr lang="en-US" dirty="0"/>
              <a:t> </a:t>
            </a:r>
            <a:r>
              <a:rPr lang="en-US" dirty="0" smtClean="0"/>
              <a:t>   cirrhosis</a:t>
            </a:r>
            <a:r>
              <a:rPr lang="en-US" dirty="0"/>
              <a:t>, pleural effusion, and peritoneal effusion.</a:t>
            </a:r>
          </a:p>
          <a:p>
            <a:r>
              <a:rPr lang="en-US" u="sng" dirty="0"/>
              <a:t>In postmenopausal women with a pelvic mass, a CA-125 measurement </a:t>
            </a:r>
            <a:r>
              <a:rPr lang="en-US" u="sng" dirty="0" smtClean="0"/>
              <a:t>may be </a:t>
            </a:r>
            <a:r>
              <a:rPr lang="en-US" u="sng" dirty="0"/>
              <a:t>helpful in predicting a higher likelihood of a malignant tumor than </a:t>
            </a:r>
            <a:r>
              <a:rPr lang="en-US" u="sng" dirty="0" smtClean="0"/>
              <a:t>a benign </a:t>
            </a:r>
            <a:r>
              <a:rPr lang="en-US" u="sng" dirty="0"/>
              <a:t>tumor. </a:t>
            </a:r>
            <a:r>
              <a:rPr lang="en-US" dirty="0">
                <a:solidFill>
                  <a:srgbClr val="C00000"/>
                </a:solidFill>
              </a:rPr>
              <a:t>However, a normal CA-125 measurement alone does </a:t>
            </a:r>
            <a:r>
              <a:rPr lang="en-US" dirty="0" smtClean="0">
                <a:solidFill>
                  <a:srgbClr val="C00000"/>
                </a:solidFill>
              </a:rPr>
              <a:t>not rule </a:t>
            </a:r>
            <a:r>
              <a:rPr lang="en-US" dirty="0">
                <a:solidFill>
                  <a:srgbClr val="C00000"/>
                </a:solidFill>
              </a:rPr>
              <a:t>out ovarian cancer, because up to 50% of early-stage cancers </a:t>
            </a:r>
            <a:r>
              <a:rPr lang="en-US" dirty="0" smtClean="0">
                <a:solidFill>
                  <a:srgbClr val="C00000"/>
                </a:solidFill>
              </a:rPr>
              <a:t>and 20</a:t>
            </a:r>
            <a:r>
              <a:rPr lang="en-US" dirty="0">
                <a:solidFill>
                  <a:srgbClr val="C00000"/>
                </a:solidFill>
              </a:rPr>
              <a:t>% to 25% of advanced cancers are associated with normal values.</a:t>
            </a:r>
          </a:p>
        </p:txBody>
      </p:sp>
      <p:pic>
        <p:nvPicPr>
          <p:cNvPr id="5" name="4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2015" y="60325"/>
            <a:ext cx="609600" cy="609600"/>
          </a:xfrm>
          <a:prstGeom prst="rect">
            <a:avLst/>
          </a:prstGeom>
        </p:spPr>
      </p:pic>
    </p:spTree>
    <p:extLst>
      <p:ext uri="{BB962C8B-B14F-4D97-AF65-F5344CB8AC3E}">
        <p14:creationId xmlns:p14="http://schemas.microsoft.com/office/powerpoint/2010/main" val="3433961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Histologic Classification and Staging</a:t>
            </a:r>
            <a:endParaRPr lang="en-US" sz="3600" dirty="0"/>
          </a:p>
        </p:txBody>
      </p:sp>
      <p:sp>
        <p:nvSpPr>
          <p:cNvPr id="3" name="Content Placeholder 2"/>
          <p:cNvSpPr>
            <a:spLocks noGrp="1"/>
          </p:cNvSpPr>
          <p:nvPr>
            <p:ph idx="1"/>
          </p:nvPr>
        </p:nvSpPr>
        <p:spPr/>
        <p:txBody>
          <a:bodyPr>
            <a:normAutofit/>
          </a:bodyPr>
          <a:lstStyle/>
          <a:p>
            <a:r>
              <a:rPr lang="en-US" b="1" dirty="0" smtClean="0"/>
              <a:t>Malignant  </a:t>
            </a:r>
            <a:r>
              <a:rPr lang="en-US" b="1" dirty="0"/>
              <a:t>epithelial </a:t>
            </a:r>
            <a:r>
              <a:rPr lang="en-US" b="1" dirty="0" smtClean="0"/>
              <a:t>cell tumors</a:t>
            </a:r>
            <a:r>
              <a:rPr lang="en-US" dirty="0"/>
              <a:t>, which are the most common type; </a:t>
            </a:r>
            <a:r>
              <a:rPr lang="en-US" b="1" dirty="0"/>
              <a:t>malignant germ cell tumors</a:t>
            </a:r>
            <a:r>
              <a:rPr lang="en-US" dirty="0" smtClean="0"/>
              <a:t>; and </a:t>
            </a:r>
            <a:r>
              <a:rPr lang="en-US" b="1" dirty="0"/>
              <a:t>malignant stromal cell tumors </a:t>
            </a:r>
            <a:r>
              <a:rPr lang="en-US" i="1" dirty="0" smtClean="0"/>
              <a:t>.</a:t>
            </a:r>
          </a:p>
          <a:p>
            <a:r>
              <a:rPr lang="en-US" u="sng" dirty="0" smtClean="0"/>
              <a:t>The </a:t>
            </a:r>
            <a:r>
              <a:rPr lang="en-US" u="sng" dirty="0"/>
              <a:t>decision regarding removal of one or both ovaries</a:t>
            </a:r>
            <a:r>
              <a:rPr lang="en-US" u="sng" dirty="0" smtClean="0"/>
              <a:t>, however</a:t>
            </a:r>
            <a:r>
              <a:rPr lang="en-US" u="sng" dirty="0"/>
              <a:t>, must be individualized based on age, type of tumor, desire </a:t>
            </a:r>
            <a:r>
              <a:rPr lang="en-US" u="sng" dirty="0" smtClean="0"/>
              <a:t>for future </a:t>
            </a:r>
            <a:r>
              <a:rPr lang="en-US" u="sng" dirty="0"/>
              <a:t>fertility, genetic predisposition for malignancy, and the </a:t>
            </a:r>
            <a:r>
              <a:rPr lang="en-US" u="sng" dirty="0" smtClean="0"/>
              <a:t>patient’s concern </a:t>
            </a:r>
            <a:r>
              <a:rPr lang="en-US" u="sng" dirty="0"/>
              <a:t>regarding future risks.</a:t>
            </a:r>
          </a:p>
        </p:txBody>
      </p:sp>
      <p:pic>
        <p:nvPicPr>
          <p:cNvPr id="5" name="4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7272" y="418306"/>
            <a:ext cx="609600" cy="609600"/>
          </a:xfrm>
          <a:prstGeom prst="rect">
            <a:avLst/>
          </a:prstGeom>
        </p:spPr>
      </p:pic>
    </p:spTree>
    <p:extLst>
      <p:ext uri="{BB962C8B-B14F-4D97-AF65-F5344CB8AC3E}">
        <p14:creationId xmlns:p14="http://schemas.microsoft.com/office/powerpoint/2010/main" val="2405402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2956956" y="365124"/>
            <a:ext cx="6780810" cy="6492875"/>
          </a:xfrm>
          <a:prstGeom prst="rect">
            <a:avLst/>
          </a:prstGeom>
        </p:spPr>
      </p:pic>
      <p:sp>
        <p:nvSpPr>
          <p:cNvPr id="5" name="TextBox 4"/>
          <p:cNvSpPr txBox="1"/>
          <p:nvPr/>
        </p:nvSpPr>
        <p:spPr>
          <a:xfrm>
            <a:off x="638978" y="2500829"/>
            <a:ext cx="1663547" cy="2862322"/>
          </a:xfrm>
          <a:prstGeom prst="rect">
            <a:avLst/>
          </a:prstGeom>
          <a:noFill/>
        </p:spPr>
        <p:txBody>
          <a:bodyPr wrap="square" rtlCol="0">
            <a:spAutoFit/>
          </a:bodyPr>
          <a:lstStyle/>
          <a:p>
            <a:r>
              <a:rPr lang="en-US"/>
              <a:t>The staging of ovarian carcinoma is based on the extent of spread of tumor and histologic evaluation of the tumor.</a:t>
            </a:r>
            <a:endParaRPr lang="en-US" dirty="0"/>
          </a:p>
        </p:txBody>
      </p:sp>
      <p:pic>
        <p:nvPicPr>
          <p:cNvPr id="3" name="4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5402" y="723106"/>
            <a:ext cx="609600" cy="609600"/>
          </a:xfrm>
          <a:prstGeom prst="rect">
            <a:avLst/>
          </a:prstGeom>
        </p:spPr>
      </p:pic>
    </p:spTree>
    <p:extLst>
      <p:ext uri="{BB962C8B-B14F-4D97-AF65-F5344CB8AC3E}">
        <p14:creationId xmlns:p14="http://schemas.microsoft.com/office/powerpoint/2010/main" val="777510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398140" y="2084334"/>
            <a:ext cx="8472974" cy="4283416"/>
          </a:xfrm>
          <a:prstGeom prst="rect">
            <a:avLst/>
          </a:prstGeom>
        </p:spPr>
      </p:pic>
      <p:pic>
        <p:nvPicPr>
          <p:cNvPr id="3" name="4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7272" y="778191"/>
            <a:ext cx="609600" cy="609600"/>
          </a:xfrm>
          <a:prstGeom prst="rect">
            <a:avLst/>
          </a:prstGeom>
        </p:spPr>
      </p:pic>
    </p:spTree>
    <p:extLst>
      <p:ext uri="{BB962C8B-B14F-4D97-AF65-F5344CB8AC3E}">
        <p14:creationId xmlns:p14="http://schemas.microsoft.com/office/powerpoint/2010/main" val="1881131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Borderline Ovarian Tumors</a:t>
            </a:r>
            <a:endParaRPr lang="en-US" dirty="0"/>
          </a:p>
        </p:txBody>
      </p:sp>
      <p:sp>
        <p:nvSpPr>
          <p:cNvPr id="3" name="Content Placeholder 2"/>
          <p:cNvSpPr>
            <a:spLocks noGrp="1"/>
          </p:cNvSpPr>
          <p:nvPr>
            <p:ph idx="1"/>
          </p:nvPr>
        </p:nvSpPr>
        <p:spPr/>
        <p:txBody>
          <a:bodyPr>
            <a:normAutofit fontScale="92500" lnSpcReduction="10000"/>
          </a:bodyPr>
          <a:lstStyle/>
          <a:p>
            <a:r>
              <a:rPr lang="en-US" i="1" dirty="0"/>
              <a:t>Approximately 10% of seemingly benign epithelial cell tumors </a:t>
            </a:r>
            <a:r>
              <a:rPr lang="en-US" i="1" dirty="0" smtClean="0"/>
              <a:t>may contain </a:t>
            </a:r>
            <a:r>
              <a:rPr lang="en-US" i="1" dirty="0"/>
              <a:t>histologic evidence of intraepithelial neoplasia, </a:t>
            </a:r>
            <a:r>
              <a:rPr lang="en-US" i="1" dirty="0" smtClean="0"/>
              <a:t>commonly referred </a:t>
            </a:r>
            <a:r>
              <a:rPr lang="en-US" i="1" dirty="0"/>
              <a:t>to as borderline malignancies, or “tumors of low </a:t>
            </a:r>
            <a:r>
              <a:rPr lang="en-US" i="1" dirty="0" smtClean="0"/>
              <a:t>malignant potential</a:t>
            </a:r>
            <a:r>
              <a:rPr lang="en-US" i="1" dirty="0"/>
              <a:t>” </a:t>
            </a:r>
            <a:r>
              <a:rPr lang="en-US" i="1" dirty="0" smtClean="0"/>
              <a:t>.</a:t>
            </a:r>
          </a:p>
          <a:p>
            <a:r>
              <a:rPr lang="en-US" dirty="0" smtClean="0"/>
              <a:t>These </a:t>
            </a:r>
            <a:r>
              <a:rPr lang="en-US" dirty="0"/>
              <a:t>tumors generally remain </a:t>
            </a:r>
            <a:r>
              <a:rPr lang="en-US" dirty="0" smtClean="0"/>
              <a:t>confined to </a:t>
            </a:r>
            <a:r>
              <a:rPr lang="en-US" dirty="0"/>
              <a:t>the ovary, are more common in premenopausal women (ages </a:t>
            </a:r>
            <a:r>
              <a:rPr lang="en-US" dirty="0" smtClean="0"/>
              <a:t>30–50 years</a:t>
            </a:r>
            <a:r>
              <a:rPr lang="en-US" dirty="0"/>
              <a:t>), and have good prognoses. </a:t>
            </a:r>
            <a:r>
              <a:rPr lang="en-US" u="sng" dirty="0"/>
              <a:t>About 20% of such tumors show </a:t>
            </a:r>
            <a:r>
              <a:rPr lang="en-US" u="sng" dirty="0" smtClean="0"/>
              <a:t>spread beyond </a:t>
            </a:r>
            <a:r>
              <a:rPr lang="en-US" u="sng" dirty="0"/>
              <a:t>the ovary</a:t>
            </a:r>
            <a:r>
              <a:rPr lang="en-US" u="sng" dirty="0" smtClean="0"/>
              <a:t>.</a:t>
            </a:r>
          </a:p>
          <a:p>
            <a:r>
              <a:rPr lang="en-US" dirty="0" smtClean="0"/>
              <a:t> </a:t>
            </a:r>
            <a:r>
              <a:rPr lang="en-US" dirty="0"/>
              <a:t>They require carefully individualized therapy </a:t>
            </a:r>
            <a:r>
              <a:rPr lang="en-US" dirty="0" smtClean="0"/>
              <a:t>following the </a:t>
            </a:r>
            <a:r>
              <a:rPr lang="en-US" dirty="0"/>
              <a:t>initial surgical resection of the primary tumor. If frozen </a:t>
            </a:r>
            <a:r>
              <a:rPr lang="en-US" dirty="0" smtClean="0"/>
              <a:t>section pathology </a:t>
            </a:r>
            <a:r>
              <a:rPr lang="en-US" dirty="0"/>
              <a:t>demonstrates borderline histology, unilateral </a:t>
            </a:r>
            <a:r>
              <a:rPr lang="en-US" dirty="0" smtClean="0"/>
              <a:t>oophorectomy with </a:t>
            </a:r>
            <a:r>
              <a:rPr lang="en-US" dirty="0"/>
              <a:t>a staging procedure and follow-up is appropriate, assuming </a:t>
            </a:r>
            <a:r>
              <a:rPr lang="en-US" dirty="0" smtClean="0"/>
              <a:t>the woman </a:t>
            </a:r>
            <a:r>
              <a:rPr lang="en-US" dirty="0"/>
              <a:t>wishes to retain ovarian function and/or fertility and </a:t>
            </a:r>
            <a:r>
              <a:rPr lang="en-US" dirty="0" smtClean="0"/>
              <a:t>understands the </a:t>
            </a:r>
            <a:r>
              <a:rPr lang="en-US" dirty="0"/>
              <a:t>risks of such conservative management</a:t>
            </a:r>
            <a:r>
              <a:rPr lang="en-US" dirty="0" smtClean="0"/>
              <a:t>.</a:t>
            </a:r>
            <a:endParaRPr lang="en-US" dirty="0"/>
          </a:p>
        </p:txBody>
      </p:sp>
      <p:pic>
        <p:nvPicPr>
          <p:cNvPr id="5" name="4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9985" y="230188"/>
            <a:ext cx="609600" cy="609600"/>
          </a:xfrm>
          <a:prstGeom prst="rect">
            <a:avLst/>
          </a:prstGeom>
        </p:spPr>
      </p:pic>
    </p:spTree>
    <p:extLst>
      <p:ext uri="{BB962C8B-B14F-4D97-AF65-F5344CB8AC3E}">
        <p14:creationId xmlns:p14="http://schemas.microsoft.com/office/powerpoint/2010/main" val="1021766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719449" y="2010044"/>
            <a:ext cx="6733309" cy="4533260"/>
          </a:xfrm>
          <a:prstGeom prst="rect">
            <a:avLst/>
          </a:prstGeom>
        </p:spPr>
      </p:pic>
      <p:pic>
        <p:nvPicPr>
          <p:cNvPr id="3" name="4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0492" y="418306"/>
            <a:ext cx="609600" cy="609600"/>
          </a:xfrm>
          <a:prstGeom prst="rect">
            <a:avLst/>
          </a:prstGeom>
        </p:spPr>
      </p:pic>
    </p:spTree>
    <p:extLst>
      <p:ext uri="{BB962C8B-B14F-4D97-AF65-F5344CB8AC3E}">
        <p14:creationId xmlns:p14="http://schemas.microsoft.com/office/powerpoint/2010/main" val="3679909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Malignant epithelial serous tumors</a:t>
            </a:r>
            <a:endParaRPr lang="en-US" dirty="0"/>
          </a:p>
        </p:txBody>
      </p:sp>
      <p:sp>
        <p:nvSpPr>
          <p:cNvPr id="3" name="Content Placeholder 2"/>
          <p:cNvSpPr>
            <a:spLocks noGrp="1"/>
          </p:cNvSpPr>
          <p:nvPr>
            <p:ph idx="1"/>
          </p:nvPr>
        </p:nvSpPr>
        <p:spPr>
          <a:xfrm>
            <a:off x="838200" y="1913760"/>
            <a:ext cx="10515600" cy="4351338"/>
          </a:xfrm>
        </p:spPr>
        <p:txBody>
          <a:bodyPr>
            <a:normAutofit fontScale="92500" lnSpcReduction="10000"/>
          </a:bodyPr>
          <a:lstStyle/>
          <a:p>
            <a:r>
              <a:rPr lang="en-US" u="sng" dirty="0"/>
              <a:t>Approximately 90% of all ovarian malignancies are of the epithelial cell type, derived from mesothelial cells</a:t>
            </a:r>
            <a:r>
              <a:rPr lang="en-US" u="sng" dirty="0" smtClean="0"/>
              <a:t>.</a:t>
            </a:r>
            <a:endParaRPr lang="en-US" b="1" dirty="0"/>
          </a:p>
          <a:p>
            <a:r>
              <a:rPr lang="en-US" b="1" dirty="0" smtClean="0"/>
              <a:t>Malignant </a:t>
            </a:r>
            <a:r>
              <a:rPr lang="en-US" b="1" dirty="0"/>
              <a:t>epithelial serous tumors </a:t>
            </a:r>
            <a:r>
              <a:rPr lang="en-US" dirty="0"/>
              <a:t>(serous cystadenocarcinoma) </a:t>
            </a:r>
            <a:r>
              <a:rPr lang="en-US" dirty="0" smtClean="0"/>
              <a:t>are the </a:t>
            </a:r>
            <a:r>
              <a:rPr lang="en-US" dirty="0"/>
              <a:t>most common malignant epithelial cell tumors</a:t>
            </a:r>
            <a:r>
              <a:rPr lang="en-US" dirty="0" smtClean="0"/>
              <a:t>.</a:t>
            </a:r>
          </a:p>
          <a:p>
            <a:r>
              <a:rPr lang="en-US" dirty="0" smtClean="0"/>
              <a:t> </a:t>
            </a:r>
            <a:r>
              <a:rPr lang="en-US" u="sng" dirty="0"/>
              <a:t>Approximately 50% </a:t>
            </a:r>
            <a:r>
              <a:rPr lang="en-US" u="sng" dirty="0" smtClean="0"/>
              <a:t>of these </a:t>
            </a:r>
            <a:r>
              <a:rPr lang="en-US" u="sng" dirty="0"/>
              <a:t>cancers are thought to be derived from their benign </a:t>
            </a:r>
            <a:r>
              <a:rPr lang="en-US" u="sng" dirty="0" smtClean="0"/>
              <a:t>precursors</a:t>
            </a:r>
            <a:r>
              <a:rPr lang="en-US" dirty="0" smtClean="0"/>
              <a:t>(serous </a:t>
            </a:r>
            <a:r>
              <a:rPr lang="en-US" dirty="0"/>
              <a:t>cystadenoma), and as many as 30% of these tumors are bilateral </a:t>
            </a:r>
            <a:r>
              <a:rPr lang="en-US" dirty="0" smtClean="0"/>
              <a:t>at the </a:t>
            </a:r>
            <a:r>
              <a:rPr lang="en-US" dirty="0"/>
              <a:t>time of clinical presentation. </a:t>
            </a:r>
            <a:endParaRPr lang="en-US" dirty="0" smtClean="0"/>
          </a:p>
          <a:p>
            <a:r>
              <a:rPr lang="en-US" dirty="0" smtClean="0"/>
              <a:t>They </a:t>
            </a:r>
            <a:r>
              <a:rPr lang="en-US" dirty="0"/>
              <a:t>are typically </a:t>
            </a:r>
            <a:r>
              <a:rPr lang="en-US" dirty="0" err="1"/>
              <a:t>multiloculated</a:t>
            </a:r>
            <a:r>
              <a:rPr lang="en-US" dirty="0"/>
              <a:t> </a:t>
            </a:r>
            <a:r>
              <a:rPr lang="en-US" dirty="0" smtClean="0"/>
              <a:t>and often </a:t>
            </a:r>
            <a:r>
              <a:rPr lang="en-US" dirty="0"/>
              <a:t>have external excrescences on an otherwise smooth capsular surface.</a:t>
            </a:r>
          </a:p>
          <a:p>
            <a:r>
              <a:rPr lang="en-US" dirty="0"/>
              <a:t>Calcified, laminated structures, </a:t>
            </a:r>
            <a:r>
              <a:rPr lang="en-US" b="1" dirty="0" err="1"/>
              <a:t>psammoma</a:t>
            </a:r>
            <a:r>
              <a:rPr lang="en-US" b="1" dirty="0"/>
              <a:t> bodies</a:t>
            </a:r>
            <a:r>
              <a:rPr lang="en-US" dirty="0"/>
              <a:t>, are found in </a:t>
            </a:r>
            <a:r>
              <a:rPr lang="en-US" dirty="0" smtClean="0"/>
              <a:t>more than </a:t>
            </a:r>
            <a:r>
              <a:rPr lang="en-US" dirty="0"/>
              <a:t>one-half of serous carcinomas.</a:t>
            </a:r>
          </a:p>
        </p:txBody>
      </p:sp>
      <p:pic>
        <p:nvPicPr>
          <p:cNvPr id="4" name="46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3879" y="142053"/>
            <a:ext cx="609600" cy="609600"/>
          </a:xfrm>
          <a:prstGeom prst="rect">
            <a:avLst/>
          </a:prstGeom>
        </p:spPr>
      </p:pic>
    </p:spTree>
    <p:extLst>
      <p:ext uri="{BB962C8B-B14F-4D97-AF65-F5344CB8AC3E}">
        <p14:creationId xmlns:p14="http://schemas.microsoft.com/office/powerpoint/2010/main" val="492412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mucinous cystadenocarcinoma</a:t>
            </a:r>
            <a:endParaRPr lang="en-US" dirty="0"/>
          </a:p>
        </p:txBody>
      </p:sp>
      <p:sp>
        <p:nvSpPr>
          <p:cNvPr id="3" name="Content Placeholder 2"/>
          <p:cNvSpPr>
            <a:spLocks noGrp="1"/>
          </p:cNvSpPr>
          <p:nvPr>
            <p:ph idx="1"/>
          </p:nvPr>
        </p:nvSpPr>
        <p:spPr/>
        <p:txBody>
          <a:bodyPr>
            <a:normAutofit/>
          </a:bodyPr>
          <a:lstStyle/>
          <a:p>
            <a:r>
              <a:rPr lang="en-US" dirty="0"/>
              <a:t>Another epithelial cell variant that contains cells reminiscent </a:t>
            </a:r>
            <a:r>
              <a:rPr lang="en-US" dirty="0" smtClean="0"/>
              <a:t>of </a:t>
            </a:r>
            <a:r>
              <a:rPr lang="en-US" dirty="0" err="1" smtClean="0"/>
              <a:t>endocervical</a:t>
            </a:r>
            <a:r>
              <a:rPr lang="en-US" dirty="0" smtClean="0"/>
              <a:t> </a:t>
            </a:r>
            <a:r>
              <a:rPr lang="en-US" dirty="0"/>
              <a:t>glandular mucous-secreting cells is the </a:t>
            </a:r>
            <a:r>
              <a:rPr lang="en-US" b="1" dirty="0"/>
              <a:t>malignant </a:t>
            </a:r>
            <a:r>
              <a:rPr lang="en-US" b="1" dirty="0" smtClean="0"/>
              <a:t>mucinous epithelial </a:t>
            </a:r>
            <a:r>
              <a:rPr lang="en-US" b="1" dirty="0"/>
              <a:t>tumor (mucinous cystadenocarcinoma)</a:t>
            </a:r>
            <a:r>
              <a:rPr lang="en-US" dirty="0"/>
              <a:t>. </a:t>
            </a:r>
            <a:endParaRPr lang="en-US" dirty="0" smtClean="0"/>
          </a:p>
          <a:p>
            <a:r>
              <a:rPr lang="en-US" dirty="0" smtClean="0"/>
              <a:t>They </a:t>
            </a:r>
            <a:r>
              <a:rPr lang="en-US" dirty="0"/>
              <a:t>make </a:t>
            </a:r>
            <a:r>
              <a:rPr lang="en-US" dirty="0" smtClean="0"/>
              <a:t>up approximately </a:t>
            </a:r>
            <a:r>
              <a:rPr lang="en-US" dirty="0"/>
              <a:t>one-third of all epithelial tumors, the majority of which </a:t>
            </a:r>
            <a:r>
              <a:rPr lang="en-US" dirty="0" smtClean="0"/>
              <a:t>are benign </a:t>
            </a:r>
            <a:r>
              <a:rPr lang="en-US" dirty="0"/>
              <a:t>or of low malignant potential; </a:t>
            </a:r>
            <a:r>
              <a:rPr lang="en-US" u="sng" dirty="0"/>
              <a:t>only 5% are cancerous.</a:t>
            </a:r>
            <a:r>
              <a:rPr lang="en-US" dirty="0"/>
              <a:t> </a:t>
            </a:r>
            <a:r>
              <a:rPr lang="en-US" dirty="0" smtClean="0"/>
              <a:t>These tumors </a:t>
            </a:r>
            <a:r>
              <a:rPr lang="en-US" dirty="0"/>
              <a:t>have a lower rate of </a:t>
            </a:r>
            <a:r>
              <a:rPr lang="en-US" dirty="0" err="1"/>
              <a:t>bilaterality</a:t>
            </a:r>
            <a:r>
              <a:rPr lang="en-US" dirty="0"/>
              <a:t> and can be among the largest </a:t>
            </a:r>
            <a:r>
              <a:rPr lang="en-US" dirty="0" smtClean="0"/>
              <a:t>of ovarian </a:t>
            </a:r>
            <a:r>
              <a:rPr lang="en-US" dirty="0"/>
              <a:t>tumors, often measuring more than 20 cm. </a:t>
            </a:r>
            <a:endParaRPr lang="en-US" dirty="0" smtClean="0"/>
          </a:p>
          <a:p>
            <a:r>
              <a:rPr lang="en-US" dirty="0" smtClean="0"/>
              <a:t>They </a:t>
            </a:r>
            <a:r>
              <a:rPr lang="en-US" dirty="0"/>
              <a:t>may be </a:t>
            </a:r>
            <a:r>
              <a:rPr lang="en-US" dirty="0" smtClean="0"/>
              <a:t>associated with </a:t>
            </a:r>
            <a:r>
              <a:rPr lang="en-US" dirty="0"/>
              <a:t>widespread peritoneal extension with thick, mucinous ascites, </a:t>
            </a:r>
            <a:r>
              <a:rPr lang="en-US" dirty="0" smtClean="0"/>
              <a:t>termed </a:t>
            </a:r>
            <a:r>
              <a:rPr lang="en-US" b="1" dirty="0" err="1" smtClean="0"/>
              <a:t>pseudomyxomatous</a:t>
            </a:r>
            <a:r>
              <a:rPr lang="en-US" b="1" dirty="0" smtClean="0"/>
              <a:t> </a:t>
            </a:r>
            <a:r>
              <a:rPr lang="en-US" b="1" dirty="0" err="1"/>
              <a:t>peritonei</a:t>
            </a:r>
            <a:r>
              <a:rPr lang="en-US" dirty="0"/>
              <a:t>.</a:t>
            </a:r>
          </a:p>
        </p:txBody>
      </p:sp>
      <p:pic>
        <p:nvPicPr>
          <p:cNvPr id="4" name="4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418306"/>
            <a:ext cx="609600" cy="609600"/>
          </a:xfrm>
          <a:prstGeom prst="rect">
            <a:avLst/>
          </a:prstGeom>
        </p:spPr>
      </p:pic>
    </p:spTree>
    <p:extLst>
      <p:ext uri="{BB962C8B-B14F-4D97-AF65-F5344CB8AC3E}">
        <p14:creationId xmlns:p14="http://schemas.microsoft.com/office/powerpoint/2010/main" val="2673303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Hereditary Epithelial Ovarian Cancer</a:t>
            </a:r>
            <a:endParaRPr lang="en-US" dirty="0"/>
          </a:p>
        </p:txBody>
      </p:sp>
      <p:sp>
        <p:nvSpPr>
          <p:cNvPr id="3" name="Content Placeholder 2"/>
          <p:cNvSpPr>
            <a:spLocks noGrp="1"/>
          </p:cNvSpPr>
          <p:nvPr>
            <p:ph idx="1"/>
          </p:nvPr>
        </p:nvSpPr>
        <p:spPr/>
        <p:txBody>
          <a:bodyPr>
            <a:normAutofit/>
          </a:bodyPr>
          <a:lstStyle/>
          <a:p>
            <a:r>
              <a:rPr lang="en-US" dirty="0"/>
              <a:t>Although most epithelial carcinomas occur sporadically, a </a:t>
            </a:r>
            <a:r>
              <a:rPr lang="en-US" dirty="0" smtClean="0"/>
              <a:t>small percentage </a:t>
            </a:r>
            <a:r>
              <a:rPr lang="en-US" dirty="0"/>
              <a:t>(</a:t>
            </a:r>
            <a:r>
              <a:rPr lang="en-US" dirty="0">
                <a:solidFill>
                  <a:srgbClr val="C00000"/>
                </a:solidFill>
              </a:rPr>
              <a:t>5%–10%) </a:t>
            </a:r>
            <a:r>
              <a:rPr lang="en-US" dirty="0"/>
              <a:t>occurs in familial or hereditary patterns </a:t>
            </a:r>
            <a:r>
              <a:rPr lang="en-US" dirty="0" smtClean="0"/>
              <a:t>involving first- </a:t>
            </a:r>
            <a:r>
              <a:rPr lang="en-US" dirty="0"/>
              <a:t>or second-degree relatives with a history of epithelial ovarian cancer.</a:t>
            </a:r>
          </a:p>
          <a:p>
            <a:r>
              <a:rPr lang="en-US" dirty="0"/>
              <a:t>Having a first-degree relative (i.e., mother, sister, and daughter) with </a:t>
            </a:r>
            <a:r>
              <a:rPr lang="en-US" dirty="0" smtClean="0"/>
              <a:t>an epithelial </a:t>
            </a:r>
            <a:r>
              <a:rPr lang="en-US" dirty="0"/>
              <a:t>carcinoma confers </a:t>
            </a:r>
            <a:r>
              <a:rPr lang="en-US" dirty="0">
                <a:solidFill>
                  <a:srgbClr val="C00000"/>
                </a:solidFill>
              </a:rPr>
              <a:t>a 5%</a:t>
            </a:r>
            <a:r>
              <a:rPr lang="en-US" dirty="0"/>
              <a:t> lifetime risk for ovarian cancer, </a:t>
            </a:r>
            <a:r>
              <a:rPr lang="en-US" dirty="0" smtClean="0"/>
              <a:t>whereas having </a:t>
            </a:r>
            <a:r>
              <a:rPr lang="en-US" dirty="0"/>
              <a:t>two first-degree relatives increases this risk to </a:t>
            </a:r>
            <a:r>
              <a:rPr lang="en-US" dirty="0">
                <a:solidFill>
                  <a:srgbClr val="C00000"/>
                </a:solidFill>
              </a:rPr>
              <a:t>20% to 30%. </a:t>
            </a:r>
            <a:endParaRPr lang="en-US" dirty="0" smtClean="0">
              <a:solidFill>
                <a:srgbClr val="C00000"/>
              </a:solidFill>
            </a:endParaRPr>
          </a:p>
          <a:p>
            <a:r>
              <a:rPr lang="en-US" dirty="0" smtClean="0"/>
              <a:t>Such hereditary </a:t>
            </a:r>
            <a:r>
              <a:rPr lang="en-US" dirty="0"/>
              <a:t>ovarian cancers generally present in patients at a younger </a:t>
            </a:r>
            <a:r>
              <a:rPr lang="en-US" dirty="0" smtClean="0"/>
              <a:t>age than </a:t>
            </a:r>
            <a:r>
              <a:rPr lang="en-US" dirty="0"/>
              <a:t>nonhereditary </a:t>
            </a:r>
            <a:r>
              <a:rPr lang="en-US" dirty="0" smtClean="0"/>
              <a:t>tumors.</a:t>
            </a:r>
            <a:endParaRPr lang="en-US" dirty="0"/>
          </a:p>
        </p:txBody>
      </p:sp>
      <p:pic>
        <p:nvPicPr>
          <p:cNvPr id="5" name="4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07268" y="365125"/>
            <a:ext cx="609600" cy="609600"/>
          </a:xfrm>
          <a:prstGeom prst="rect">
            <a:avLst/>
          </a:prstGeom>
        </p:spPr>
      </p:pic>
    </p:spTree>
    <p:extLst>
      <p:ext uri="{BB962C8B-B14F-4D97-AF65-F5344CB8AC3E}">
        <p14:creationId xmlns:p14="http://schemas.microsoft.com/office/powerpoint/2010/main" val="535292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Hereditary Epithelial Ovarian Cancer</a:t>
            </a:r>
            <a:endParaRPr lang="en-US" dirty="0"/>
          </a:p>
        </p:txBody>
      </p:sp>
      <p:sp>
        <p:nvSpPr>
          <p:cNvPr id="3" name="Content Placeholder 2"/>
          <p:cNvSpPr>
            <a:spLocks noGrp="1"/>
          </p:cNvSpPr>
          <p:nvPr>
            <p:ph idx="1"/>
          </p:nvPr>
        </p:nvSpPr>
        <p:spPr/>
        <p:txBody>
          <a:bodyPr>
            <a:normAutofit fontScale="92500" lnSpcReduction="10000"/>
          </a:bodyPr>
          <a:lstStyle/>
          <a:p>
            <a:r>
              <a:rPr lang="en-US" dirty="0"/>
              <a:t>Women with </a:t>
            </a:r>
            <a:r>
              <a:rPr lang="en-US" b="1" dirty="0"/>
              <a:t>breast/ovarian familial cancer syndrome</a:t>
            </a:r>
            <a:r>
              <a:rPr lang="en-US" dirty="0"/>
              <a:t>, </a:t>
            </a:r>
            <a:r>
              <a:rPr lang="en-US" dirty="0" smtClean="0"/>
              <a:t>a combination </a:t>
            </a:r>
            <a:r>
              <a:rPr lang="en-US" dirty="0"/>
              <a:t>of epithelial ovarian and breast cancers in first- and </a:t>
            </a:r>
            <a:r>
              <a:rPr lang="en-US" dirty="0" smtClean="0"/>
              <a:t>second degree family </a:t>
            </a:r>
            <a:r>
              <a:rPr lang="en-US" dirty="0"/>
              <a:t>members, </a:t>
            </a:r>
            <a:r>
              <a:rPr lang="en-US" u="sng" dirty="0"/>
              <a:t>are at two to three times the risk of these </a:t>
            </a:r>
            <a:r>
              <a:rPr lang="en-US" u="sng" dirty="0" smtClean="0"/>
              <a:t>cancers as </a:t>
            </a:r>
            <a:r>
              <a:rPr lang="en-US" u="sng" dirty="0"/>
              <a:t>the general </a:t>
            </a:r>
            <a:r>
              <a:rPr lang="en-US" u="sng" dirty="0" smtClean="0"/>
              <a:t>population. </a:t>
            </a:r>
          </a:p>
          <a:p>
            <a:r>
              <a:rPr lang="en-US" dirty="0" smtClean="0"/>
              <a:t>Women </a:t>
            </a:r>
            <a:r>
              <a:rPr lang="en-US" dirty="0"/>
              <a:t>with this syndrome have an </a:t>
            </a:r>
            <a:r>
              <a:rPr lang="en-US" dirty="0" smtClean="0"/>
              <a:t>increased risk </a:t>
            </a:r>
            <a:r>
              <a:rPr lang="en-US" dirty="0"/>
              <a:t>of </a:t>
            </a:r>
            <a:r>
              <a:rPr lang="en-US" dirty="0" err="1"/>
              <a:t>bilaterality</a:t>
            </a:r>
            <a:r>
              <a:rPr lang="en-US" dirty="0"/>
              <a:t> of breast cancer and developing ovarian tumors at </a:t>
            </a:r>
            <a:r>
              <a:rPr lang="en-US" dirty="0" smtClean="0"/>
              <a:t>a younger </a:t>
            </a:r>
            <a:r>
              <a:rPr lang="en-US" dirty="0"/>
              <a:t>age. </a:t>
            </a:r>
            <a:r>
              <a:rPr lang="en-US" dirty="0">
                <a:solidFill>
                  <a:srgbClr val="C00000"/>
                </a:solidFill>
              </a:rPr>
              <a:t>This syndrome has been associated with the </a:t>
            </a:r>
            <a:r>
              <a:rPr lang="en-US" i="1" dirty="0">
                <a:solidFill>
                  <a:srgbClr val="C00000"/>
                </a:solidFill>
              </a:rPr>
              <a:t>BRCA1 </a:t>
            </a:r>
            <a:r>
              <a:rPr lang="en-US" i="1" dirty="0" smtClean="0">
                <a:solidFill>
                  <a:srgbClr val="C00000"/>
                </a:solidFill>
              </a:rPr>
              <a:t>orBRCA2 </a:t>
            </a:r>
            <a:r>
              <a:rPr lang="en-US" dirty="0">
                <a:solidFill>
                  <a:srgbClr val="C00000"/>
                </a:solidFill>
              </a:rPr>
              <a:t>gene mutations, which are inherited in an </a:t>
            </a:r>
            <a:r>
              <a:rPr lang="en-US" dirty="0" smtClean="0">
                <a:solidFill>
                  <a:srgbClr val="C00000"/>
                </a:solidFill>
              </a:rPr>
              <a:t>autosomal-dominant fashion</a:t>
            </a:r>
            <a:r>
              <a:rPr lang="en-US" dirty="0">
                <a:solidFill>
                  <a:srgbClr val="C00000"/>
                </a:solidFill>
              </a:rPr>
              <a:t>. </a:t>
            </a:r>
            <a:endParaRPr lang="en-US" dirty="0" smtClean="0">
              <a:solidFill>
                <a:srgbClr val="C00000"/>
              </a:solidFill>
            </a:endParaRPr>
          </a:p>
          <a:p>
            <a:r>
              <a:rPr lang="en-US" u="sng" dirty="0" smtClean="0"/>
              <a:t>Women </a:t>
            </a:r>
            <a:r>
              <a:rPr lang="en-US" u="sng" dirty="0"/>
              <a:t>with these gene mutations have a cumulative lifetime </a:t>
            </a:r>
            <a:r>
              <a:rPr lang="en-US" u="sng" dirty="0" smtClean="0"/>
              <a:t>risk of </a:t>
            </a:r>
            <a:r>
              <a:rPr lang="en-US" u="sng" dirty="0"/>
              <a:t>50% to 85% for breast cancer and 15% to 45% for ovarian cancer.</a:t>
            </a:r>
          </a:p>
          <a:p>
            <a:r>
              <a:rPr lang="en-US" dirty="0"/>
              <a:t>Women of Ashkenazi Jewish ancestry have a 1 in 40 chance of </a:t>
            </a:r>
            <a:r>
              <a:rPr lang="en-US" dirty="0" smtClean="0"/>
              <a:t>carrying this </a:t>
            </a:r>
            <a:r>
              <a:rPr lang="en-US" dirty="0"/>
              <a:t>gene, a 10-fold risk over the general population.</a:t>
            </a:r>
          </a:p>
        </p:txBody>
      </p:sp>
      <p:pic>
        <p:nvPicPr>
          <p:cNvPr id="4" name="4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0318" y="-7143"/>
            <a:ext cx="609600" cy="609600"/>
          </a:xfrm>
          <a:prstGeom prst="rect">
            <a:avLst/>
          </a:prstGeom>
        </p:spPr>
      </p:pic>
    </p:spTree>
    <p:extLst>
      <p:ext uri="{BB962C8B-B14F-4D97-AF65-F5344CB8AC3E}">
        <p14:creationId xmlns:p14="http://schemas.microsoft.com/office/powerpoint/2010/main" val="81551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br>
              <a:rPr lang="en-US" dirty="0" smtClean="0"/>
            </a:br>
            <a:endParaRPr lang="en-US" dirty="0"/>
          </a:p>
        </p:txBody>
      </p:sp>
      <p:sp>
        <p:nvSpPr>
          <p:cNvPr id="3" name="Content Placeholder 2"/>
          <p:cNvSpPr>
            <a:spLocks noGrp="1"/>
          </p:cNvSpPr>
          <p:nvPr>
            <p:ph idx="1"/>
          </p:nvPr>
        </p:nvSpPr>
        <p:spPr/>
        <p:txBody>
          <a:bodyPr>
            <a:normAutofit/>
          </a:bodyPr>
          <a:lstStyle/>
          <a:p>
            <a:r>
              <a:rPr lang="en-US" u="sng" dirty="0" smtClean="0"/>
              <a:t>The  area  between  the  lateral  pelvic  wall  and  the  </a:t>
            </a:r>
            <a:r>
              <a:rPr lang="en-US" u="sng" dirty="0" err="1" smtClean="0"/>
              <a:t>cornu</a:t>
            </a:r>
            <a:r>
              <a:rPr lang="en-US" u="sng" dirty="0" smtClean="0"/>
              <a:t>  of  the  uterus  is called the adnexal space</a:t>
            </a:r>
            <a:r>
              <a:rPr lang="en-US" dirty="0" smtClean="0"/>
              <a:t>.</a:t>
            </a:r>
            <a:endParaRPr lang="fa-IR" dirty="0" smtClean="0"/>
          </a:p>
          <a:p>
            <a:r>
              <a:rPr lang="en-US" dirty="0" smtClean="0"/>
              <a:t>The structures in this space are called the adnexa and  include  the  </a:t>
            </a:r>
            <a:r>
              <a:rPr lang="en-US" dirty="0" smtClean="0">
                <a:solidFill>
                  <a:srgbClr val="FF0000"/>
                </a:solidFill>
              </a:rPr>
              <a:t>ovaries,  fallopian  tubes,  upper  portion  of  the  broad ligament  and  </a:t>
            </a:r>
            <a:r>
              <a:rPr lang="en-US" dirty="0" err="1" smtClean="0">
                <a:solidFill>
                  <a:srgbClr val="FF0000"/>
                </a:solidFill>
              </a:rPr>
              <a:t>mesosalpinx</a:t>
            </a:r>
            <a:r>
              <a:rPr lang="en-US" dirty="0" smtClean="0">
                <a:solidFill>
                  <a:srgbClr val="FF0000"/>
                </a:solidFill>
              </a:rPr>
              <a:t>,  and  remnants  of  the  embryonic  Müllerian  duct.</a:t>
            </a:r>
          </a:p>
          <a:p>
            <a:r>
              <a:rPr lang="en-US" dirty="0" smtClean="0"/>
              <a:t>Of  these,  the  organs  most  commonly  affected  by  disease  processes  are  </a:t>
            </a:r>
            <a:r>
              <a:rPr lang="en-US" u="sng" dirty="0" smtClean="0"/>
              <a:t>the ovaries and fallopian tubes.</a:t>
            </a:r>
            <a:endParaRPr lang="en-US" u="sng" dirty="0"/>
          </a:p>
        </p:txBody>
      </p:sp>
      <p:pic>
        <p:nvPicPr>
          <p:cNvPr id="5" name="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9981" y="230188"/>
            <a:ext cx="609600" cy="609600"/>
          </a:xfrm>
          <a:prstGeom prst="rect">
            <a:avLst/>
          </a:prstGeom>
        </p:spPr>
      </p:pic>
    </p:spTree>
    <p:extLst>
      <p:ext uri="{BB962C8B-B14F-4D97-AF65-F5344CB8AC3E}">
        <p14:creationId xmlns:p14="http://schemas.microsoft.com/office/powerpoint/2010/main" val="3331548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Hereditary Epithelial Ovarian Cancer</a:t>
            </a:r>
            <a:endParaRPr lang="en-US" dirty="0"/>
          </a:p>
        </p:txBody>
      </p:sp>
      <p:sp>
        <p:nvSpPr>
          <p:cNvPr id="3" name="Content Placeholder 2"/>
          <p:cNvSpPr>
            <a:spLocks noGrp="1"/>
          </p:cNvSpPr>
          <p:nvPr>
            <p:ph idx="1"/>
          </p:nvPr>
        </p:nvSpPr>
        <p:spPr/>
        <p:txBody>
          <a:bodyPr>
            <a:normAutofit/>
          </a:bodyPr>
          <a:lstStyle/>
          <a:p>
            <a:r>
              <a:rPr lang="en-US" b="1" dirty="0"/>
              <a:t>Lynch syndrome </a:t>
            </a:r>
            <a:r>
              <a:rPr lang="en-US" dirty="0"/>
              <a:t>occurs in families with first- and </a:t>
            </a:r>
            <a:r>
              <a:rPr lang="en-US" dirty="0" smtClean="0"/>
              <a:t>second-degree members </a:t>
            </a:r>
            <a:r>
              <a:rPr lang="en-US" dirty="0"/>
              <a:t>with combinations of colon, ovarian, endometrial, and </a:t>
            </a:r>
            <a:r>
              <a:rPr lang="en-US" dirty="0" smtClean="0"/>
              <a:t>breast cancers.</a:t>
            </a:r>
          </a:p>
          <a:p>
            <a:r>
              <a:rPr lang="en-US" dirty="0" smtClean="0"/>
              <a:t>Women </a:t>
            </a:r>
            <a:r>
              <a:rPr lang="en-US" dirty="0"/>
              <a:t>in families with this syndrome </a:t>
            </a:r>
            <a:r>
              <a:rPr lang="en-US" u="sng" dirty="0"/>
              <a:t>may have a threefold </a:t>
            </a:r>
            <a:r>
              <a:rPr lang="en-US" u="sng" dirty="0" smtClean="0"/>
              <a:t>or more </a:t>
            </a:r>
            <a:r>
              <a:rPr lang="en-US" u="sng" dirty="0"/>
              <a:t>increased risk of ovarian cancer over the general population</a:t>
            </a:r>
            <a:r>
              <a:rPr lang="en-US" dirty="0"/>
              <a:t>, </a:t>
            </a:r>
            <a:r>
              <a:rPr lang="en-US" dirty="0" smtClean="0"/>
              <a:t>with those </a:t>
            </a:r>
            <a:r>
              <a:rPr lang="en-US" dirty="0"/>
              <a:t>cancers occurring at a younger age. </a:t>
            </a:r>
            <a:endParaRPr lang="en-US" dirty="0" smtClean="0"/>
          </a:p>
          <a:p>
            <a:r>
              <a:rPr lang="en-US" dirty="0" smtClean="0"/>
              <a:t>Women </a:t>
            </a:r>
            <a:r>
              <a:rPr lang="en-US" dirty="0"/>
              <a:t>in families with </a:t>
            </a:r>
            <a:r>
              <a:rPr lang="en-US" dirty="0" smtClean="0"/>
              <a:t>these syndromes </a:t>
            </a:r>
            <a:r>
              <a:rPr lang="en-US" dirty="0"/>
              <a:t>should have more frequent screening tests and </a:t>
            </a:r>
            <a:r>
              <a:rPr lang="en-US" u="sng" dirty="0">
                <a:solidFill>
                  <a:srgbClr val="C00000"/>
                </a:solidFill>
              </a:rPr>
              <a:t>may </a:t>
            </a:r>
            <a:r>
              <a:rPr lang="en-US" u="sng" dirty="0" smtClean="0">
                <a:solidFill>
                  <a:srgbClr val="C00000"/>
                </a:solidFill>
              </a:rPr>
              <a:t>benefit from </a:t>
            </a:r>
            <a:r>
              <a:rPr lang="en-US" u="sng" dirty="0">
                <a:solidFill>
                  <a:srgbClr val="C00000"/>
                </a:solidFill>
              </a:rPr>
              <a:t>risk-reducing </a:t>
            </a:r>
            <a:r>
              <a:rPr lang="en-US" u="sng" dirty="0" err="1">
                <a:solidFill>
                  <a:srgbClr val="C00000"/>
                </a:solidFill>
              </a:rPr>
              <a:t>salpingo</a:t>
            </a:r>
            <a:r>
              <a:rPr lang="en-US" u="sng" dirty="0">
                <a:solidFill>
                  <a:srgbClr val="C00000"/>
                </a:solidFill>
              </a:rPr>
              <a:t>-oophorectomy.</a:t>
            </a:r>
          </a:p>
        </p:txBody>
      </p:sp>
      <p:pic>
        <p:nvPicPr>
          <p:cNvPr id="4" name="5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0318" y="0"/>
            <a:ext cx="609600" cy="609600"/>
          </a:xfrm>
          <a:prstGeom prst="rect">
            <a:avLst/>
          </a:prstGeom>
        </p:spPr>
      </p:pic>
    </p:spTree>
    <p:extLst>
      <p:ext uri="{BB962C8B-B14F-4D97-AF65-F5344CB8AC3E}">
        <p14:creationId xmlns:p14="http://schemas.microsoft.com/office/powerpoint/2010/main" val="1141003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Endometrioid Tumors</a:t>
            </a:r>
          </a:p>
        </p:txBody>
      </p:sp>
      <p:sp>
        <p:nvSpPr>
          <p:cNvPr id="3" name="Content Placeholder 2"/>
          <p:cNvSpPr>
            <a:spLocks noGrp="1"/>
          </p:cNvSpPr>
          <p:nvPr>
            <p:ph idx="1"/>
          </p:nvPr>
        </p:nvSpPr>
        <p:spPr/>
        <p:txBody>
          <a:bodyPr/>
          <a:lstStyle/>
          <a:p>
            <a:r>
              <a:rPr lang="en-US" dirty="0" smtClean="0"/>
              <a:t>Most </a:t>
            </a:r>
            <a:r>
              <a:rPr lang="en-US" b="1" dirty="0" err="1"/>
              <a:t>endometrioid</a:t>
            </a:r>
            <a:r>
              <a:rPr lang="en-US" b="1" dirty="0"/>
              <a:t> tumors </a:t>
            </a:r>
            <a:r>
              <a:rPr lang="en-US" dirty="0"/>
              <a:t>are malignant. These tumors </a:t>
            </a:r>
            <a:r>
              <a:rPr lang="en-US" dirty="0" smtClean="0"/>
              <a:t>contain histologic </a:t>
            </a:r>
            <a:r>
              <a:rPr lang="en-US" dirty="0"/>
              <a:t>features similar to those of endometrial carcinoma and </a:t>
            </a:r>
            <a:r>
              <a:rPr lang="en-US" dirty="0" smtClean="0"/>
              <a:t>are commonly </a:t>
            </a:r>
            <a:r>
              <a:rPr lang="en-US" dirty="0"/>
              <a:t>found in association with endometriosis or are coincident </a:t>
            </a:r>
            <a:r>
              <a:rPr lang="en-US" dirty="0" smtClean="0"/>
              <a:t>with endometrial </a:t>
            </a:r>
            <a:r>
              <a:rPr lang="en-US" dirty="0"/>
              <a:t>cancer of the uterus.</a:t>
            </a:r>
          </a:p>
        </p:txBody>
      </p:sp>
      <p:pic>
        <p:nvPicPr>
          <p:cNvPr id="4" name="5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4896" y="418306"/>
            <a:ext cx="609600" cy="609600"/>
          </a:xfrm>
          <a:prstGeom prst="rect">
            <a:avLst/>
          </a:prstGeom>
        </p:spPr>
      </p:pic>
    </p:spTree>
    <p:extLst>
      <p:ext uri="{BB962C8B-B14F-4D97-AF65-F5344CB8AC3E}">
        <p14:creationId xmlns:p14="http://schemas.microsoft.com/office/powerpoint/2010/main" val="83261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Germ Cell Tumors</a:t>
            </a:r>
          </a:p>
        </p:txBody>
      </p:sp>
      <p:sp>
        <p:nvSpPr>
          <p:cNvPr id="3" name="Content Placeholder 2"/>
          <p:cNvSpPr>
            <a:spLocks noGrp="1"/>
          </p:cNvSpPr>
          <p:nvPr>
            <p:ph idx="1"/>
          </p:nvPr>
        </p:nvSpPr>
        <p:spPr/>
        <p:txBody>
          <a:bodyPr>
            <a:normAutofit/>
          </a:bodyPr>
          <a:lstStyle/>
          <a:p>
            <a:r>
              <a:rPr lang="en-US" b="1" i="1" dirty="0" smtClean="0"/>
              <a:t>Germ </a:t>
            </a:r>
            <a:r>
              <a:rPr lang="en-US" b="1" i="1" dirty="0"/>
              <a:t>cell tumors </a:t>
            </a:r>
            <a:r>
              <a:rPr lang="en-US" i="1" dirty="0"/>
              <a:t>are the most common ovarian cancers in </a:t>
            </a:r>
            <a:r>
              <a:rPr lang="en-US" i="1" dirty="0" smtClean="0"/>
              <a:t>women younger </a:t>
            </a:r>
            <a:r>
              <a:rPr lang="en-US" i="1" dirty="0"/>
              <a:t>than 20 years. </a:t>
            </a:r>
            <a:r>
              <a:rPr lang="en-US" dirty="0"/>
              <a:t>Germ cell tumors may be functional</a:t>
            </a:r>
            <a:r>
              <a:rPr lang="en-US" dirty="0" smtClean="0"/>
              <a:t>, producing </a:t>
            </a:r>
            <a:r>
              <a:rPr lang="en-US" dirty="0" err="1" smtClean="0"/>
              <a:t>hCG</a:t>
            </a:r>
            <a:r>
              <a:rPr lang="en-US" dirty="0" smtClean="0"/>
              <a:t> </a:t>
            </a:r>
            <a:r>
              <a:rPr lang="en-US" dirty="0"/>
              <a:t>or α-fetoprotein (AFP), both of which can be used as tumor markers.</a:t>
            </a:r>
          </a:p>
          <a:p>
            <a:r>
              <a:rPr lang="en-US" u="sng" dirty="0"/>
              <a:t>The most common germ cell malignancies are dysgerminoma </a:t>
            </a:r>
            <a:r>
              <a:rPr lang="en-US" u="sng" dirty="0" smtClean="0"/>
              <a:t>and immature </a:t>
            </a:r>
            <a:r>
              <a:rPr lang="en-US" u="sng" dirty="0" err="1"/>
              <a:t>teratoma</a:t>
            </a:r>
            <a:r>
              <a:rPr lang="en-US" u="sng" dirty="0"/>
              <a:t>. </a:t>
            </a:r>
            <a:r>
              <a:rPr lang="en-US" dirty="0"/>
              <a:t>Other tumors are recognized as mixed germ </a:t>
            </a:r>
            <a:r>
              <a:rPr lang="en-US" dirty="0" smtClean="0"/>
              <a:t>cell tumors</a:t>
            </a:r>
            <a:r>
              <a:rPr lang="en-US" dirty="0"/>
              <a:t>, endodermal sinus tumors, and embryonal tumors</a:t>
            </a:r>
            <a:r>
              <a:rPr lang="en-US" dirty="0" smtClean="0"/>
              <a:t>.</a:t>
            </a:r>
          </a:p>
          <a:p>
            <a:r>
              <a:rPr lang="en-US" dirty="0" smtClean="0"/>
              <a:t> Improved chemotherapeutic </a:t>
            </a:r>
            <a:r>
              <a:rPr lang="en-US" dirty="0"/>
              <a:t>and radiation protocols have resulted in </a:t>
            </a:r>
            <a:r>
              <a:rPr lang="en-US" dirty="0" smtClean="0"/>
              <a:t>greatly improved </a:t>
            </a:r>
            <a:r>
              <a:rPr lang="en-US" dirty="0"/>
              <a:t>5-year survival rates.</a:t>
            </a:r>
          </a:p>
        </p:txBody>
      </p:sp>
      <p:pic>
        <p:nvPicPr>
          <p:cNvPr id="4" name="5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5238" y="535236"/>
            <a:ext cx="609600" cy="609600"/>
          </a:xfrm>
          <a:prstGeom prst="rect">
            <a:avLst/>
          </a:prstGeom>
        </p:spPr>
      </p:pic>
    </p:spTree>
    <p:extLst>
      <p:ext uri="{BB962C8B-B14F-4D97-AF65-F5344CB8AC3E}">
        <p14:creationId xmlns:p14="http://schemas.microsoft.com/office/powerpoint/2010/main" val="4070985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2494"/>
          </a:xfrm>
        </p:spPr>
        <p:txBody>
          <a:bodyPr>
            <a:normAutofit fontScale="90000"/>
          </a:bodyPr>
          <a:lstStyle/>
          <a:p>
            <a:pPr algn="ctr"/>
            <a:r>
              <a:rPr lang="en-US" b="1" i="1" dirty="0"/>
              <a:t>Dysgerminomas</a:t>
            </a:r>
            <a:endParaRPr lang="en-US" dirty="0"/>
          </a:p>
        </p:txBody>
      </p:sp>
      <p:sp>
        <p:nvSpPr>
          <p:cNvPr id="3" name="Content Placeholder 2"/>
          <p:cNvSpPr>
            <a:spLocks noGrp="1"/>
          </p:cNvSpPr>
          <p:nvPr>
            <p:ph idx="1"/>
          </p:nvPr>
        </p:nvSpPr>
        <p:spPr>
          <a:xfrm>
            <a:off x="683046" y="1233889"/>
            <a:ext cx="10670754" cy="4943074"/>
          </a:xfrm>
        </p:spPr>
        <p:txBody>
          <a:bodyPr/>
          <a:lstStyle/>
          <a:p>
            <a:r>
              <a:rPr lang="en-US" b="1" i="1" dirty="0"/>
              <a:t>Dysgerminomas </a:t>
            </a:r>
            <a:r>
              <a:rPr lang="en-US" i="1" dirty="0"/>
              <a:t>are usually unilateral and are the most common </a:t>
            </a:r>
            <a:r>
              <a:rPr lang="en-US" i="1" dirty="0" smtClean="0"/>
              <a:t>type of </a:t>
            </a:r>
            <a:r>
              <a:rPr lang="en-US" i="1" dirty="0"/>
              <a:t>germ cell tumor seen in patients with gonadal dysgenesis </a:t>
            </a:r>
            <a:r>
              <a:rPr lang="en-US" i="1" dirty="0" smtClean="0"/>
              <a:t>.</a:t>
            </a:r>
          </a:p>
          <a:p>
            <a:r>
              <a:rPr lang="en-US" dirty="0" smtClean="0"/>
              <a:t>These </a:t>
            </a:r>
            <a:r>
              <a:rPr lang="en-US" dirty="0"/>
              <a:t>tumors often arise in benign counterparts, called </a:t>
            </a:r>
            <a:r>
              <a:rPr lang="en-US" dirty="0" smtClean="0"/>
              <a:t>the </a:t>
            </a:r>
            <a:r>
              <a:rPr lang="en-US" i="1" dirty="0" err="1" smtClean="0"/>
              <a:t>gonadoblastoma</a:t>
            </a:r>
            <a:r>
              <a:rPr lang="en-US" dirty="0"/>
              <a:t>. The tumors are particularly radiosensitive </a:t>
            </a:r>
            <a:r>
              <a:rPr lang="en-US" dirty="0" smtClean="0"/>
              <a:t>and </a:t>
            </a:r>
            <a:r>
              <a:rPr lang="en-US" dirty="0" err="1" smtClean="0"/>
              <a:t>chemosensitive</a:t>
            </a:r>
            <a:r>
              <a:rPr lang="en-US" dirty="0"/>
              <a:t>.</a:t>
            </a:r>
          </a:p>
        </p:txBody>
      </p:sp>
      <p:pic>
        <p:nvPicPr>
          <p:cNvPr id="4" name="Content Placeholder 3"/>
          <p:cNvPicPr>
            <a:picLocks noChangeAspect="1"/>
          </p:cNvPicPr>
          <p:nvPr/>
        </p:nvPicPr>
        <p:blipFill>
          <a:blip r:embed="rId4"/>
          <a:stretch>
            <a:fillRect/>
          </a:stretch>
        </p:blipFill>
        <p:spPr>
          <a:xfrm>
            <a:off x="3624549" y="3381088"/>
            <a:ext cx="5144878" cy="3476911"/>
          </a:xfrm>
          <a:prstGeom prst="rect">
            <a:avLst/>
          </a:prstGeom>
        </p:spPr>
      </p:pic>
      <p:pic>
        <p:nvPicPr>
          <p:cNvPr id="6" name="5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9812" y="78649"/>
            <a:ext cx="609600" cy="609600"/>
          </a:xfrm>
          <a:prstGeom prst="rect">
            <a:avLst/>
          </a:prstGeom>
        </p:spPr>
      </p:pic>
    </p:spTree>
    <p:extLst>
      <p:ext uri="{BB962C8B-B14F-4D97-AF65-F5344CB8AC3E}">
        <p14:creationId xmlns:p14="http://schemas.microsoft.com/office/powerpoint/2010/main" val="1174535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t>Dysgerminomas: treatment</a:t>
            </a:r>
            <a:endParaRPr lang="en-US" dirty="0"/>
          </a:p>
        </p:txBody>
      </p:sp>
      <p:sp>
        <p:nvSpPr>
          <p:cNvPr id="3" name="Content Placeholder 2"/>
          <p:cNvSpPr>
            <a:spLocks noGrp="1"/>
          </p:cNvSpPr>
          <p:nvPr>
            <p:ph idx="1"/>
          </p:nvPr>
        </p:nvSpPr>
        <p:spPr/>
        <p:txBody>
          <a:bodyPr>
            <a:normAutofit fontScale="85000" lnSpcReduction="10000"/>
          </a:bodyPr>
          <a:lstStyle/>
          <a:p>
            <a:r>
              <a:rPr lang="en-US" dirty="0"/>
              <a:t>Because of the young age of patients with dysgerminomas, </a:t>
            </a:r>
            <a:r>
              <a:rPr lang="en-US" dirty="0" smtClean="0"/>
              <a:t>removing only </a:t>
            </a:r>
            <a:r>
              <a:rPr lang="en-US" dirty="0"/>
              <a:t>the involved ovary while preserving the uterus and contralateral </a:t>
            </a:r>
            <a:r>
              <a:rPr lang="en-US" dirty="0" smtClean="0"/>
              <a:t>tube and </a:t>
            </a:r>
            <a:r>
              <a:rPr lang="en-US" dirty="0"/>
              <a:t>ovary may be considered if the tumor is less than approximately 10 </a:t>
            </a:r>
            <a:r>
              <a:rPr lang="en-US" dirty="0" smtClean="0"/>
              <a:t>cm and </a:t>
            </a:r>
            <a:r>
              <a:rPr lang="en-US" dirty="0"/>
              <a:t>if no evidence of </a:t>
            </a:r>
            <a:r>
              <a:rPr lang="en-US" dirty="0" err="1"/>
              <a:t>extraovarian</a:t>
            </a:r>
            <a:r>
              <a:rPr lang="en-US" dirty="0"/>
              <a:t> spread is found. </a:t>
            </a:r>
            <a:endParaRPr lang="en-US" dirty="0" smtClean="0"/>
          </a:p>
          <a:p>
            <a:r>
              <a:rPr lang="en-US" dirty="0" smtClean="0"/>
              <a:t>Unlike </a:t>
            </a:r>
            <a:r>
              <a:rPr lang="en-US" dirty="0"/>
              <a:t>the </a:t>
            </a:r>
            <a:r>
              <a:rPr lang="en-US" dirty="0" smtClean="0"/>
              <a:t>epithelial cell </a:t>
            </a:r>
            <a:r>
              <a:rPr lang="en-US" dirty="0"/>
              <a:t>tumors, these malignancies are more likely to spread by </a:t>
            </a:r>
            <a:r>
              <a:rPr lang="en-US" dirty="0" smtClean="0"/>
              <a:t>lymphatic channels</a:t>
            </a:r>
            <a:r>
              <a:rPr lang="en-US" dirty="0"/>
              <a:t>, and, </a:t>
            </a:r>
            <a:r>
              <a:rPr lang="en-US" u="sng" dirty="0"/>
              <a:t>therefore, the pelvic and </a:t>
            </a:r>
            <a:r>
              <a:rPr lang="en-US" u="sng" dirty="0" err="1"/>
              <a:t>periaortic</a:t>
            </a:r>
            <a:r>
              <a:rPr lang="en-US" u="sng" dirty="0"/>
              <a:t> lymph nodes must </a:t>
            </a:r>
            <a:r>
              <a:rPr lang="en-US" u="sng" dirty="0" smtClean="0"/>
              <a:t>be sampled </a:t>
            </a:r>
            <a:r>
              <a:rPr lang="en-US" u="sng" dirty="0"/>
              <a:t>at the time of surgery</a:t>
            </a:r>
            <a:r>
              <a:rPr lang="en-US" u="sng" dirty="0" smtClean="0"/>
              <a:t>.</a:t>
            </a:r>
          </a:p>
          <a:p>
            <a:r>
              <a:rPr lang="en-US" dirty="0" smtClean="0"/>
              <a:t> </a:t>
            </a:r>
            <a:r>
              <a:rPr lang="en-US" dirty="0"/>
              <a:t>If disease has spread outside the ovaries</a:t>
            </a:r>
            <a:r>
              <a:rPr lang="en-US" dirty="0" smtClean="0"/>
              <a:t>, conventional </a:t>
            </a:r>
            <a:r>
              <a:rPr lang="en-US" dirty="0"/>
              <a:t>hysterectomy and bilateral </a:t>
            </a:r>
            <a:r>
              <a:rPr lang="en-US" dirty="0" err="1"/>
              <a:t>salpingo</a:t>
            </a:r>
            <a:r>
              <a:rPr lang="en-US" dirty="0"/>
              <a:t>-oophorectomy </a:t>
            </a:r>
            <a:r>
              <a:rPr lang="en-US" dirty="0" smtClean="0"/>
              <a:t>are necessary</a:t>
            </a:r>
            <a:r>
              <a:rPr lang="en-US" dirty="0"/>
              <a:t>, usually followed by cisplatin-based chemotherapy that is </a:t>
            </a:r>
            <a:r>
              <a:rPr lang="en-US" dirty="0" smtClean="0"/>
              <a:t>used in </a:t>
            </a:r>
            <a:r>
              <a:rPr lang="en-US" dirty="0"/>
              <a:t>combination with bleomycin and etoposide. </a:t>
            </a:r>
            <a:endParaRPr lang="en-US" dirty="0" smtClean="0"/>
          </a:p>
          <a:p>
            <a:r>
              <a:rPr lang="en-US" dirty="0" smtClean="0"/>
              <a:t>The </a:t>
            </a:r>
            <a:r>
              <a:rPr lang="en-US" dirty="0"/>
              <a:t>prognosis of </a:t>
            </a:r>
            <a:r>
              <a:rPr lang="en-US" dirty="0" smtClean="0"/>
              <a:t>these tumors </a:t>
            </a:r>
            <a:r>
              <a:rPr lang="en-US" dirty="0"/>
              <a:t>is generally excellent. The overall 5-year survival rate for </a:t>
            </a:r>
            <a:r>
              <a:rPr lang="en-US" dirty="0" smtClean="0"/>
              <a:t>patients with </a:t>
            </a:r>
            <a:r>
              <a:rPr lang="en-US" dirty="0"/>
              <a:t>dysgerminoma is 90% to 95% when the disease is limited to </a:t>
            </a:r>
            <a:r>
              <a:rPr lang="en-US" dirty="0" smtClean="0"/>
              <a:t>one ovary</a:t>
            </a:r>
            <a:r>
              <a:rPr lang="en-US" dirty="0"/>
              <a:t>.</a:t>
            </a:r>
          </a:p>
        </p:txBody>
      </p:sp>
      <p:pic>
        <p:nvPicPr>
          <p:cNvPr id="4" name="5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64048" y="418306"/>
            <a:ext cx="609600" cy="609600"/>
          </a:xfrm>
          <a:prstGeom prst="rect">
            <a:avLst/>
          </a:prstGeom>
        </p:spPr>
      </p:pic>
    </p:spTree>
    <p:extLst>
      <p:ext uri="{BB962C8B-B14F-4D97-AF65-F5344CB8AC3E}">
        <p14:creationId xmlns:p14="http://schemas.microsoft.com/office/powerpoint/2010/main" val="2590903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6463"/>
          </a:xfrm>
        </p:spPr>
        <p:txBody>
          <a:bodyPr/>
          <a:lstStyle/>
          <a:p>
            <a:pPr algn="ctr"/>
            <a:r>
              <a:rPr lang="en-US" b="1" dirty="0"/>
              <a:t>Immature  </a:t>
            </a:r>
            <a:r>
              <a:rPr lang="en-US" b="1" dirty="0" err="1"/>
              <a:t>teratomas</a:t>
            </a:r>
            <a:endParaRPr lang="en-US" b="1" dirty="0"/>
          </a:p>
        </p:txBody>
      </p:sp>
      <p:sp>
        <p:nvSpPr>
          <p:cNvPr id="3" name="Content Placeholder 2"/>
          <p:cNvSpPr>
            <a:spLocks noGrp="1"/>
          </p:cNvSpPr>
          <p:nvPr>
            <p:ph idx="1"/>
          </p:nvPr>
        </p:nvSpPr>
        <p:spPr>
          <a:xfrm>
            <a:off x="600075" y="1271588"/>
            <a:ext cx="10753725" cy="5414962"/>
          </a:xfrm>
        </p:spPr>
        <p:txBody>
          <a:bodyPr>
            <a:normAutofit fontScale="92500"/>
          </a:bodyPr>
          <a:lstStyle/>
          <a:p>
            <a:r>
              <a:rPr lang="en-US" dirty="0"/>
              <a:t>Immature  </a:t>
            </a:r>
            <a:r>
              <a:rPr lang="en-US" dirty="0" err="1"/>
              <a:t>teratomas</a:t>
            </a:r>
            <a:r>
              <a:rPr lang="en-US" dirty="0"/>
              <a:t>  are  the  malignant  counterpart  of  benign  </a:t>
            </a:r>
            <a:r>
              <a:rPr lang="en-US" dirty="0" smtClean="0"/>
              <a:t>cystic </a:t>
            </a:r>
            <a:r>
              <a:rPr lang="en-US" dirty="0" err="1" smtClean="0"/>
              <a:t>teratomas</a:t>
            </a:r>
            <a:r>
              <a:rPr lang="en-US" dirty="0" smtClean="0"/>
              <a:t>  </a:t>
            </a:r>
            <a:r>
              <a:rPr lang="en-US" dirty="0"/>
              <a:t>(</a:t>
            </a:r>
            <a:r>
              <a:rPr lang="en-US" dirty="0" err="1"/>
              <a:t>dermoids</a:t>
            </a:r>
            <a:r>
              <a:rPr lang="en-US" dirty="0"/>
              <a:t>). </a:t>
            </a:r>
            <a:endParaRPr lang="en-US" dirty="0" smtClean="0"/>
          </a:p>
          <a:p>
            <a:r>
              <a:rPr lang="en-US" dirty="0" smtClean="0"/>
              <a:t> </a:t>
            </a:r>
            <a:r>
              <a:rPr lang="en-US" dirty="0"/>
              <a:t>These  tumors  are  the  second  most  common  </a:t>
            </a:r>
            <a:r>
              <a:rPr lang="en-US" dirty="0" smtClean="0"/>
              <a:t>germ cell  </a:t>
            </a:r>
            <a:r>
              <a:rPr lang="en-US" dirty="0"/>
              <a:t>cancer  and  are most  often  found  in women  younger  than  age  25  years.</a:t>
            </a:r>
          </a:p>
          <a:p>
            <a:r>
              <a:rPr lang="en-US" dirty="0"/>
              <a:t>They  are  usually  unilateral,  although,  on  occasion,  a  benign  </a:t>
            </a:r>
            <a:r>
              <a:rPr lang="en-US" dirty="0" smtClean="0"/>
              <a:t>counterpart may  </a:t>
            </a:r>
            <a:r>
              <a:rPr lang="en-US" dirty="0"/>
              <a:t>be  found  in  the  contralateral  ovary.  Because  these  tumors  are  </a:t>
            </a:r>
            <a:r>
              <a:rPr lang="en-US" dirty="0" smtClean="0"/>
              <a:t>rapidly growing</a:t>
            </a:r>
            <a:r>
              <a:rPr lang="en-US" dirty="0"/>
              <a:t>,  </a:t>
            </a:r>
            <a:r>
              <a:rPr lang="en-US" u="sng" dirty="0"/>
              <a:t>they  may  produce  painful  symptomatology  relatively  early,  </a:t>
            </a:r>
            <a:r>
              <a:rPr lang="en-US" u="sng" dirty="0" smtClean="0"/>
              <a:t>due to </a:t>
            </a:r>
            <a:r>
              <a:rPr lang="en-US" u="sng" dirty="0"/>
              <a:t>hemorrhage and necrosis. </a:t>
            </a:r>
            <a:endParaRPr lang="en-US" u="sng" dirty="0" smtClean="0"/>
          </a:p>
          <a:p>
            <a:r>
              <a:rPr lang="en-US" dirty="0" smtClean="0"/>
              <a:t>The </a:t>
            </a:r>
            <a:r>
              <a:rPr lang="en-US" dirty="0"/>
              <a:t>disease is, therefore, diagnosed when  it  </a:t>
            </a:r>
            <a:r>
              <a:rPr lang="en-US" dirty="0" smtClean="0"/>
              <a:t>is limited </a:t>
            </a:r>
            <a:r>
              <a:rPr lang="en-US" dirty="0"/>
              <a:t>to one ovary in two-thirds of patients. </a:t>
            </a:r>
            <a:endParaRPr lang="en-US" dirty="0" smtClean="0"/>
          </a:p>
          <a:p>
            <a:r>
              <a:rPr lang="en-US" dirty="0" smtClean="0"/>
              <a:t>As </a:t>
            </a:r>
            <a:r>
              <a:rPr lang="en-US" dirty="0"/>
              <a:t>with dysgerminoma, if </a:t>
            </a:r>
            <a:r>
              <a:rPr lang="en-US" dirty="0" smtClean="0"/>
              <a:t>an immature  </a:t>
            </a:r>
            <a:r>
              <a:rPr lang="en-US" dirty="0" err="1"/>
              <a:t>teratoma</a:t>
            </a:r>
            <a:r>
              <a:rPr lang="en-US" dirty="0"/>
              <a:t>  is  limited  to  one  ovary,  unilateral  oophorectomy  </a:t>
            </a:r>
            <a:r>
              <a:rPr lang="en-US" dirty="0" smtClean="0"/>
              <a:t>is sufficient</a:t>
            </a:r>
            <a:r>
              <a:rPr lang="en-US" dirty="0"/>
              <a:t>. </a:t>
            </a:r>
            <a:endParaRPr lang="en-US" dirty="0" smtClean="0"/>
          </a:p>
          <a:p>
            <a:r>
              <a:rPr lang="en-US" dirty="0" smtClean="0"/>
              <a:t> </a:t>
            </a:r>
            <a:r>
              <a:rPr lang="en-US" dirty="0"/>
              <a:t>Treatment  with  chemotherapeutic  agents  provides  a  </a:t>
            </a:r>
            <a:r>
              <a:rPr lang="en-US" dirty="0" smtClean="0"/>
              <a:t>good prognosis</a:t>
            </a:r>
            <a:r>
              <a:rPr lang="en-US" dirty="0"/>
              <a:t>.</a:t>
            </a:r>
          </a:p>
        </p:txBody>
      </p:sp>
      <p:pic>
        <p:nvPicPr>
          <p:cNvPr id="4" name="Untitled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5" name="Untitled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53031" y="208757"/>
            <a:ext cx="609600" cy="609600"/>
          </a:xfrm>
          <a:prstGeom prst="rect">
            <a:avLst/>
          </a:prstGeom>
        </p:spPr>
      </p:pic>
    </p:spTree>
    <p:extLst>
      <p:ext uri="{BB962C8B-B14F-4D97-AF65-F5344CB8AC3E}">
        <p14:creationId xmlns:p14="http://schemas.microsoft.com/office/powerpoint/2010/main" val="806280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22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Rare Germ Cell Tumors</a:t>
            </a:r>
          </a:p>
        </p:txBody>
      </p:sp>
      <p:sp>
        <p:nvSpPr>
          <p:cNvPr id="3" name="Content Placeholder 2"/>
          <p:cNvSpPr>
            <a:spLocks noGrp="1"/>
          </p:cNvSpPr>
          <p:nvPr>
            <p:ph idx="1"/>
          </p:nvPr>
        </p:nvSpPr>
        <p:spPr/>
        <p:txBody>
          <a:bodyPr>
            <a:normAutofit/>
          </a:bodyPr>
          <a:lstStyle/>
          <a:p>
            <a:r>
              <a:rPr lang="en-US" dirty="0"/>
              <a:t>Endodermal  sinus  tumors  and  embryonal  cell  carcinomas  </a:t>
            </a:r>
            <a:r>
              <a:rPr lang="en-US" dirty="0" smtClean="0"/>
              <a:t>are uncommon  </a:t>
            </a:r>
            <a:r>
              <a:rPr lang="en-US" dirty="0"/>
              <a:t>malignant  ovarian  tumors  that  have  had  a  </a:t>
            </a:r>
            <a:r>
              <a:rPr lang="en-US" dirty="0" smtClean="0"/>
              <a:t>remarkable improvement  </a:t>
            </a:r>
            <a:r>
              <a:rPr lang="en-US" dirty="0"/>
              <a:t>in  cure  </a:t>
            </a:r>
            <a:r>
              <a:rPr lang="en-US" dirty="0" smtClean="0"/>
              <a:t>rate.</a:t>
            </a:r>
            <a:endParaRPr lang="en-US" dirty="0" smtClean="0"/>
          </a:p>
          <a:p>
            <a:r>
              <a:rPr lang="en-US" dirty="0" smtClean="0"/>
              <a:t> </a:t>
            </a:r>
            <a:r>
              <a:rPr lang="en-US" dirty="0"/>
              <a:t>New  chemotherapeutic  protocols  have  resulted  in  an  overall  </a:t>
            </a:r>
            <a:r>
              <a:rPr lang="en-US" dirty="0" smtClean="0"/>
              <a:t>5-year survival  </a:t>
            </a:r>
            <a:r>
              <a:rPr lang="en-US" dirty="0"/>
              <a:t>rate  of more  than  70</a:t>
            </a:r>
            <a:r>
              <a:rPr lang="en-US" dirty="0" smtClean="0"/>
              <a:t>%.</a:t>
            </a:r>
          </a:p>
          <a:p>
            <a:r>
              <a:rPr lang="en-US" dirty="0" smtClean="0"/>
              <a:t> </a:t>
            </a:r>
            <a:r>
              <a:rPr lang="en-US" dirty="0"/>
              <a:t>These  tumors  typically  occur  in  </a:t>
            </a:r>
            <a:r>
              <a:rPr lang="en-US" dirty="0" smtClean="0"/>
              <a:t>childhood and </a:t>
            </a:r>
            <a:r>
              <a:rPr lang="en-US" dirty="0"/>
              <a:t>adolescence, with the primary treatment being surgical resection of </a:t>
            </a:r>
            <a:r>
              <a:rPr lang="en-US" dirty="0" smtClean="0"/>
              <a:t>the involved  </a:t>
            </a:r>
            <a:r>
              <a:rPr lang="en-US" dirty="0"/>
              <a:t>ovary  followed  by  combination  chemotherapy. </a:t>
            </a:r>
            <a:endParaRPr lang="en-US" dirty="0" smtClean="0"/>
          </a:p>
          <a:p>
            <a:r>
              <a:rPr lang="en-US" dirty="0" smtClean="0"/>
              <a:t> </a:t>
            </a:r>
            <a:r>
              <a:rPr lang="en-US" dirty="0"/>
              <a:t>The  </a:t>
            </a:r>
            <a:r>
              <a:rPr lang="en-US" dirty="0" smtClean="0"/>
              <a:t>endodermal sinus  </a:t>
            </a:r>
            <a:r>
              <a:rPr lang="en-US" dirty="0"/>
              <a:t>tumor  produces  AFP,  whereas  the  embryonal  cell  </a:t>
            </a:r>
            <a:r>
              <a:rPr lang="en-US" dirty="0" smtClean="0"/>
              <a:t>carcinoma produces </a:t>
            </a:r>
            <a:r>
              <a:rPr lang="en-US" dirty="0"/>
              <a:t>both AFP and β-</a:t>
            </a:r>
            <a:r>
              <a:rPr lang="en-US" dirty="0" err="1"/>
              <a:t>hCG</a:t>
            </a:r>
            <a:r>
              <a:rPr lang="en-US" dirty="0"/>
              <a:t>.</a:t>
            </a:r>
          </a:p>
        </p:txBody>
      </p:sp>
      <p:pic>
        <p:nvPicPr>
          <p:cNvPr id="4" name="56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08116" y="418306"/>
            <a:ext cx="609600" cy="609600"/>
          </a:xfrm>
          <a:prstGeom prst="rect">
            <a:avLst/>
          </a:prstGeom>
        </p:spPr>
      </p:pic>
    </p:spTree>
    <p:extLst>
      <p:ext uri="{BB962C8B-B14F-4D97-AF65-F5344CB8AC3E}">
        <p14:creationId xmlns:p14="http://schemas.microsoft.com/office/powerpoint/2010/main" val="1020759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Gonadal Stromal Cell Tumors</a:t>
            </a:r>
          </a:p>
        </p:txBody>
      </p:sp>
      <p:sp>
        <p:nvSpPr>
          <p:cNvPr id="3" name="Content Placeholder 2"/>
          <p:cNvSpPr>
            <a:spLocks noGrp="1"/>
          </p:cNvSpPr>
          <p:nvPr>
            <p:ph idx="1"/>
          </p:nvPr>
        </p:nvSpPr>
        <p:spPr/>
        <p:txBody>
          <a:bodyPr>
            <a:normAutofit/>
          </a:bodyPr>
          <a:lstStyle/>
          <a:p>
            <a:r>
              <a:rPr lang="en-US" dirty="0"/>
              <a:t>The  gonadal  stromal  cell  tumors  make  up  an  unusual  group  of  </a:t>
            </a:r>
            <a:r>
              <a:rPr lang="en-US" dirty="0" smtClean="0"/>
              <a:t>tumors characterized  </a:t>
            </a:r>
            <a:r>
              <a:rPr lang="en-US" dirty="0"/>
              <a:t>by  hormone  production;  hence</a:t>
            </a:r>
            <a:r>
              <a:rPr lang="en-US" dirty="0">
                <a:solidFill>
                  <a:srgbClr val="C00000"/>
                </a:solidFill>
              </a:rPr>
              <a:t>,  these  tumors  are  </a:t>
            </a:r>
            <a:r>
              <a:rPr lang="en-US" dirty="0" smtClean="0">
                <a:solidFill>
                  <a:srgbClr val="C00000"/>
                </a:solidFill>
              </a:rPr>
              <a:t>called functioning  </a:t>
            </a:r>
            <a:r>
              <a:rPr lang="en-US" dirty="0">
                <a:solidFill>
                  <a:srgbClr val="C00000"/>
                </a:solidFill>
              </a:rPr>
              <a:t>tumors. </a:t>
            </a:r>
            <a:endParaRPr lang="en-US" dirty="0" smtClean="0">
              <a:solidFill>
                <a:srgbClr val="C00000"/>
              </a:solidFill>
            </a:endParaRPr>
          </a:p>
          <a:p>
            <a:r>
              <a:rPr lang="en-US" dirty="0" smtClean="0"/>
              <a:t> </a:t>
            </a:r>
            <a:r>
              <a:rPr lang="en-US" dirty="0"/>
              <a:t>They  can  be  both  benign  and  malignant  </a:t>
            </a:r>
            <a:r>
              <a:rPr lang="en-US" dirty="0" smtClean="0"/>
              <a:t>though malignant  </a:t>
            </a:r>
            <a:r>
              <a:rPr lang="en-US" dirty="0"/>
              <a:t>forms  are  more  rare. </a:t>
            </a:r>
            <a:endParaRPr lang="en-US" dirty="0" smtClean="0"/>
          </a:p>
          <a:p>
            <a:r>
              <a:rPr lang="en-US" dirty="0" smtClean="0"/>
              <a:t> </a:t>
            </a:r>
            <a:r>
              <a:rPr lang="en-US" u="sng" dirty="0"/>
              <a:t>The  hormonal  output  from  these  tumors  </a:t>
            </a:r>
            <a:r>
              <a:rPr lang="en-US" u="sng" dirty="0" smtClean="0"/>
              <a:t>is usually  </a:t>
            </a:r>
            <a:r>
              <a:rPr lang="en-US" u="sng" dirty="0"/>
              <a:t>in  the  form  of  female  or  male  sex  steroids  or,  on  occasion,  </a:t>
            </a:r>
            <a:r>
              <a:rPr lang="en-US" u="sng" dirty="0" smtClean="0"/>
              <a:t>adrenal steroid </a:t>
            </a:r>
            <a:r>
              <a:rPr lang="en-US" u="sng" dirty="0"/>
              <a:t>hormones.</a:t>
            </a:r>
          </a:p>
        </p:txBody>
      </p:sp>
      <p:pic>
        <p:nvPicPr>
          <p:cNvPr id="4" name="5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74217" y="230188"/>
            <a:ext cx="609600" cy="609600"/>
          </a:xfrm>
          <a:prstGeom prst="rect">
            <a:avLst/>
          </a:prstGeom>
        </p:spPr>
      </p:pic>
    </p:spTree>
    <p:extLst>
      <p:ext uri="{BB962C8B-B14F-4D97-AF65-F5344CB8AC3E}">
        <p14:creationId xmlns:p14="http://schemas.microsoft.com/office/powerpoint/2010/main" val="1544749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Granulosa  </a:t>
            </a:r>
            <a:r>
              <a:rPr lang="en-US" b="1" dirty="0"/>
              <a:t>cell  tumor</a:t>
            </a:r>
          </a:p>
        </p:txBody>
      </p:sp>
      <p:sp>
        <p:nvSpPr>
          <p:cNvPr id="3" name="Content Placeholder 2"/>
          <p:cNvSpPr>
            <a:spLocks noGrp="1"/>
          </p:cNvSpPr>
          <p:nvPr>
            <p:ph idx="1"/>
          </p:nvPr>
        </p:nvSpPr>
        <p:spPr>
          <a:xfrm>
            <a:off x="838200" y="1825625"/>
            <a:ext cx="10515600" cy="4903788"/>
          </a:xfrm>
        </p:spPr>
        <p:txBody>
          <a:bodyPr>
            <a:normAutofit/>
          </a:bodyPr>
          <a:lstStyle/>
          <a:p>
            <a:r>
              <a:rPr lang="en-US" sz="3200" dirty="0"/>
              <a:t>The  granulosa  cell  tumor  is  the  most  common  in  this  group.  </a:t>
            </a:r>
            <a:r>
              <a:rPr lang="en-US" sz="3200" dirty="0" smtClean="0"/>
              <a:t>These tumors </a:t>
            </a:r>
            <a:r>
              <a:rPr lang="en-US" sz="3200" dirty="0"/>
              <a:t>occur in all ages, although, in older patients, they are more likely </a:t>
            </a:r>
            <a:r>
              <a:rPr lang="en-US" sz="3200" dirty="0" smtClean="0"/>
              <a:t>to be  </a:t>
            </a:r>
            <a:r>
              <a:rPr lang="en-US" sz="3200" dirty="0"/>
              <a:t>benign.  </a:t>
            </a:r>
            <a:endParaRPr lang="en-US" sz="3200" dirty="0" smtClean="0"/>
          </a:p>
          <a:p>
            <a:r>
              <a:rPr lang="en-US" sz="3200" dirty="0" smtClean="0"/>
              <a:t>Granulosa  </a:t>
            </a:r>
            <a:r>
              <a:rPr lang="en-US" sz="3200" dirty="0"/>
              <a:t>cell  tumors  may  secrete  large  amounts  of  estrogen</a:t>
            </a:r>
            <a:r>
              <a:rPr lang="en-US" sz="3200" dirty="0" smtClean="0"/>
              <a:t>, which</a:t>
            </a:r>
            <a:r>
              <a:rPr lang="en-US" sz="3200" dirty="0"/>
              <a:t>,  in  some  older  women,  may  cause  endometrial  hyperplasia  </a:t>
            </a:r>
            <a:r>
              <a:rPr lang="en-US" sz="3200" dirty="0" smtClean="0"/>
              <a:t>or endometrial  </a:t>
            </a:r>
            <a:r>
              <a:rPr lang="en-US" sz="3200" dirty="0"/>
              <a:t>carcinoma. </a:t>
            </a:r>
            <a:endParaRPr lang="en-US" sz="3200" dirty="0" smtClean="0"/>
          </a:p>
          <a:p>
            <a:r>
              <a:rPr lang="en-US" sz="3200" dirty="0" smtClean="0"/>
              <a:t> </a:t>
            </a:r>
            <a:r>
              <a:rPr lang="en-US" sz="3200" u="sng" dirty="0"/>
              <a:t>Thus,  endometrial  sampling  is  </a:t>
            </a:r>
            <a:r>
              <a:rPr lang="en-US" sz="3200" u="sng" dirty="0" smtClean="0"/>
              <a:t>especially important  </a:t>
            </a:r>
            <a:r>
              <a:rPr lang="en-US" sz="3200" u="sng" dirty="0"/>
              <a:t>when  ovarian  tumors  such  as  the  granulosa  tumor  are  </a:t>
            </a:r>
            <a:r>
              <a:rPr lang="en-US" sz="3200" u="sng" dirty="0" smtClean="0"/>
              <a:t>estrogen producing</a:t>
            </a:r>
            <a:r>
              <a:rPr lang="en-US" sz="3200" u="sng" dirty="0"/>
              <a:t>.  </a:t>
            </a:r>
            <a:endParaRPr lang="en-US" sz="3200" u="sng" dirty="0" smtClean="0"/>
          </a:p>
        </p:txBody>
      </p:sp>
      <p:pic>
        <p:nvPicPr>
          <p:cNvPr id="4" name="5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418306"/>
            <a:ext cx="609600" cy="609600"/>
          </a:xfrm>
          <a:prstGeom prst="rect">
            <a:avLst/>
          </a:prstGeom>
        </p:spPr>
      </p:pic>
    </p:spTree>
    <p:extLst>
      <p:ext uri="{BB962C8B-B14F-4D97-AF65-F5344CB8AC3E}">
        <p14:creationId xmlns:p14="http://schemas.microsoft.com/office/powerpoint/2010/main" val="4108893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Granulosa cell  tumor</a:t>
            </a:r>
            <a:endParaRPr lang="en-US" dirty="0"/>
          </a:p>
        </p:txBody>
      </p:sp>
      <p:sp>
        <p:nvSpPr>
          <p:cNvPr id="3" name="Content Placeholder 2"/>
          <p:cNvSpPr>
            <a:spLocks noGrp="1"/>
          </p:cNvSpPr>
          <p:nvPr>
            <p:ph idx="1"/>
          </p:nvPr>
        </p:nvSpPr>
        <p:spPr/>
        <p:txBody>
          <a:bodyPr>
            <a:normAutofit/>
          </a:bodyPr>
          <a:lstStyle/>
          <a:p>
            <a:r>
              <a:rPr lang="en-US" dirty="0"/>
              <a:t>Surgical  treatment  should  include  removal  of  the  uterus  </a:t>
            </a:r>
            <a:r>
              <a:rPr lang="en-US" dirty="0" smtClean="0"/>
              <a:t>and both  </a:t>
            </a:r>
            <a:r>
              <a:rPr lang="en-US" dirty="0"/>
              <a:t>ovaries  in  postmenopausal  women  as  well  as  in  women  </a:t>
            </a:r>
            <a:r>
              <a:rPr lang="en-US" dirty="0" smtClean="0"/>
              <a:t>of reproductive  </a:t>
            </a:r>
            <a:r>
              <a:rPr lang="en-US" dirty="0"/>
              <a:t>age  who  no  longer  wish  to  remain  fertile. </a:t>
            </a:r>
            <a:endParaRPr lang="en-US" dirty="0" smtClean="0"/>
          </a:p>
          <a:p>
            <a:r>
              <a:rPr lang="en-US" dirty="0" smtClean="0"/>
              <a:t> </a:t>
            </a:r>
            <a:r>
              <a:rPr lang="en-US" dirty="0"/>
              <a:t>In  a  young  </a:t>
            </a:r>
            <a:r>
              <a:rPr lang="en-US" dirty="0" smtClean="0"/>
              <a:t>woman with  </a:t>
            </a:r>
            <a:r>
              <a:rPr lang="en-US" dirty="0"/>
              <a:t>the  lesion  limited  to  one  ovary  with  an  intact  capsule,  </a:t>
            </a:r>
            <a:r>
              <a:rPr lang="en-US" dirty="0" smtClean="0"/>
              <a:t>unilateral oophorectomy  </a:t>
            </a:r>
            <a:r>
              <a:rPr lang="en-US" dirty="0"/>
              <a:t>with  careful  surgical  staging  may  be  adequate</a:t>
            </a:r>
            <a:r>
              <a:rPr lang="en-US" dirty="0" smtClean="0"/>
              <a:t>.</a:t>
            </a:r>
          </a:p>
          <a:p>
            <a:r>
              <a:rPr lang="en-US" dirty="0" smtClean="0"/>
              <a:t>  </a:t>
            </a:r>
            <a:r>
              <a:rPr lang="en-US" dirty="0"/>
              <a:t>This  </a:t>
            </a:r>
            <a:r>
              <a:rPr lang="en-US" dirty="0" smtClean="0"/>
              <a:t>tumor may  </a:t>
            </a:r>
            <a:r>
              <a:rPr lang="en-US" dirty="0"/>
              <a:t>demonstrate  recurrences  up  to  10  years  later.  This  is  especially  </a:t>
            </a:r>
            <a:r>
              <a:rPr lang="en-US" dirty="0" smtClean="0"/>
              <a:t>true with </a:t>
            </a:r>
            <a:r>
              <a:rPr lang="en-US" dirty="0"/>
              <a:t>large tumors, </a:t>
            </a:r>
            <a:r>
              <a:rPr lang="en-US" u="sng" dirty="0"/>
              <a:t>which have a 20% to 30% chance of late recurrence.</a:t>
            </a:r>
          </a:p>
        </p:txBody>
      </p:sp>
      <p:pic>
        <p:nvPicPr>
          <p:cNvPr id="4" name="5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86930" y="60325"/>
            <a:ext cx="609600" cy="609600"/>
          </a:xfrm>
          <a:prstGeom prst="rect">
            <a:avLst/>
          </a:prstGeom>
        </p:spPr>
      </p:pic>
    </p:spTree>
    <p:extLst>
      <p:ext uri="{BB962C8B-B14F-4D97-AF65-F5344CB8AC3E}">
        <p14:creationId xmlns:p14="http://schemas.microsoft.com/office/powerpoint/2010/main" val="1642794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4937"/>
          </a:xfrm>
        </p:spPr>
        <p:txBody>
          <a:bodyPr>
            <a:normAutofit fontScale="90000"/>
          </a:bodyPr>
          <a:lstStyle/>
          <a:p>
            <a:pPr algn="ctr"/>
            <a:r>
              <a:rPr lang="en-US" dirty="0" smtClean="0"/>
              <a:t>DIFFERENTIAL DIAGNOSIS</a:t>
            </a:r>
            <a:endParaRPr lang="en-US" dirty="0"/>
          </a:p>
        </p:txBody>
      </p:sp>
      <p:sp>
        <p:nvSpPr>
          <p:cNvPr id="3" name="Content Placeholder 2"/>
          <p:cNvSpPr>
            <a:spLocks noGrp="1"/>
          </p:cNvSpPr>
          <p:nvPr>
            <p:ph idx="1"/>
          </p:nvPr>
        </p:nvSpPr>
        <p:spPr>
          <a:xfrm>
            <a:off x="457199" y="900114"/>
            <a:ext cx="10896601" cy="6300786"/>
          </a:xfrm>
        </p:spPr>
        <p:txBody>
          <a:bodyPr>
            <a:normAutofit fontScale="77500" lnSpcReduction="20000"/>
          </a:bodyPr>
          <a:lstStyle/>
          <a:p>
            <a:r>
              <a:rPr lang="en-US" dirty="0" smtClean="0"/>
              <a:t>Because  the  adnexal  space  is  located  near  urinary  and  gastrointestinal  (GI) organs,  disorders  of  these  organs  may  cause  symptoms  in  the  pelvic  area that  need  to  be  distinguished  from  gynecologic  disorders.</a:t>
            </a:r>
            <a:endParaRPr lang="fa-IR" dirty="0" smtClean="0"/>
          </a:p>
          <a:p>
            <a:r>
              <a:rPr lang="en-US" dirty="0" smtClean="0"/>
              <a:t>  The  most common  </a:t>
            </a:r>
            <a:r>
              <a:rPr lang="en-US" dirty="0" smtClean="0">
                <a:solidFill>
                  <a:srgbClr val="FF0000"/>
                </a:solidFill>
              </a:rPr>
              <a:t>urologic  disorders  </a:t>
            </a:r>
            <a:r>
              <a:rPr lang="en-US" dirty="0" smtClean="0"/>
              <a:t>are  </a:t>
            </a:r>
            <a:r>
              <a:rPr lang="en-US" u="sng" dirty="0" smtClean="0"/>
              <a:t>upper  and  lower  urinary  tract  infection</a:t>
            </a:r>
            <a:r>
              <a:rPr lang="en-US" dirty="0" smtClean="0"/>
              <a:t>, and  the  less  common  are  </a:t>
            </a:r>
            <a:r>
              <a:rPr lang="en-US" u="sng" dirty="0" smtClean="0"/>
              <a:t>renal  and  ureteral  calculi</a:t>
            </a:r>
            <a:r>
              <a:rPr lang="en-US" dirty="0" smtClean="0"/>
              <a:t>. </a:t>
            </a:r>
          </a:p>
          <a:p>
            <a:r>
              <a:rPr lang="en-US" dirty="0" smtClean="0"/>
              <a:t> An  isolated  pelvic  kidney  may  likewise  present  as  an asymptomatic,  solid,  cul-de-sac  mass.  </a:t>
            </a:r>
          </a:p>
          <a:p>
            <a:r>
              <a:rPr lang="en-US" u="sng" dirty="0" smtClean="0"/>
              <a:t>Acute  appendicitis  </a:t>
            </a:r>
            <a:r>
              <a:rPr lang="en-US" dirty="0" smtClean="0"/>
              <a:t>should  be considered  in  the  differential  diagnosis  of  acute  right  lower-quadrant  pain and  tenderness.</a:t>
            </a:r>
          </a:p>
          <a:p>
            <a:r>
              <a:rPr lang="en-US" dirty="0" smtClean="0"/>
              <a:t>  Less  commonly,  symptoms  in  the  right  adnexa  may  be related  to  </a:t>
            </a:r>
            <a:r>
              <a:rPr lang="en-US" u="sng" dirty="0" smtClean="0"/>
              <a:t>intrinsic  inflammatory  bowel  disease</a:t>
            </a:r>
            <a:r>
              <a:rPr lang="en-US" dirty="0" smtClean="0"/>
              <a:t>  involving  the  ileocecal junction. </a:t>
            </a:r>
          </a:p>
          <a:p>
            <a:r>
              <a:rPr lang="en-US" dirty="0" smtClean="0"/>
              <a:t>Left-sided bowel disease involving the </a:t>
            </a:r>
            <a:r>
              <a:rPr lang="en-US" dirty="0" err="1" smtClean="0"/>
              <a:t>rectosigmoid</a:t>
            </a:r>
            <a:r>
              <a:rPr lang="en-US" dirty="0" smtClean="0"/>
              <a:t> is seen more often  in  older  patient. Because of  the  age  of  these  patients  and  the  proximity  of  the  left  ovary  to  the sigmoid,  </a:t>
            </a:r>
            <a:r>
              <a:rPr lang="en-US" u="sng" dirty="0" smtClean="0"/>
              <a:t>sigmoid  diverticular  disease  </a:t>
            </a:r>
            <a:r>
              <a:rPr lang="en-US" dirty="0" smtClean="0"/>
              <a:t>is  included  in  the  differential diagnosis  of  a  left-sided  adnexal  mass.  </a:t>
            </a:r>
          </a:p>
          <a:p>
            <a:r>
              <a:rPr lang="en-US" dirty="0" smtClean="0"/>
              <a:t>Finally,  left-sided  pelvic  pain  or  a mass  may  be  related  to  </a:t>
            </a:r>
            <a:r>
              <a:rPr lang="en-US" u="sng" dirty="0" err="1" smtClean="0"/>
              <a:t>rectosigmoid</a:t>
            </a:r>
            <a:r>
              <a:rPr lang="en-US" u="sng" dirty="0" smtClean="0"/>
              <a:t>  carcinoma</a:t>
            </a:r>
            <a:r>
              <a:rPr lang="en-US" dirty="0" smtClean="0"/>
              <a:t>. </a:t>
            </a:r>
          </a:p>
          <a:p>
            <a:r>
              <a:rPr lang="en-US" dirty="0" smtClean="0"/>
              <a:t> Midline  disease  can sometimes  be  related  to  a  process  involving  a  </a:t>
            </a:r>
            <a:r>
              <a:rPr lang="en-US" u="sng" dirty="0" smtClean="0"/>
              <a:t>Meckel  diverticulum  or  a sacral  tumor. </a:t>
            </a:r>
          </a:p>
          <a:p>
            <a:r>
              <a:rPr lang="en-US" dirty="0" smtClean="0"/>
              <a:t> An  adnexal  mass  can  of  course  originate  from  the  Fallopian tube, including </a:t>
            </a:r>
            <a:r>
              <a:rPr lang="en-US" u="sng" dirty="0" err="1" smtClean="0"/>
              <a:t>hydrosalpinx</a:t>
            </a:r>
            <a:r>
              <a:rPr lang="en-US" dirty="0" smtClean="0"/>
              <a:t> and </a:t>
            </a:r>
            <a:r>
              <a:rPr lang="en-US" u="sng" dirty="0" smtClean="0"/>
              <a:t>ectopic pregnancy.</a:t>
            </a:r>
            <a:endParaRPr lang="en-US" u="sng" dirty="0"/>
          </a:p>
        </p:txBody>
      </p:sp>
      <p:pic>
        <p:nvPicPr>
          <p:cNvPr id="5" name="6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3027" y="195263"/>
            <a:ext cx="609600" cy="609600"/>
          </a:xfrm>
          <a:prstGeom prst="rect">
            <a:avLst/>
          </a:prstGeom>
        </p:spPr>
      </p:pic>
    </p:spTree>
    <p:extLst>
      <p:ext uri="{BB962C8B-B14F-4D97-AF65-F5344CB8AC3E}">
        <p14:creationId xmlns:p14="http://schemas.microsoft.com/office/powerpoint/2010/main" val="3822661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Gonadal Stromal Cell Tumors</a:t>
            </a:r>
            <a:endParaRPr lang="en-US" dirty="0"/>
          </a:p>
        </p:txBody>
      </p:sp>
      <p:sp>
        <p:nvSpPr>
          <p:cNvPr id="3" name="Content Placeholder 2"/>
          <p:cNvSpPr>
            <a:spLocks noGrp="1"/>
          </p:cNvSpPr>
          <p:nvPr>
            <p:ph idx="1"/>
          </p:nvPr>
        </p:nvSpPr>
        <p:spPr/>
        <p:txBody>
          <a:bodyPr>
            <a:normAutofit lnSpcReduction="10000"/>
          </a:bodyPr>
          <a:lstStyle/>
          <a:p>
            <a:r>
              <a:rPr lang="en-US" dirty="0"/>
              <a:t>Sertoli-Leydig  cell  tumors  (</a:t>
            </a:r>
            <a:r>
              <a:rPr lang="en-US" dirty="0" err="1"/>
              <a:t>arrhenoblastoma</a:t>
            </a:r>
            <a:r>
              <a:rPr lang="en-US" dirty="0"/>
              <a:t>) </a:t>
            </a:r>
            <a:r>
              <a:rPr lang="en-US" dirty="0" smtClean="0"/>
              <a:t>: </a:t>
            </a:r>
            <a:r>
              <a:rPr lang="en-US" dirty="0"/>
              <a:t>are  the  rare,  </a:t>
            </a:r>
            <a:r>
              <a:rPr lang="en-US" dirty="0" smtClean="0"/>
              <a:t>testosterone secreting  </a:t>
            </a:r>
            <a:r>
              <a:rPr lang="en-US" dirty="0"/>
              <a:t>counterparts  to  granulosa  cell  tumors. </a:t>
            </a:r>
            <a:endParaRPr lang="en-US" dirty="0" smtClean="0"/>
          </a:p>
          <a:p>
            <a:pPr marL="0" indent="0">
              <a:buNone/>
            </a:pPr>
            <a:r>
              <a:rPr lang="en-US" dirty="0"/>
              <a:t> </a:t>
            </a:r>
            <a:r>
              <a:rPr lang="en-US" dirty="0" smtClean="0"/>
              <a:t>   </a:t>
            </a:r>
            <a:r>
              <a:rPr lang="en-US" dirty="0" smtClean="0"/>
              <a:t>They  </a:t>
            </a:r>
            <a:r>
              <a:rPr lang="en-US" dirty="0"/>
              <a:t>usually  occur  </a:t>
            </a:r>
            <a:r>
              <a:rPr lang="en-US" dirty="0" smtClean="0"/>
              <a:t>in older  </a:t>
            </a:r>
            <a:r>
              <a:rPr lang="en-US" dirty="0"/>
              <a:t>patients  and  </a:t>
            </a:r>
            <a:r>
              <a:rPr lang="en-US" u="sng" dirty="0"/>
              <a:t>should  be  suspected  in  the  differential  diagnosis  </a:t>
            </a:r>
            <a:r>
              <a:rPr lang="en-US" u="sng" dirty="0" smtClean="0"/>
              <a:t>of </a:t>
            </a:r>
            <a:r>
              <a:rPr lang="en-US" u="sng" dirty="0" err="1" smtClean="0"/>
              <a:t>perimenopausal</a:t>
            </a:r>
            <a:r>
              <a:rPr lang="en-US" u="sng" dirty="0" smtClean="0"/>
              <a:t>  </a:t>
            </a:r>
            <a:r>
              <a:rPr lang="en-US" u="sng" dirty="0"/>
              <a:t>or  postmenopausal  patients  with  hirsutism  or  </a:t>
            </a:r>
            <a:r>
              <a:rPr lang="en-US" u="sng" dirty="0" err="1" smtClean="0"/>
              <a:t>virilization</a:t>
            </a:r>
            <a:r>
              <a:rPr lang="en-US" u="sng" dirty="0" smtClean="0"/>
              <a:t> and </a:t>
            </a:r>
            <a:r>
              <a:rPr lang="en-US" u="sng" dirty="0"/>
              <a:t>an adnexal mass. </a:t>
            </a:r>
            <a:endParaRPr lang="en-US" u="sng" dirty="0" smtClean="0"/>
          </a:p>
          <a:p>
            <a:pPr marL="0" indent="0">
              <a:buNone/>
            </a:pPr>
            <a:r>
              <a:rPr lang="en-US" dirty="0" smtClean="0"/>
              <a:t>   Treatment </a:t>
            </a:r>
            <a:r>
              <a:rPr lang="en-US" dirty="0"/>
              <a:t>for these tumors is similar to that for </a:t>
            </a:r>
            <a:r>
              <a:rPr lang="en-US" dirty="0" smtClean="0"/>
              <a:t>other ovarian  </a:t>
            </a:r>
            <a:r>
              <a:rPr lang="en-US" dirty="0"/>
              <a:t>malignancies  in  this  age  group  and  is  based  on  </a:t>
            </a:r>
            <a:r>
              <a:rPr lang="en-US" u="sng" dirty="0"/>
              <a:t>extirpation  </a:t>
            </a:r>
            <a:r>
              <a:rPr lang="en-US" u="sng" dirty="0" smtClean="0"/>
              <a:t>of uterus </a:t>
            </a:r>
            <a:r>
              <a:rPr lang="en-US" u="sng" dirty="0"/>
              <a:t>and ovaries.</a:t>
            </a:r>
          </a:p>
          <a:p>
            <a:r>
              <a:rPr lang="en-US" dirty="0"/>
              <a:t>Other  stromal  cell  tumors  include  fibromas  and  </a:t>
            </a:r>
            <a:r>
              <a:rPr lang="en-US" dirty="0" err="1"/>
              <a:t>thecomas</a:t>
            </a:r>
            <a:r>
              <a:rPr lang="en-US" dirty="0"/>
              <a:t>,  </a:t>
            </a:r>
            <a:r>
              <a:rPr lang="en-US" dirty="0" smtClean="0"/>
              <a:t>which rarely  </a:t>
            </a:r>
            <a:r>
              <a:rPr lang="en-US" dirty="0"/>
              <a:t>demonstrate  malignant  potential,  and  their  malignant  </a:t>
            </a:r>
            <a:r>
              <a:rPr lang="en-US" dirty="0" err="1" smtClean="0"/>
              <a:t>counterparts,the</a:t>
            </a:r>
            <a:r>
              <a:rPr lang="en-US" dirty="0" smtClean="0"/>
              <a:t> </a:t>
            </a:r>
            <a:r>
              <a:rPr lang="en-US" dirty="0" err="1"/>
              <a:t>fibrosarcoma</a:t>
            </a:r>
            <a:r>
              <a:rPr lang="en-US" dirty="0"/>
              <a:t> and malignant </a:t>
            </a:r>
            <a:r>
              <a:rPr lang="en-US" dirty="0" err="1" smtClean="0"/>
              <a:t>thecoma</a:t>
            </a:r>
            <a:r>
              <a:rPr lang="en-US" dirty="0" smtClean="0"/>
              <a:t>.</a:t>
            </a:r>
            <a:endParaRPr lang="en-US" dirty="0"/>
          </a:p>
        </p:txBody>
      </p:sp>
      <p:pic>
        <p:nvPicPr>
          <p:cNvPr id="4" name="6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56424" y="230188"/>
            <a:ext cx="609600" cy="609600"/>
          </a:xfrm>
          <a:prstGeom prst="rect">
            <a:avLst/>
          </a:prstGeom>
        </p:spPr>
      </p:pic>
    </p:spTree>
    <p:extLst>
      <p:ext uri="{BB962C8B-B14F-4D97-AF65-F5344CB8AC3E}">
        <p14:creationId xmlns:p14="http://schemas.microsoft.com/office/powerpoint/2010/main" val="511723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Other Ovarian Cancers</a:t>
            </a:r>
          </a:p>
        </p:txBody>
      </p:sp>
      <p:sp>
        <p:nvSpPr>
          <p:cNvPr id="3" name="Content Placeholder 2"/>
          <p:cNvSpPr>
            <a:spLocks noGrp="1"/>
          </p:cNvSpPr>
          <p:nvPr>
            <p:ph idx="1"/>
          </p:nvPr>
        </p:nvSpPr>
        <p:spPr/>
        <p:txBody>
          <a:bodyPr>
            <a:normAutofit/>
          </a:bodyPr>
          <a:lstStyle/>
          <a:p>
            <a:r>
              <a:rPr lang="en-US" dirty="0"/>
              <a:t>Rarely,  the  ovary  may  be  the  site  of  initial  manifestation  of  </a:t>
            </a:r>
            <a:r>
              <a:rPr lang="en-US" dirty="0" smtClean="0">
                <a:solidFill>
                  <a:srgbClr val="C00000"/>
                </a:solidFill>
              </a:rPr>
              <a:t>lymphoma</a:t>
            </a:r>
            <a:r>
              <a:rPr lang="en-US" dirty="0" smtClean="0"/>
              <a:t>. These  </a:t>
            </a:r>
            <a:r>
              <a:rPr lang="en-US" dirty="0"/>
              <a:t>tumors  are  usually  found  in  association  with  lymphoma  elsewhere</a:t>
            </a:r>
            <a:r>
              <a:rPr lang="en-US" dirty="0" smtClean="0"/>
              <a:t>, although  </a:t>
            </a:r>
            <a:r>
              <a:rPr lang="en-US" dirty="0"/>
              <a:t>cases  have  been  reported  of  primary  ovarian  lymphoma</a:t>
            </a:r>
            <a:r>
              <a:rPr lang="en-US" dirty="0" smtClean="0"/>
              <a:t>.  Once diagnosed</a:t>
            </a:r>
            <a:r>
              <a:rPr lang="en-US" dirty="0"/>
              <a:t>,  their  management  is  similar  to  that  of  lymphoma  of  </a:t>
            </a:r>
            <a:r>
              <a:rPr lang="en-US" dirty="0" smtClean="0"/>
              <a:t>other origin</a:t>
            </a:r>
            <a:r>
              <a:rPr lang="en-US" dirty="0"/>
              <a:t>. </a:t>
            </a:r>
            <a:endParaRPr lang="en-US" dirty="0" smtClean="0"/>
          </a:p>
          <a:p>
            <a:r>
              <a:rPr lang="en-US" dirty="0" smtClean="0"/>
              <a:t> </a:t>
            </a:r>
            <a:r>
              <a:rPr lang="en-US" dirty="0">
                <a:solidFill>
                  <a:srgbClr val="C00000"/>
                </a:solidFill>
              </a:rPr>
              <a:t>Malignant  mesodermal  sarcomas  </a:t>
            </a:r>
            <a:r>
              <a:rPr lang="en-US" dirty="0"/>
              <a:t>(</a:t>
            </a:r>
            <a:r>
              <a:rPr lang="en-US" dirty="0" err="1"/>
              <a:t>carcinosarcomas</a:t>
            </a:r>
            <a:r>
              <a:rPr lang="en-US" dirty="0"/>
              <a:t>),  </a:t>
            </a:r>
            <a:r>
              <a:rPr lang="en-US" dirty="0" smtClean="0"/>
              <a:t>another rare  </a:t>
            </a:r>
            <a:r>
              <a:rPr lang="en-US" dirty="0"/>
              <a:t>type  of  ovarian  tumor,  </a:t>
            </a:r>
            <a:r>
              <a:rPr lang="en-US" u="sng" dirty="0"/>
              <a:t>usually  show  aggressive  behavior  and  </a:t>
            </a:r>
            <a:r>
              <a:rPr lang="en-US" u="sng" dirty="0" smtClean="0"/>
              <a:t>are diagnosed  </a:t>
            </a:r>
            <a:r>
              <a:rPr lang="en-US" u="sng" dirty="0"/>
              <a:t>at  late  stages.  The  survival  rate  is  </a:t>
            </a:r>
            <a:r>
              <a:rPr lang="en-US" u="sng" dirty="0" smtClean="0"/>
              <a:t>poor</a:t>
            </a:r>
            <a:r>
              <a:rPr lang="en-US" dirty="0" smtClean="0"/>
              <a:t>.</a:t>
            </a:r>
            <a:endParaRPr lang="en-US" dirty="0"/>
          </a:p>
        </p:txBody>
      </p:sp>
      <p:pic>
        <p:nvPicPr>
          <p:cNvPr id="4" name="6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2530" y="418306"/>
            <a:ext cx="609600" cy="609600"/>
          </a:xfrm>
          <a:prstGeom prst="rect">
            <a:avLst/>
          </a:prstGeom>
        </p:spPr>
      </p:pic>
    </p:spTree>
    <p:extLst>
      <p:ext uri="{BB962C8B-B14F-4D97-AF65-F5344CB8AC3E}">
        <p14:creationId xmlns:p14="http://schemas.microsoft.com/office/powerpoint/2010/main" val="1429159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Cancer Metastatic to the Ovary</a:t>
            </a:r>
          </a:p>
        </p:txBody>
      </p:sp>
      <p:sp>
        <p:nvSpPr>
          <p:cNvPr id="3" name="Content Placeholder 2"/>
          <p:cNvSpPr>
            <a:spLocks noGrp="1"/>
          </p:cNvSpPr>
          <p:nvPr>
            <p:ph idx="1"/>
          </p:nvPr>
        </p:nvSpPr>
        <p:spPr>
          <a:xfrm>
            <a:off x="500063" y="1528762"/>
            <a:ext cx="10853737" cy="5172075"/>
          </a:xfrm>
        </p:spPr>
        <p:txBody>
          <a:bodyPr>
            <a:normAutofit fontScale="92500" lnSpcReduction="10000"/>
          </a:bodyPr>
          <a:lstStyle/>
          <a:p>
            <a:r>
              <a:rPr lang="en-US" dirty="0"/>
              <a:t>Classically,  the  term  </a:t>
            </a:r>
            <a:r>
              <a:rPr lang="en-US" dirty="0" err="1"/>
              <a:t>Krukenberg</a:t>
            </a:r>
            <a:r>
              <a:rPr lang="en-US" dirty="0"/>
              <a:t>  tumor  describes  an  ovarian  tumor  </a:t>
            </a:r>
            <a:r>
              <a:rPr lang="en-US" dirty="0" smtClean="0"/>
              <a:t>that is </a:t>
            </a:r>
            <a:r>
              <a:rPr lang="en-US" dirty="0"/>
              <a:t>metastatic  from  other  sites  such  </a:t>
            </a:r>
            <a:r>
              <a:rPr lang="en-US" u="sng" dirty="0"/>
              <a:t>as  the GI  tract  and  breast</a:t>
            </a:r>
            <a:r>
              <a:rPr lang="en-US" dirty="0"/>
              <a:t>. </a:t>
            </a:r>
            <a:endParaRPr lang="en-US" dirty="0" smtClean="0"/>
          </a:p>
          <a:p>
            <a:r>
              <a:rPr lang="en-US" dirty="0" smtClean="0"/>
              <a:t>Between  </a:t>
            </a:r>
            <a:r>
              <a:rPr lang="en-US" dirty="0"/>
              <a:t>5</a:t>
            </a:r>
            <a:r>
              <a:rPr lang="en-US" dirty="0" smtClean="0"/>
              <a:t>% and  </a:t>
            </a:r>
            <a:r>
              <a:rPr lang="en-US" dirty="0"/>
              <a:t>10%  of  women  thought  to  have  a  primary  ovarian  </a:t>
            </a:r>
            <a:r>
              <a:rPr lang="en-US" dirty="0" smtClean="0"/>
              <a:t>malignancy ultimately  </a:t>
            </a:r>
            <a:r>
              <a:rPr lang="en-US" dirty="0"/>
              <a:t>will  receive  the  diagnosis  of  a  </a:t>
            </a:r>
            <a:r>
              <a:rPr lang="en-US" dirty="0" err="1"/>
              <a:t>nongenital</a:t>
            </a:r>
            <a:r>
              <a:rPr lang="en-US" dirty="0"/>
              <a:t>  tract  malignancy.</a:t>
            </a:r>
          </a:p>
          <a:p>
            <a:r>
              <a:rPr lang="en-US" u="sng" dirty="0"/>
              <a:t>Most of  these  tumors  are  characterized  as  infiltrative, mucinous  </a:t>
            </a:r>
            <a:r>
              <a:rPr lang="en-US" u="sng" dirty="0" smtClean="0"/>
              <a:t>carcinoma of  </a:t>
            </a:r>
            <a:r>
              <a:rPr lang="en-US" u="sng" dirty="0"/>
              <a:t>predominantly  signet-ring  cell  type.  </a:t>
            </a:r>
            <a:endParaRPr lang="en-US" u="sng" dirty="0" smtClean="0"/>
          </a:p>
          <a:p>
            <a:r>
              <a:rPr lang="en-US" dirty="0" smtClean="0">
                <a:solidFill>
                  <a:srgbClr val="C00000"/>
                </a:solidFill>
              </a:rPr>
              <a:t>They  </a:t>
            </a:r>
            <a:r>
              <a:rPr lang="en-US" dirty="0">
                <a:solidFill>
                  <a:srgbClr val="C00000"/>
                </a:solidFill>
              </a:rPr>
              <a:t>are  often  bilateral  </a:t>
            </a:r>
            <a:r>
              <a:rPr lang="en-US" dirty="0" smtClean="0">
                <a:solidFill>
                  <a:srgbClr val="C00000"/>
                </a:solidFill>
              </a:rPr>
              <a:t>and associated  </a:t>
            </a:r>
            <a:r>
              <a:rPr lang="en-US" dirty="0">
                <a:solidFill>
                  <a:srgbClr val="C00000"/>
                </a:solidFill>
              </a:rPr>
              <a:t>with  widespread  metastatic  disease. </a:t>
            </a:r>
            <a:endParaRPr lang="en-US" dirty="0" smtClean="0">
              <a:solidFill>
                <a:srgbClr val="C00000"/>
              </a:solidFill>
            </a:endParaRPr>
          </a:p>
          <a:p>
            <a:r>
              <a:rPr lang="en-US" dirty="0" smtClean="0"/>
              <a:t> </a:t>
            </a:r>
            <a:r>
              <a:rPr lang="en-US" dirty="0"/>
              <a:t>On  occasion,  these  </a:t>
            </a:r>
            <a:r>
              <a:rPr lang="en-US" dirty="0" smtClean="0"/>
              <a:t>tumors are </a:t>
            </a:r>
            <a:r>
              <a:rPr lang="en-US" dirty="0"/>
              <a:t>associated with abnormal uterine bleeding or </a:t>
            </a:r>
            <a:r>
              <a:rPr lang="en-US" dirty="0" err="1"/>
              <a:t>virilization</a:t>
            </a:r>
            <a:r>
              <a:rPr lang="en-US" dirty="0"/>
              <a:t>, leading to the supposition  that  some  may  produce  estrogens  or  androgens. </a:t>
            </a:r>
            <a:endParaRPr lang="en-US" dirty="0" smtClean="0"/>
          </a:p>
          <a:p>
            <a:r>
              <a:rPr lang="en-US" dirty="0" smtClean="0"/>
              <a:t> </a:t>
            </a:r>
            <a:r>
              <a:rPr lang="en-US" u="sng" dirty="0"/>
              <a:t>Breast  </a:t>
            </a:r>
            <a:r>
              <a:rPr lang="en-US" u="sng" dirty="0" smtClean="0"/>
              <a:t>cancer metastatic  </a:t>
            </a:r>
            <a:r>
              <a:rPr lang="en-US" u="sng" dirty="0"/>
              <a:t>to  the  ovary  is  common,  with  autopsy  data  suggesting  </a:t>
            </a:r>
            <a:r>
              <a:rPr lang="en-US" u="sng" dirty="0" smtClean="0"/>
              <a:t>ovarian metastasis </a:t>
            </a:r>
            <a:r>
              <a:rPr lang="en-US" u="sng" dirty="0"/>
              <a:t>in one-quarter of cases.</a:t>
            </a:r>
          </a:p>
          <a:p>
            <a:endParaRPr lang="en-US" dirty="0"/>
          </a:p>
        </p:txBody>
      </p:sp>
      <p:pic>
        <p:nvPicPr>
          <p:cNvPr id="4" name="6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7605" y="337344"/>
            <a:ext cx="609600" cy="609600"/>
          </a:xfrm>
          <a:prstGeom prst="rect">
            <a:avLst/>
          </a:prstGeom>
        </p:spPr>
      </p:pic>
    </p:spTree>
    <p:extLst>
      <p:ext uri="{BB962C8B-B14F-4D97-AF65-F5344CB8AC3E}">
        <p14:creationId xmlns:p14="http://schemas.microsoft.com/office/powerpoint/2010/main" val="1335933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Cancer Metastatic to the Ovary</a:t>
            </a:r>
            <a:endParaRPr lang="en-US" dirty="0"/>
          </a:p>
        </p:txBody>
      </p:sp>
      <p:sp>
        <p:nvSpPr>
          <p:cNvPr id="3" name="Content Placeholder 2"/>
          <p:cNvSpPr>
            <a:spLocks noGrp="1"/>
          </p:cNvSpPr>
          <p:nvPr>
            <p:ph idx="1"/>
          </p:nvPr>
        </p:nvSpPr>
        <p:spPr/>
        <p:txBody>
          <a:bodyPr>
            <a:normAutofit fontScale="92500" lnSpcReduction="10000"/>
          </a:bodyPr>
          <a:lstStyle/>
          <a:p>
            <a:r>
              <a:rPr lang="en-US" dirty="0"/>
              <a:t>In  approximately  10%  of  patients  with  cancer  metastatic  to  the  ovary</a:t>
            </a:r>
            <a:r>
              <a:rPr lang="en-US" dirty="0" smtClean="0"/>
              <a:t>, an  </a:t>
            </a:r>
            <a:r>
              <a:rPr lang="en-US" dirty="0" err="1"/>
              <a:t>extraovarian</a:t>
            </a:r>
            <a:r>
              <a:rPr lang="en-US" dirty="0"/>
              <a:t>  primary  site  cannot  be  demonstrated.  In  this  regard,  </a:t>
            </a:r>
            <a:r>
              <a:rPr lang="en-US" u="sng" dirty="0"/>
              <a:t>it  </a:t>
            </a:r>
            <a:r>
              <a:rPr lang="en-US" u="sng" dirty="0" smtClean="0"/>
              <a:t>is important  </a:t>
            </a:r>
            <a:r>
              <a:rPr lang="en-US" u="sng" dirty="0"/>
              <a:t>to  consider  ovarian  preservation  versus  </a:t>
            </a:r>
            <a:r>
              <a:rPr lang="en-US" u="sng" dirty="0" smtClean="0"/>
              <a:t>prophylactic oophorectomy  </a:t>
            </a:r>
            <a:r>
              <a:rPr lang="en-US" u="sng" dirty="0"/>
              <a:t>at  the  time  of  hysterectomy  in  patients  who  have  a  </a:t>
            </a:r>
            <a:r>
              <a:rPr lang="en-US" u="sng" dirty="0" smtClean="0"/>
              <a:t>strong family  </a:t>
            </a:r>
            <a:r>
              <a:rPr lang="en-US" u="sng" dirty="0"/>
              <a:t>history  (i.e.,  first-degree  relatives)  of  epithelial  ovarian  cancer</a:t>
            </a:r>
            <a:r>
              <a:rPr lang="en-US" u="sng" dirty="0" smtClean="0"/>
              <a:t>, primary  </a:t>
            </a:r>
            <a:r>
              <a:rPr lang="en-US" u="sng" dirty="0"/>
              <a:t>GI  tract  cancer,  or  breast  cancer.  </a:t>
            </a:r>
            <a:endParaRPr lang="en-US" u="sng" dirty="0" smtClean="0"/>
          </a:p>
          <a:p>
            <a:r>
              <a:rPr lang="en-US" dirty="0" smtClean="0"/>
              <a:t>In  </a:t>
            </a:r>
            <a:r>
              <a:rPr lang="en-US" dirty="0"/>
              <a:t>patients  previously  treated  </a:t>
            </a:r>
            <a:r>
              <a:rPr lang="en-US" dirty="0" smtClean="0"/>
              <a:t>for breast  </a:t>
            </a:r>
            <a:r>
              <a:rPr lang="en-US" dirty="0"/>
              <a:t>or  GI  cancer,  consideration  should  be  given  to  the  </a:t>
            </a:r>
            <a:r>
              <a:rPr lang="en-US" dirty="0" smtClean="0"/>
              <a:t>incidental removal  </a:t>
            </a:r>
            <a:r>
              <a:rPr lang="en-US" dirty="0"/>
              <a:t>of  the  ovaries  at  the  time  of  hysterectomy,  because  these  </a:t>
            </a:r>
            <a:r>
              <a:rPr lang="en-US" dirty="0" smtClean="0"/>
              <a:t>patients have  </a:t>
            </a:r>
            <a:r>
              <a:rPr lang="en-US" dirty="0"/>
              <a:t>a  high  predilection  for  the  development  of  ovarian  cancer</a:t>
            </a:r>
            <a:r>
              <a:rPr lang="en-US" dirty="0" smtClean="0"/>
              <a:t>.</a:t>
            </a:r>
          </a:p>
          <a:p>
            <a:r>
              <a:rPr lang="en-US" dirty="0" smtClean="0"/>
              <a:t> The prognosis  </a:t>
            </a:r>
            <a:r>
              <a:rPr lang="en-US" dirty="0"/>
              <a:t>for  most  patients  with  carcinoma  metastatic  to  the  ovary  </a:t>
            </a:r>
            <a:r>
              <a:rPr lang="en-US" dirty="0" smtClean="0"/>
              <a:t>is generally </a:t>
            </a:r>
            <a:r>
              <a:rPr lang="en-US" dirty="0"/>
              <a:t>poor.</a:t>
            </a:r>
          </a:p>
        </p:txBody>
      </p:sp>
      <p:pic>
        <p:nvPicPr>
          <p:cNvPr id="6" name="6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73368" y="590320"/>
            <a:ext cx="609600" cy="609600"/>
          </a:xfrm>
          <a:prstGeom prst="rect">
            <a:avLst/>
          </a:prstGeom>
        </p:spPr>
      </p:pic>
    </p:spTree>
    <p:extLst>
      <p:ext uri="{BB962C8B-B14F-4D97-AF65-F5344CB8AC3E}">
        <p14:creationId xmlns:p14="http://schemas.microsoft.com/office/powerpoint/2010/main" val="1283092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FALLOPIAN TUBE DISEASE</a:t>
            </a:r>
          </a:p>
        </p:txBody>
      </p:sp>
      <p:sp>
        <p:nvSpPr>
          <p:cNvPr id="3" name="Content Placeholder 2"/>
          <p:cNvSpPr>
            <a:spLocks noGrp="1"/>
          </p:cNvSpPr>
          <p:nvPr>
            <p:ph idx="1"/>
          </p:nvPr>
        </p:nvSpPr>
        <p:spPr/>
        <p:txBody>
          <a:bodyPr/>
          <a:lstStyle/>
          <a:p>
            <a:r>
              <a:rPr lang="en-US" dirty="0"/>
              <a:t>Normal  fallopian  tubes  cannot  be  palpated  and  are  usually  not  </a:t>
            </a:r>
            <a:r>
              <a:rPr lang="en-US" dirty="0" smtClean="0"/>
              <a:t>considered in  </a:t>
            </a:r>
            <a:r>
              <a:rPr lang="en-US" dirty="0"/>
              <a:t>the  differential  diagnosis  of  adnexal  disease  in  the  </a:t>
            </a:r>
            <a:r>
              <a:rPr lang="en-US" dirty="0" smtClean="0"/>
              <a:t>asymptomatic patient</a:t>
            </a:r>
            <a:r>
              <a:rPr lang="en-US" dirty="0"/>
              <a:t>. </a:t>
            </a:r>
            <a:endParaRPr lang="en-US" dirty="0" smtClean="0"/>
          </a:p>
          <a:p>
            <a:r>
              <a:rPr lang="en-US" dirty="0" smtClean="0"/>
              <a:t> </a:t>
            </a:r>
            <a:r>
              <a:rPr lang="en-US" dirty="0"/>
              <a:t>Common  problems  involving  the  fallopian  tubes  include  </a:t>
            </a:r>
            <a:r>
              <a:rPr lang="en-US" dirty="0" smtClean="0"/>
              <a:t>ectopic pregnancy</a:t>
            </a:r>
            <a:r>
              <a:rPr lang="en-US" dirty="0"/>
              <a:t>,  </a:t>
            </a:r>
            <a:r>
              <a:rPr lang="en-US" dirty="0" err="1"/>
              <a:t>salpingitis</a:t>
            </a:r>
            <a:r>
              <a:rPr lang="en-US" dirty="0"/>
              <a:t>,  </a:t>
            </a:r>
            <a:r>
              <a:rPr lang="en-US" dirty="0" err="1"/>
              <a:t>hydrosalpinx</a:t>
            </a:r>
            <a:r>
              <a:rPr lang="en-US" dirty="0"/>
              <a:t>,  </a:t>
            </a:r>
            <a:r>
              <a:rPr lang="en-US" dirty="0" err="1"/>
              <a:t>tubo</a:t>
            </a:r>
            <a:r>
              <a:rPr lang="en-US" dirty="0"/>
              <a:t>-ovarian  abscess,  </a:t>
            </a:r>
            <a:r>
              <a:rPr lang="en-US" dirty="0" smtClean="0"/>
              <a:t>and endometriosis</a:t>
            </a:r>
            <a:r>
              <a:rPr lang="en-US" dirty="0"/>
              <a:t>.</a:t>
            </a:r>
          </a:p>
        </p:txBody>
      </p:sp>
      <p:pic>
        <p:nvPicPr>
          <p:cNvPr id="4" name="6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69137" y="230188"/>
            <a:ext cx="609600" cy="609600"/>
          </a:xfrm>
          <a:prstGeom prst="rect">
            <a:avLst/>
          </a:prstGeom>
        </p:spPr>
      </p:pic>
    </p:spTree>
    <p:extLst>
      <p:ext uri="{BB962C8B-B14F-4D97-AF65-F5344CB8AC3E}">
        <p14:creationId xmlns:p14="http://schemas.microsoft.com/office/powerpoint/2010/main" val="45036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Benign Disease of the Fallopian Tube and </a:t>
            </a:r>
            <a:r>
              <a:rPr lang="en-US" sz="3600" b="1" dirty="0" err="1"/>
              <a:t>Mesosalpinx</a:t>
            </a:r>
            <a:endParaRPr lang="en-US" sz="3600" b="1" dirty="0"/>
          </a:p>
        </p:txBody>
      </p:sp>
      <p:sp>
        <p:nvSpPr>
          <p:cNvPr id="3" name="Content Placeholder 2"/>
          <p:cNvSpPr>
            <a:spLocks noGrp="1"/>
          </p:cNvSpPr>
          <p:nvPr>
            <p:ph idx="1"/>
          </p:nvPr>
        </p:nvSpPr>
        <p:spPr/>
        <p:txBody>
          <a:bodyPr>
            <a:normAutofit/>
          </a:bodyPr>
          <a:lstStyle/>
          <a:p>
            <a:r>
              <a:rPr lang="en-US" dirty="0" err="1"/>
              <a:t>Paraovarian</a:t>
            </a:r>
            <a:r>
              <a:rPr lang="en-US" dirty="0"/>
              <a:t>  cysts  develop  in  the  </a:t>
            </a:r>
            <a:r>
              <a:rPr lang="en-US" dirty="0" err="1"/>
              <a:t>mesosalpinx</a:t>
            </a:r>
            <a:r>
              <a:rPr lang="en-US" dirty="0"/>
              <a:t>  from  vestigial  </a:t>
            </a:r>
            <a:r>
              <a:rPr lang="en-US" dirty="0" err="1" smtClean="0"/>
              <a:t>Wolffian</a:t>
            </a:r>
            <a:r>
              <a:rPr lang="en-US" dirty="0" smtClean="0"/>
              <a:t>  duct  </a:t>
            </a:r>
            <a:r>
              <a:rPr lang="en-US" dirty="0"/>
              <a:t>structures,  tubal  epithelium,  and  peritoneum  inclusions. </a:t>
            </a:r>
            <a:endParaRPr lang="en-US" dirty="0" smtClean="0"/>
          </a:p>
          <a:p>
            <a:r>
              <a:rPr lang="en-US" dirty="0" smtClean="0"/>
              <a:t> </a:t>
            </a:r>
            <a:r>
              <a:rPr lang="en-US" dirty="0"/>
              <a:t>These  </a:t>
            </a:r>
            <a:r>
              <a:rPr lang="en-US" dirty="0" smtClean="0"/>
              <a:t>are differentiated  </a:t>
            </a:r>
            <a:r>
              <a:rPr lang="en-US" dirty="0"/>
              <a:t>from  </a:t>
            </a:r>
            <a:r>
              <a:rPr lang="en-US" dirty="0" err="1"/>
              <a:t>paratubal</a:t>
            </a:r>
            <a:r>
              <a:rPr lang="en-US" dirty="0"/>
              <a:t>  cysts,  which  are  found  near  the  </a:t>
            </a:r>
            <a:r>
              <a:rPr lang="en-US" dirty="0" err="1" smtClean="0"/>
              <a:t>fimbriated</a:t>
            </a:r>
            <a:r>
              <a:rPr lang="en-US" dirty="0" smtClean="0"/>
              <a:t> end  </a:t>
            </a:r>
            <a:r>
              <a:rPr lang="en-US" dirty="0"/>
              <a:t>of  the  fallopian  tube,  are  common,  and  are  called  hydatid  cysts  </a:t>
            </a:r>
            <a:r>
              <a:rPr lang="en-US" dirty="0" smtClean="0"/>
              <a:t>of Morgagni</a:t>
            </a:r>
            <a:r>
              <a:rPr lang="en-US" dirty="0"/>
              <a:t>. </a:t>
            </a:r>
            <a:endParaRPr lang="en-US" dirty="0" smtClean="0"/>
          </a:p>
          <a:p>
            <a:r>
              <a:rPr lang="en-US" dirty="0" smtClean="0"/>
              <a:t> </a:t>
            </a:r>
            <a:r>
              <a:rPr lang="en-US" dirty="0"/>
              <a:t>Both  are  usually  </a:t>
            </a:r>
            <a:r>
              <a:rPr lang="en-US" dirty="0" smtClean="0"/>
              <a:t>small,  </a:t>
            </a:r>
            <a:r>
              <a:rPr lang="en-US" dirty="0"/>
              <a:t>although,  rarely,  </a:t>
            </a:r>
            <a:r>
              <a:rPr lang="en-US" dirty="0" smtClean="0"/>
              <a:t>they can </a:t>
            </a:r>
            <a:r>
              <a:rPr lang="en-US" dirty="0"/>
              <a:t>reach large proportions.</a:t>
            </a:r>
          </a:p>
        </p:txBody>
      </p:sp>
      <p:pic>
        <p:nvPicPr>
          <p:cNvPr id="4" name="6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79304"/>
            <a:ext cx="609600" cy="609600"/>
          </a:xfrm>
          <a:prstGeom prst="rect">
            <a:avLst/>
          </a:prstGeom>
        </p:spPr>
      </p:pic>
    </p:spTree>
    <p:extLst>
      <p:ext uri="{BB962C8B-B14F-4D97-AF65-F5344CB8AC3E}">
        <p14:creationId xmlns:p14="http://schemas.microsoft.com/office/powerpoint/2010/main" val="1573882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Carcinoma of the Fallopian Tube</a:t>
            </a:r>
          </a:p>
        </p:txBody>
      </p:sp>
      <p:sp>
        <p:nvSpPr>
          <p:cNvPr id="3" name="Content Placeholder 2"/>
          <p:cNvSpPr>
            <a:spLocks noGrp="1"/>
          </p:cNvSpPr>
          <p:nvPr>
            <p:ph idx="1"/>
          </p:nvPr>
        </p:nvSpPr>
        <p:spPr/>
        <p:txBody>
          <a:bodyPr/>
          <a:lstStyle/>
          <a:p>
            <a:r>
              <a:rPr lang="en-US" dirty="0"/>
              <a:t>Primary  fallopian  tube  carcinoma  is  usually  an  </a:t>
            </a:r>
            <a:r>
              <a:rPr lang="en-US" dirty="0" smtClean="0"/>
              <a:t>adenocarcinoma, although  </a:t>
            </a:r>
            <a:r>
              <a:rPr lang="en-US" dirty="0"/>
              <a:t>other  cell  types,  including  </a:t>
            </a:r>
            <a:r>
              <a:rPr lang="en-US" dirty="0" err="1"/>
              <a:t>adenosquamous</a:t>
            </a:r>
            <a:r>
              <a:rPr lang="en-US" dirty="0"/>
              <a:t>  carcinoma  </a:t>
            </a:r>
            <a:r>
              <a:rPr lang="en-US" dirty="0" smtClean="0"/>
              <a:t>and sarcoma</a:t>
            </a:r>
            <a:r>
              <a:rPr lang="en-US" dirty="0"/>
              <a:t>,  are  rarely  reported.  </a:t>
            </a:r>
            <a:endParaRPr lang="en-US" dirty="0" smtClean="0"/>
          </a:p>
          <a:p>
            <a:r>
              <a:rPr lang="en-US" u="sng" dirty="0" smtClean="0"/>
              <a:t>About  </a:t>
            </a:r>
            <a:r>
              <a:rPr lang="en-US" u="sng" dirty="0"/>
              <a:t>two-thirds  of  patients  with  this  </a:t>
            </a:r>
            <a:r>
              <a:rPr lang="en-US" u="sng" dirty="0" smtClean="0"/>
              <a:t>rare gynecologic  </a:t>
            </a:r>
            <a:r>
              <a:rPr lang="en-US" u="sng" dirty="0"/>
              <a:t>cancer  (1%  of  gynecologic  cancers)  are  postmenopausal.</a:t>
            </a:r>
          </a:p>
        </p:txBody>
      </p:sp>
      <p:pic>
        <p:nvPicPr>
          <p:cNvPr id="4" name="66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723106"/>
            <a:ext cx="609600" cy="609600"/>
          </a:xfrm>
          <a:prstGeom prst="rect">
            <a:avLst/>
          </a:prstGeom>
        </p:spPr>
      </p:pic>
    </p:spTree>
    <p:extLst>
      <p:ext uri="{BB962C8B-B14F-4D97-AF65-F5344CB8AC3E}">
        <p14:creationId xmlns:p14="http://schemas.microsoft.com/office/powerpoint/2010/main" val="3915759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Carcinoma of the Fallopian Tube</a:t>
            </a:r>
            <a:endParaRPr lang="en-US" dirty="0"/>
          </a:p>
        </p:txBody>
      </p:sp>
      <p:sp>
        <p:nvSpPr>
          <p:cNvPr id="3" name="Content Placeholder 2"/>
          <p:cNvSpPr>
            <a:spLocks noGrp="1"/>
          </p:cNvSpPr>
          <p:nvPr>
            <p:ph idx="1"/>
          </p:nvPr>
        </p:nvSpPr>
        <p:spPr/>
        <p:txBody>
          <a:bodyPr>
            <a:normAutofit lnSpcReduction="10000"/>
          </a:bodyPr>
          <a:lstStyle/>
          <a:p>
            <a:r>
              <a:rPr lang="en-US" dirty="0"/>
              <a:t>Grossly,  these  tumors  are  often  rather  large,  resembling  a  </a:t>
            </a:r>
            <a:r>
              <a:rPr lang="en-US" dirty="0" err="1"/>
              <a:t>hydrosalpinx</a:t>
            </a:r>
            <a:r>
              <a:rPr lang="en-US" dirty="0" smtClean="0"/>
              <a:t>, and  </a:t>
            </a:r>
            <a:r>
              <a:rPr lang="en-US" dirty="0"/>
              <a:t>unilateral.  Microscopically,  most  appear  like  typical  papillary  </a:t>
            </a:r>
            <a:r>
              <a:rPr lang="en-US" dirty="0" smtClean="0"/>
              <a:t>serous cystadenocarcinomas  </a:t>
            </a:r>
            <a:r>
              <a:rPr lang="en-US" dirty="0"/>
              <a:t>of  the  ovary.  </a:t>
            </a:r>
            <a:endParaRPr lang="en-US" dirty="0" smtClean="0"/>
          </a:p>
          <a:p>
            <a:r>
              <a:rPr lang="en-US" dirty="0" smtClean="0"/>
              <a:t>The  </a:t>
            </a:r>
            <a:r>
              <a:rPr lang="en-US" dirty="0"/>
              <a:t>symptoms  of  this  tumor  are  </a:t>
            </a:r>
            <a:r>
              <a:rPr lang="en-US" dirty="0" smtClean="0"/>
              <a:t>so minimal  </a:t>
            </a:r>
            <a:r>
              <a:rPr lang="en-US" dirty="0"/>
              <a:t>that  the  tumor  is  often  advanced  before  a  problem  is  recognized.</a:t>
            </a:r>
          </a:p>
          <a:p>
            <a:r>
              <a:rPr lang="en-US" u="sng" dirty="0"/>
              <a:t>The  most  common  complaint  associated  with  fallopian  tube  carcinoma  </a:t>
            </a:r>
            <a:r>
              <a:rPr lang="en-US" u="sng" dirty="0" smtClean="0"/>
              <a:t>is postmenopausal  </a:t>
            </a:r>
            <a:r>
              <a:rPr lang="en-US" u="sng" dirty="0"/>
              <a:t>bleeding,  followed  by  abnormal  vaginal  discharge.</a:t>
            </a:r>
          </a:p>
          <a:p>
            <a:r>
              <a:rPr lang="en-US" dirty="0"/>
              <a:t>Profuse  </a:t>
            </a:r>
            <a:r>
              <a:rPr lang="en-US" dirty="0" err="1"/>
              <a:t>serosanguineous</a:t>
            </a:r>
            <a:r>
              <a:rPr lang="en-US" dirty="0"/>
              <a:t>  discharge,  called  </a:t>
            </a:r>
            <a:r>
              <a:rPr lang="en-US" dirty="0" err="1"/>
              <a:t>hydrotubae</a:t>
            </a:r>
            <a:r>
              <a:rPr lang="en-US" dirty="0"/>
              <a:t>  </a:t>
            </a:r>
            <a:r>
              <a:rPr lang="en-US" dirty="0" err="1"/>
              <a:t>profluens</a:t>
            </a:r>
            <a:r>
              <a:rPr lang="en-US" dirty="0"/>
              <a:t>,  </a:t>
            </a:r>
            <a:r>
              <a:rPr lang="en-US" dirty="0" smtClean="0"/>
              <a:t>is sometimes  </a:t>
            </a:r>
            <a:r>
              <a:rPr lang="en-US" dirty="0"/>
              <a:t>considered  diagnostic  of  this  tumor;  however,  other  </a:t>
            </a:r>
            <a:r>
              <a:rPr lang="en-US" dirty="0" smtClean="0"/>
              <a:t>findings are </a:t>
            </a:r>
            <a:r>
              <a:rPr lang="en-US" dirty="0"/>
              <a:t>watery vaginal discharge, pain, and pelvic mass.</a:t>
            </a:r>
          </a:p>
        </p:txBody>
      </p:sp>
      <p:pic>
        <p:nvPicPr>
          <p:cNvPr id="4" name="6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365125"/>
            <a:ext cx="609600" cy="609600"/>
          </a:xfrm>
          <a:prstGeom prst="rect">
            <a:avLst/>
          </a:prstGeom>
        </p:spPr>
      </p:pic>
    </p:spTree>
    <p:extLst>
      <p:ext uri="{BB962C8B-B14F-4D97-AF65-F5344CB8AC3E}">
        <p14:creationId xmlns:p14="http://schemas.microsoft.com/office/powerpoint/2010/main" val="1575307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65100"/>
            <a:ext cx="10515600" cy="1325563"/>
          </a:xfrm>
        </p:spPr>
        <p:txBody>
          <a:bodyPr/>
          <a:lstStyle/>
          <a:p>
            <a:pPr algn="ctr"/>
            <a:r>
              <a:rPr lang="en-US" b="1" dirty="0"/>
              <a:t>Carcinoma of the Fallopian Tube</a:t>
            </a:r>
            <a:endParaRPr lang="en-US" dirty="0"/>
          </a:p>
        </p:txBody>
      </p:sp>
      <p:sp>
        <p:nvSpPr>
          <p:cNvPr id="3" name="Content Placeholder 2"/>
          <p:cNvSpPr>
            <a:spLocks noGrp="1"/>
          </p:cNvSpPr>
          <p:nvPr>
            <p:ph idx="1"/>
          </p:nvPr>
        </p:nvSpPr>
        <p:spPr>
          <a:xfrm>
            <a:off x="723900" y="1825624"/>
            <a:ext cx="10629900" cy="4751445"/>
          </a:xfrm>
        </p:spPr>
        <p:txBody>
          <a:bodyPr>
            <a:normAutofit/>
          </a:bodyPr>
          <a:lstStyle/>
          <a:p>
            <a:r>
              <a:rPr lang="en-US" dirty="0"/>
              <a:t>Staging  is  surgical,  similar  to  that  for  ovarian  carcinoma  </a:t>
            </a:r>
            <a:r>
              <a:rPr lang="en-US" dirty="0" smtClean="0"/>
              <a:t>.</a:t>
            </a:r>
            <a:endParaRPr lang="en-US" dirty="0"/>
          </a:p>
          <a:p>
            <a:r>
              <a:rPr lang="en-US" dirty="0"/>
              <a:t>Progression  is  similar  to  that  of  ovarian  carcinoma,  with  </a:t>
            </a:r>
            <a:r>
              <a:rPr lang="en-US" dirty="0" smtClean="0"/>
              <a:t>intraperitoneal metastases  </a:t>
            </a:r>
            <a:r>
              <a:rPr lang="en-US" dirty="0"/>
              <a:t>and  ascites. </a:t>
            </a:r>
            <a:endParaRPr lang="en-US" dirty="0" smtClean="0"/>
          </a:p>
          <a:p>
            <a:r>
              <a:rPr lang="en-US" dirty="0" smtClean="0"/>
              <a:t>Because  </a:t>
            </a:r>
            <a:r>
              <a:rPr lang="en-US" dirty="0"/>
              <a:t>the  fallopian  tubes  are  richly  </a:t>
            </a:r>
            <a:r>
              <a:rPr lang="en-US" dirty="0" smtClean="0"/>
              <a:t>permeated with  </a:t>
            </a:r>
            <a:r>
              <a:rPr lang="en-US" dirty="0"/>
              <a:t>lymphatic  channels,  </a:t>
            </a:r>
            <a:r>
              <a:rPr lang="en-US" dirty="0" err="1"/>
              <a:t>periaortic</a:t>
            </a:r>
            <a:r>
              <a:rPr lang="en-US" dirty="0"/>
              <a:t>  and  pelvic  lymph  node  spread  </a:t>
            </a:r>
            <a:r>
              <a:rPr lang="en-US" dirty="0" smtClean="0"/>
              <a:t>often occurs</a:t>
            </a:r>
            <a:r>
              <a:rPr lang="en-US" dirty="0"/>
              <a:t>. </a:t>
            </a:r>
            <a:endParaRPr lang="en-US" dirty="0" smtClean="0"/>
          </a:p>
          <a:p>
            <a:r>
              <a:rPr lang="en-US" u="sng" dirty="0" smtClean="0">
                <a:solidFill>
                  <a:srgbClr val="C00000"/>
                </a:solidFill>
              </a:rPr>
              <a:t>The  </a:t>
            </a:r>
            <a:r>
              <a:rPr lang="en-US" u="sng" dirty="0">
                <a:solidFill>
                  <a:srgbClr val="C00000"/>
                </a:solidFill>
              </a:rPr>
              <a:t>overall  5-year  survival  rate  is  35%  to  45%, </a:t>
            </a:r>
            <a:r>
              <a:rPr lang="en-US" dirty="0"/>
              <a:t> with  stage  </a:t>
            </a:r>
            <a:r>
              <a:rPr lang="en-US" dirty="0" smtClean="0"/>
              <a:t>I having  </a:t>
            </a:r>
            <a:r>
              <a:rPr lang="en-US" dirty="0"/>
              <a:t>the  most  favorable  rate. </a:t>
            </a:r>
            <a:endParaRPr lang="en-US" dirty="0" smtClean="0"/>
          </a:p>
          <a:p>
            <a:r>
              <a:rPr lang="en-US" u="sng" dirty="0" smtClean="0"/>
              <a:t>Initial  </a:t>
            </a:r>
            <a:r>
              <a:rPr lang="en-US" u="sng" dirty="0"/>
              <a:t>management  with  staging  </a:t>
            </a:r>
            <a:r>
              <a:rPr lang="en-US" u="sng" dirty="0" smtClean="0"/>
              <a:t>and </a:t>
            </a:r>
            <a:r>
              <a:rPr lang="en-US" u="sng" dirty="0" err="1" smtClean="0"/>
              <a:t>debulking</a:t>
            </a:r>
            <a:r>
              <a:rPr lang="en-US" u="sng" dirty="0" smtClean="0"/>
              <a:t> </a:t>
            </a:r>
            <a:r>
              <a:rPr lang="en-US" u="sng" dirty="0"/>
              <a:t>is the same as for ovarian cancer treatment.</a:t>
            </a:r>
          </a:p>
        </p:txBody>
      </p:sp>
      <p:pic>
        <p:nvPicPr>
          <p:cNvPr id="4" name="6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79306" y="743744"/>
            <a:ext cx="609600" cy="609600"/>
          </a:xfrm>
          <a:prstGeom prst="rect">
            <a:avLst/>
          </a:prstGeom>
        </p:spPr>
      </p:pic>
    </p:spTree>
    <p:extLst>
      <p:ext uri="{BB962C8B-B14F-4D97-AF65-F5344CB8AC3E}">
        <p14:creationId xmlns:p14="http://schemas.microsoft.com/office/powerpoint/2010/main" val="3038270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866899" y="365125"/>
            <a:ext cx="7515225" cy="6368256"/>
          </a:xfrm>
          <a:prstGeom prst="rect">
            <a:avLst/>
          </a:prstGeom>
        </p:spPr>
      </p:pic>
      <p:pic>
        <p:nvPicPr>
          <p:cNvPr id="3" name="6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8362" y="270832"/>
            <a:ext cx="609600" cy="609600"/>
          </a:xfrm>
          <a:prstGeom prst="rect">
            <a:avLst/>
          </a:prstGeom>
        </p:spPr>
      </p:pic>
    </p:spTree>
    <p:extLst>
      <p:ext uri="{BB962C8B-B14F-4D97-AF65-F5344CB8AC3E}">
        <p14:creationId xmlns:p14="http://schemas.microsoft.com/office/powerpoint/2010/main" val="2721085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6051"/>
          </a:xfrm>
        </p:spPr>
        <p:txBody>
          <a:bodyPr>
            <a:normAutofit fontScale="90000"/>
          </a:bodyPr>
          <a:lstStyle/>
          <a:p>
            <a:pPr algn="ctr"/>
            <a:r>
              <a:rPr lang="en-US" sz="3600" b="1" dirty="0" smtClean="0"/>
              <a:t>EVALUATION OF OVARIAN DISEASE</a:t>
            </a:r>
            <a:r>
              <a:rPr lang="fa-IR" sz="3600" b="1" dirty="0" smtClean="0"/>
              <a:t/>
            </a:r>
            <a:br>
              <a:rPr lang="fa-IR" sz="3600" b="1" dirty="0" smtClean="0"/>
            </a:br>
            <a:r>
              <a:rPr lang="en-US" dirty="0" smtClean="0"/>
              <a:t> </a:t>
            </a:r>
            <a:endParaRPr lang="en-US" dirty="0">
              <a:solidFill>
                <a:srgbClr val="FF0000"/>
              </a:solidFill>
            </a:endParaRPr>
          </a:p>
        </p:txBody>
      </p:sp>
      <p:sp>
        <p:nvSpPr>
          <p:cNvPr id="3" name="Content Placeholder 2"/>
          <p:cNvSpPr>
            <a:spLocks noGrp="1"/>
          </p:cNvSpPr>
          <p:nvPr>
            <p:ph idx="1"/>
          </p:nvPr>
        </p:nvSpPr>
        <p:spPr>
          <a:xfrm>
            <a:off x="352540" y="1123721"/>
            <a:ext cx="11001260" cy="5734279"/>
          </a:xfrm>
        </p:spPr>
        <p:txBody>
          <a:bodyPr>
            <a:normAutofit fontScale="85000" lnSpcReduction="20000"/>
          </a:bodyPr>
          <a:lstStyle/>
          <a:p>
            <a:r>
              <a:rPr lang="en-US" dirty="0" smtClean="0"/>
              <a:t>Interpretation  of </a:t>
            </a:r>
            <a:r>
              <a:rPr lang="en-US" dirty="0">
                <a:solidFill>
                  <a:srgbClr val="FF0000"/>
                </a:solidFill>
              </a:rPr>
              <a:t>pelvic  examination</a:t>
            </a:r>
            <a:r>
              <a:rPr lang="en-US" dirty="0" smtClean="0"/>
              <a:t>  findings  requires knowledge  of  the  physical  characteristics  of  the  ovary  during  the  stages  of the  life  cycle. </a:t>
            </a:r>
          </a:p>
          <a:p>
            <a:r>
              <a:rPr lang="en-US" dirty="0" smtClean="0"/>
              <a:t> In  the  </a:t>
            </a:r>
            <a:r>
              <a:rPr lang="en-US" u="sng" dirty="0" err="1" smtClean="0"/>
              <a:t>premenarchal</a:t>
            </a:r>
            <a:r>
              <a:rPr lang="en-US" u="sng" dirty="0" smtClean="0"/>
              <a:t>  age  group</a:t>
            </a:r>
            <a:r>
              <a:rPr lang="en-US" dirty="0" smtClean="0"/>
              <a:t>,  the  ovary  should  not  be palpable.  If  it  is,  a  pathologic  condition  is  presumed,  and  further evaluation is necessary.</a:t>
            </a:r>
          </a:p>
          <a:p>
            <a:r>
              <a:rPr lang="en-US" dirty="0" smtClean="0"/>
              <a:t>In the </a:t>
            </a:r>
            <a:r>
              <a:rPr lang="en-US" u="sng" dirty="0" smtClean="0"/>
              <a:t>reproductive-age group</a:t>
            </a:r>
            <a:r>
              <a:rPr lang="en-US" dirty="0" smtClean="0"/>
              <a:t>, the normal ovary is not always palpable depending  on  </a:t>
            </a:r>
            <a:r>
              <a:rPr lang="en-US" u="sng" dirty="0" smtClean="0"/>
              <a:t>patient  body  mass  index</a:t>
            </a:r>
            <a:r>
              <a:rPr lang="en-US" dirty="0" smtClean="0"/>
              <a:t>,  </a:t>
            </a:r>
            <a:r>
              <a:rPr lang="en-US" u="sng" dirty="0" smtClean="0"/>
              <a:t>history  of  abdominal  surgery  with associated  scarring,  size  and  orientation  of  uterus,  and  other  factors</a:t>
            </a:r>
            <a:r>
              <a:rPr lang="en-US" dirty="0" smtClean="0"/>
              <a:t>.</a:t>
            </a:r>
          </a:p>
          <a:p>
            <a:r>
              <a:rPr lang="en-US" u="sng" dirty="0" smtClean="0"/>
              <a:t>In  reproductive-age  women  taking ovulation-inhibiting contraceptives, the ovaries are palpable less frequently and  are  smaller  and  more  symmetric  than  in  women  who  are  not  using these types of contraceptives</a:t>
            </a:r>
            <a:r>
              <a:rPr lang="en-US" dirty="0" smtClean="0"/>
              <a:t>.</a:t>
            </a:r>
          </a:p>
          <a:p>
            <a:r>
              <a:rPr lang="en-US" dirty="0" smtClean="0"/>
              <a:t> </a:t>
            </a:r>
            <a:r>
              <a:rPr lang="en-US" dirty="0"/>
              <a:t>the  ovaries  are  </a:t>
            </a:r>
            <a:r>
              <a:rPr lang="en-US" dirty="0" err="1"/>
              <a:t>nonpalpable</a:t>
            </a:r>
            <a:r>
              <a:rPr lang="en-US" dirty="0"/>
              <a:t>  in  most  women  within  3 years  of  the  onset  of  natural  menopause.  </a:t>
            </a:r>
            <a:endParaRPr lang="fa-IR" dirty="0"/>
          </a:p>
          <a:p>
            <a:r>
              <a:rPr lang="en-US" dirty="0"/>
              <a:t>A  significant  portion  of  all  ovarian  masses  in  </a:t>
            </a:r>
            <a:r>
              <a:rPr lang="en-US" u="sng" dirty="0"/>
              <a:t>postmenopausa</a:t>
            </a:r>
            <a:r>
              <a:rPr lang="en-US" dirty="0"/>
              <a:t>l  women are  malignant,  whereas  in  reproductive-age  women  less  than  10%  of ovarian tumors are </a:t>
            </a:r>
            <a:r>
              <a:rPr lang="en-US" dirty="0" smtClean="0"/>
              <a:t>malignant.</a:t>
            </a:r>
          </a:p>
          <a:p>
            <a:r>
              <a:rPr lang="en-US" dirty="0" smtClean="0"/>
              <a:t>Important  </a:t>
            </a:r>
            <a:r>
              <a:rPr lang="en-US" dirty="0"/>
              <a:t>considerations  include  </a:t>
            </a:r>
            <a:r>
              <a:rPr lang="en-US" dirty="0">
                <a:solidFill>
                  <a:srgbClr val="FF0000"/>
                </a:solidFill>
              </a:rPr>
              <a:t>ovarian  size,  shape,  consistency (firm  or  cystic),  and  mobility.</a:t>
            </a:r>
            <a:r>
              <a:rPr lang="en-US" dirty="0"/>
              <a:t> </a:t>
            </a:r>
            <a:endParaRPr lang="fa-IR" dirty="0"/>
          </a:p>
          <a:p>
            <a:endParaRPr lang="fa-IR" dirty="0"/>
          </a:p>
          <a:p>
            <a:endParaRPr lang="en-US" dirty="0"/>
          </a:p>
        </p:txBody>
      </p:sp>
      <p:pic>
        <p:nvPicPr>
          <p:cNvPr id="4" name="7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3880" y="134823"/>
            <a:ext cx="609600" cy="609600"/>
          </a:xfrm>
          <a:prstGeom prst="rect">
            <a:avLst/>
          </a:prstGeom>
        </p:spPr>
      </p:pic>
    </p:spTree>
    <p:extLst>
      <p:ext uri="{BB962C8B-B14F-4D97-AF65-F5344CB8AC3E}">
        <p14:creationId xmlns:p14="http://schemas.microsoft.com/office/powerpoint/2010/main" val="1281525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025" y="-434975"/>
            <a:ext cx="10515600" cy="1325563"/>
          </a:xfrm>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514476" y="128588"/>
            <a:ext cx="9172574" cy="6729412"/>
          </a:xfrm>
          <a:prstGeom prst="rect">
            <a:avLst/>
          </a:prstGeom>
        </p:spPr>
      </p:pic>
      <p:pic>
        <p:nvPicPr>
          <p:cNvPr id="3" name="70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98290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Carcinoma Metastatic to the Fallopian Tube</a:t>
            </a:r>
          </a:p>
        </p:txBody>
      </p:sp>
      <p:sp>
        <p:nvSpPr>
          <p:cNvPr id="3" name="Content Placeholder 2"/>
          <p:cNvSpPr>
            <a:spLocks noGrp="1"/>
          </p:cNvSpPr>
          <p:nvPr>
            <p:ph idx="1"/>
          </p:nvPr>
        </p:nvSpPr>
        <p:spPr/>
        <p:txBody>
          <a:bodyPr/>
          <a:lstStyle/>
          <a:p>
            <a:r>
              <a:rPr lang="en-US" dirty="0"/>
              <a:t>Carcinoma  metastatic  to  the  fallopian  tube,  coming  mainly  from  </a:t>
            </a:r>
            <a:r>
              <a:rPr lang="en-US" dirty="0" smtClean="0"/>
              <a:t>the uterus  </a:t>
            </a:r>
            <a:r>
              <a:rPr lang="en-US" dirty="0"/>
              <a:t>and  ovary,  is  far  more  common  than  the  primary  fallopian  </a:t>
            </a:r>
            <a:r>
              <a:rPr lang="en-US" dirty="0" smtClean="0"/>
              <a:t>tube carcinoma.</a:t>
            </a:r>
          </a:p>
          <a:p>
            <a:endParaRPr lang="en-US" dirty="0"/>
          </a:p>
        </p:txBody>
      </p:sp>
      <p:pic>
        <p:nvPicPr>
          <p:cNvPr id="4" name="71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13055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MANAGEMENT OF OVARIAN AND FALLOPIAN </a:t>
            </a:r>
            <a:r>
              <a:rPr lang="en-US" sz="3600" b="1" dirty="0" smtClean="0"/>
              <a:t>TUBE CANCERS</a:t>
            </a:r>
            <a:endParaRPr lang="en-US" sz="3600" b="1" dirty="0"/>
          </a:p>
        </p:txBody>
      </p:sp>
      <p:sp>
        <p:nvSpPr>
          <p:cNvPr id="3" name="Content Placeholder 2"/>
          <p:cNvSpPr>
            <a:spLocks noGrp="1"/>
          </p:cNvSpPr>
          <p:nvPr>
            <p:ph idx="1"/>
          </p:nvPr>
        </p:nvSpPr>
        <p:spPr/>
        <p:txBody>
          <a:bodyPr>
            <a:normAutofit/>
          </a:bodyPr>
          <a:lstStyle/>
          <a:p>
            <a:r>
              <a:rPr lang="en-US" u="sng" dirty="0"/>
              <a:t>Primary  surgical  therapy  is  indicated  in  most  of  the  ovarian  malignancies</a:t>
            </a:r>
            <a:r>
              <a:rPr lang="en-US" u="sng" dirty="0" smtClean="0"/>
              <a:t>, using </a:t>
            </a:r>
            <a:r>
              <a:rPr lang="en-US" u="sng" dirty="0"/>
              <a:t>the principle of cytoreductive surgery,  or  “tumor  </a:t>
            </a:r>
            <a:r>
              <a:rPr lang="en-US" u="sng" dirty="0" err="1"/>
              <a:t>debulking</a:t>
            </a:r>
            <a:r>
              <a:rPr lang="en-US" u="sng" dirty="0"/>
              <a:t>.”  </a:t>
            </a:r>
            <a:r>
              <a:rPr lang="en-US" dirty="0" smtClean="0">
                <a:solidFill>
                  <a:srgbClr val="C00000"/>
                </a:solidFill>
              </a:rPr>
              <a:t>The rationale  </a:t>
            </a:r>
            <a:r>
              <a:rPr lang="en-US" dirty="0">
                <a:solidFill>
                  <a:srgbClr val="C00000"/>
                </a:solidFill>
              </a:rPr>
              <a:t>for  cytoreductive  surgery  is  that  adjunctive  radiation  therapy  </a:t>
            </a:r>
            <a:r>
              <a:rPr lang="en-US" dirty="0" smtClean="0">
                <a:solidFill>
                  <a:srgbClr val="C00000"/>
                </a:solidFill>
              </a:rPr>
              <a:t>and chemotherapy  </a:t>
            </a:r>
            <a:r>
              <a:rPr lang="en-US" dirty="0">
                <a:solidFill>
                  <a:srgbClr val="C00000"/>
                </a:solidFill>
              </a:rPr>
              <a:t>are  more  effective  when  all  tumor  masses  are  reduced  </a:t>
            </a:r>
            <a:r>
              <a:rPr lang="en-US" dirty="0" smtClean="0">
                <a:solidFill>
                  <a:srgbClr val="C00000"/>
                </a:solidFill>
              </a:rPr>
              <a:t>to less  </a:t>
            </a:r>
            <a:r>
              <a:rPr lang="en-US" dirty="0">
                <a:solidFill>
                  <a:srgbClr val="C00000"/>
                </a:solidFill>
              </a:rPr>
              <a:t>than  1  cm  in  size  </a:t>
            </a:r>
            <a:endParaRPr lang="en-US" dirty="0" smtClean="0">
              <a:solidFill>
                <a:srgbClr val="C00000"/>
              </a:solidFill>
            </a:endParaRPr>
          </a:p>
          <a:p>
            <a:r>
              <a:rPr lang="en-US" dirty="0" smtClean="0"/>
              <a:t>Because  </a:t>
            </a:r>
            <a:r>
              <a:rPr lang="en-US" dirty="0"/>
              <a:t>direct  peritoneal  </a:t>
            </a:r>
            <a:r>
              <a:rPr lang="en-US" dirty="0" smtClean="0"/>
              <a:t>seeding is  </a:t>
            </a:r>
            <a:r>
              <a:rPr lang="en-US" dirty="0"/>
              <a:t>the  primary  method  of  intraperitoneal  spread,  multiple  </a:t>
            </a:r>
            <a:r>
              <a:rPr lang="en-US" dirty="0" smtClean="0"/>
              <a:t>adjacent structures  </a:t>
            </a:r>
            <a:r>
              <a:rPr lang="en-US" dirty="0"/>
              <a:t>commonly  contain  tumor,  resulting  in  cytoreductive  </a:t>
            </a:r>
            <a:r>
              <a:rPr lang="en-US" dirty="0" smtClean="0"/>
              <a:t>procedures that </a:t>
            </a:r>
            <a:r>
              <a:rPr lang="en-US" dirty="0"/>
              <a:t>are often extensive.</a:t>
            </a:r>
          </a:p>
        </p:txBody>
      </p:sp>
      <p:pic>
        <p:nvPicPr>
          <p:cNvPr id="4" name="72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02746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cytoreductive surgery</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Each procedure includes the following:</a:t>
            </a:r>
          </a:p>
          <a:p>
            <a:pPr marL="0" indent="0">
              <a:buNone/>
            </a:pPr>
            <a:r>
              <a:rPr lang="en-US" dirty="0"/>
              <a:t>1. Peritoneal  cytology  is  obtained  on  entering  the  abdomen  to  </a:t>
            </a:r>
            <a:r>
              <a:rPr lang="en-US" dirty="0" smtClean="0"/>
              <a:t>assess microscopic  </a:t>
            </a:r>
            <a:r>
              <a:rPr lang="en-US" dirty="0"/>
              <a:t>spread  of  tumor.  Gross  ascites  is  aspirated  and  </a:t>
            </a:r>
            <a:r>
              <a:rPr lang="en-US" dirty="0" smtClean="0"/>
              <a:t>submitted for  </a:t>
            </a:r>
            <a:r>
              <a:rPr lang="en-US" dirty="0" err="1"/>
              <a:t>cytologic</a:t>
            </a:r>
            <a:r>
              <a:rPr lang="en-US" dirty="0"/>
              <a:t>  analysis  or,  if  no  ascites  are  found,  saline  irrigation  </a:t>
            </a:r>
            <a:r>
              <a:rPr lang="en-US" dirty="0" smtClean="0"/>
              <a:t>is used  </a:t>
            </a:r>
            <a:r>
              <a:rPr lang="en-US" dirty="0"/>
              <a:t>to  “wash”  the  peritoneal  cavity  in  an  attempt  to  find  </a:t>
            </a:r>
            <a:r>
              <a:rPr lang="en-US" dirty="0" smtClean="0"/>
              <a:t>microscopic disease</a:t>
            </a:r>
            <a:r>
              <a:rPr lang="en-US" dirty="0"/>
              <a:t>.</a:t>
            </a:r>
          </a:p>
          <a:p>
            <a:pPr marL="0" indent="0">
              <a:buNone/>
            </a:pPr>
            <a:r>
              <a:rPr lang="en-US" dirty="0"/>
              <a:t>2. Inspection  and  palpation  of  the  entire  peritoneal  cavity  are  </a:t>
            </a:r>
            <a:r>
              <a:rPr lang="en-US" dirty="0" smtClean="0"/>
              <a:t>performed to  </a:t>
            </a:r>
            <a:r>
              <a:rPr lang="en-US" dirty="0"/>
              <a:t>determine  the  extent  of  disease.  This  involves  palpation  of  </a:t>
            </a:r>
            <a:r>
              <a:rPr lang="en-US" dirty="0" smtClean="0"/>
              <a:t>the pelvis</a:t>
            </a:r>
            <a:r>
              <a:rPr lang="en-US" dirty="0"/>
              <a:t>,  </a:t>
            </a:r>
            <a:r>
              <a:rPr lang="en-US" dirty="0" err="1"/>
              <a:t>paracolic</a:t>
            </a:r>
            <a:r>
              <a:rPr lang="en-US" dirty="0"/>
              <a:t>  gutters,  </a:t>
            </a:r>
            <a:r>
              <a:rPr lang="en-US" dirty="0" err="1"/>
              <a:t>omentum</a:t>
            </a:r>
            <a:r>
              <a:rPr lang="en-US" dirty="0"/>
              <a:t>,  and  upper  abdomen,  including  </a:t>
            </a:r>
            <a:r>
              <a:rPr lang="en-US" dirty="0" smtClean="0"/>
              <a:t>the liver</a:t>
            </a:r>
            <a:r>
              <a:rPr lang="en-US" dirty="0"/>
              <a:t>, spleen, and undersurface of the diaphragm.</a:t>
            </a:r>
          </a:p>
          <a:p>
            <a:pPr marL="0" indent="0">
              <a:buNone/>
            </a:pPr>
            <a:r>
              <a:rPr lang="en-US" dirty="0"/>
              <a:t>3. Partial </a:t>
            </a:r>
            <a:r>
              <a:rPr lang="en-US" dirty="0" err="1"/>
              <a:t>omentectomy</a:t>
            </a:r>
            <a:r>
              <a:rPr lang="en-US" dirty="0"/>
              <a:t> is usually performed for histologic examination </a:t>
            </a:r>
            <a:r>
              <a:rPr lang="en-US" dirty="0" smtClean="0"/>
              <a:t>of the  </a:t>
            </a:r>
            <a:r>
              <a:rPr lang="en-US" dirty="0"/>
              <a:t>omental  tissue,  whether  or  not  tumor  involvement  is  </a:t>
            </a:r>
            <a:r>
              <a:rPr lang="en-US" dirty="0" smtClean="0"/>
              <a:t>grossly evident</a:t>
            </a:r>
            <a:r>
              <a:rPr lang="en-US" dirty="0"/>
              <a:t>.</a:t>
            </a:r>
          </a:p>
          <a:p>
            <a:pPr marL="0" indent="0">
              <a:buNone/>
            </a:pPr>
            <a:r>
              <a:rPr lang="en-US" dirty="0"/>
              <a:t>4. Sampling  of  the  pelvic  and  </a:t>
            </a:r>
            <a:r>
              <a:rPr lang="en-US" dirty="0" err="1"/>
              <a:t>periaortic</a:t>
            </a:r>
            <a:r>
              <a:rPr lang="en-US" dirty="0"/>
              <a:t>  lymph  nodes  is  performed.</a:t>
            </a:r>
          </a:p>
          <a:p>
            <a:pPr marL="0" indent="0">
              <a:buNone/>
            </a:pPr>
            <a:r>
              <a:rPr lang="en-US" dirty="0"/>
              <a:t>Without  gross  disease,  biopsies  are  obtained  from  the  anterior  </a:t>
            </a:r>
            <a:r>
              <a:rPr lang="en-US" dirty="0" smtClean="0"/>
              <a:t>and posterior  </a:t>
            </a:r>
            <a:r>
              <a:rPr lang="en-US" dirty="0"/>
              <a:t>cul-de-sac,  right  and  left  pelvic  sidewalls,  right  and  </a:t>
            </a:r>
            <a:r>
              <a:rPr lang="en-US" dirty="0" smtClean="0"/>
              <a:t>left </a:t>
            </a:r>
            <a:r>
              <a:rPr lang="en-US" dirty="0" err="1" smtClean="0"/>
              <a:t>pericolic</a:t>
            </a:r>
            <a:r>
              <a:rPr lang="en-US" dirty="0" smtClean="0"/>
              <a:t> </a:t>
            </a:r>
            <a:r>
              <a:rPr lang="en-US" dirty="0"/>
              <a:t>gutters, and diaphragm.</a:t>
            </a:r>
          </a:p>
        </p:txBody>
      </p:sp>
      <p:pic>
        <p:nvPicPr>
          <p:cNvPr id="4" name="73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69985" y="843757"/>
            <a:ext cx="609600" cy="609600"/>
          </a:xfrm>
          <a:prstGeom prst="rect">
            <a:avLst/>
          </a:prstGeom>
        </p:spPr>
      </p:pic>
    </p:spTree>
    <p:extLst>
      <p:ext uri="{BB962C8B-B14F-4D97-AF65-F5344CB8AC3E}">
        <p14:creationId xmlns:p14="http://schemas.microsoft.com/office/powerpoint/2010/main" val="3948462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Chemotherapy</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Because  most  ovarian  cancer  presents  at  an  advanced  stage,  </a:t>
            </a:r>
            <a:r>
              <a:rPr lang="en-US" dirty="0" smtClean="0"/>
              <a:t>adjunctive treatment  </a:t>
            </a:r>
            <a:r>
              <a:rPr lang="en-US" dirty="0"/>
              <a:t>using  chemotherapy  is  usually  necessary. </a:t>
            </a:r>
            <a:endParaRPr lang="en-US" dirty="0" smtClean="0"/>
          </a:p>
          <a:p>
            <a:r>
              <a:rPr lang="en-US" dirty="0" smtClean="0"/>
              <a:t> First-line chemotherapy  </a:t>
            </a:r>
            <a:r>
              <a:rPr lang="en-US" dirty="0"/>
              <a:t>is  with  paclitaxel  (Taxol)  combined  with  carboplatin  </a:t>
            </a:r>
            <a:r>
              <a:rPr lang="en-US" dirty="0" smtClean="0"/>
              <a:t>or cisplatin</a:t>
            </a:r>
            <a:r>
              <a:rPr lang="en-US" dirty="0"/>
              <a:t>.</a:t>
            </a:r>
          </a:p>
          <a:p>
            <a:r>
              <a:rPr lang="en-US" dirty="0"/>
              <a:t>With  recurrence  of  disease,  other  chemotherapeutic  agents  may  </a:t>
            </a:r>
            <a:r>
              <a:rPr lang="en-US" dirty="0" smtClean="0"/>
              <a:t>be used</a:t>
            </a:r>
            <a:r>
              <a:rPr lang="en-US" dirty="0"/>
              <a:t>,  including  </a:t>
            </a:r>
            <a:r>
              <a:rPr lang="en-US" dirty="0" err="1"/>
              <a:t>ifosfamide</a:t>
            </a:r>
            <a:r>
              <a:rPr lang="en-US" dirty="0"/>
              <a:t>,  doxorubicin,  </a:t>
            </a:r>
            <a:r>
              <a:rPr lang="en-US" dirty="0" err="1"/>
              <a:t>topotecan</a:t>
            </a:r>
            <a:r>
              <a:rPr lang="en-US" dirty="0"/>
              <a:t>,  gemcitabine</a:t>
            </a:r>
            <a:r>
              <a:rPr lang="en-US" dirty="0" smtClean="0"/>
              <a:t>, etoposide</a:t>
            </a:r>
            <a:r>
              <a:rPr lang="en-US" dirty="0"/>
              <a:t>,  </a:t>
            </a:r>
            <a:r>
              <a:rPr lang="en-US" dirty="0" err="1"/>
              <a:t>vinorelbine</a:t>
            </a:r>
            <a:r>
              <a:rPr lang="en-US" dirty="0"/>
              <a:t>,  docetaxel,  </a:t>
            </a:r>
            <a:r>
              <a:rPr lang="en-US" dirty="0" err="1"/>
              <a:t>pemetrexed</a:t>
            </a:r>
            <a:r>
              <a:rPr lang="en-US" dirty="0"/>
              <a:t>,  bevacizumab</a:t>
            </a:r>
            <a:r>
              <a:rPr lang="en-US" dirty="0" smtClean="0"/>
              <a:t>, cyclophosphamide</a:t>
            </a:r>
            <a:r>
              <a:rPr lang="en-US" dirty="0"/>
              <a:t>,  </a:t>
            </a:r>
            <a:r>
              <a:rPr lang="en-US" dirty="0" err="1"/>
              <a:t>leucovorin</a:t>
            </a:r>
            <a:r>
              <a:rPr lang="en-US" dirty="0"/>
              <a:t>-modulated  5-fluorouracil,  and  tamoxifen.</a:t>
            </a:r>
          </a:p>
          <a:p>
            <a:r>
              <a:rPr lang="en-US" dirty="0"/>
              <a:t>Radiation  therapy  has  only  a  limited  role  in  the  management  of  </a:t>
            </a:r>
            <a:r>
              <a:rPr lang="en-US" dirty="0" smtClean="0"/>
              <a:t>ovarian cancer</a:t>
            </a:r>
            <a:r>
              <a:rPr lang="en-US" dirty="0"/>
              <a:t>. </a:t>
            </a:r>
            <a:endParaRPr lang="en-US" dirty="0" smtClean="0"/>
          </a:p>
          <a:p>
            <a:r>
              <a:rPr lang="en-US" dirty="0" smtClean="0"/>
              <a:t> </a:t>
            </a:r>
            <a:r>
              <a:rPr lang="en-US" dirty="0"/>
              <a:t>Follow-up  consists  of  clinical  history  and  examination,  </a:t>
            </a:r>
            <a:r>
              <a:rPr lang="en-US" dirty="0" smtClean="0"/>
              <a:t>various imaging  </a:t>
            </a:r>
            <a:r>
              <a:rPr lang="en-US" dirty="0"/>
              <a:t>studies  (ultrasound  and/or  CT),  and  in  epithelial  cell  tumors,  </a:t>
            </a:r>
            <a:r>
              <a:rPr lang="en-US" dirty="0" smtClean="0"/>
              <a:t>the use </a:t>
            </a:r>
            <a:r>
              <a:rPr lang="en-US" dirty="0"/>
              <a:t>of serum tumor markers such as CA-125.</a:t>
            </a:r>
          </a:p>
        </p:txBody>
      </p:sp>
      <p:pic>
        <p:nvPicPr>
          <p:cNvPr id="5" name="74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79434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CLINICAL FOLLOW-UP</a:t>
            </a:r>
          </a:p>
        </p:txBody>
      </p:sp>
      <p:sp>
        <p:nvSpPr>
          <p:cNvPr id="3" name="Content Placeholder 2"/>
          <p:cNvSpPr>
            <a:spLocks noGrp="1"/>
          </p:cNvSpPr>
          <p:nvPr>
            <p:ph idx="1"/>
          </p:nvPr>
        </p:nvSpPr>
        <p:spPr/>
        <p:txBody>
          <a:bodyPr/>
          <a:lstStyle/>
          <a:p>
            <a:r>
              <a:rPr lang="en-US" dirty="0"/>
              <a:t>You  perform  an  exploratory  laparotomy  with  pelvic  washings  </a:t>
            </a:r>
            <a:r>
              <a:rPr lang="en-US" dirty="0" smtClean="0"/>
              <a:t>and planned </a:t>
            </a:r>
            <a:r>
              <a:rPr lang="en-US" dirty="0"/>
              <a:t>excision of the tumor</a:t>
            </a:r>
            <a:r>
              <a:rPr lang="en-US" dirty="0" smtClean="0"/>
              <a:t>.</a:t>
            </a:r>
          </a:p>
          <a:p>
            <a:r>
              <a:rPr lang="en-US" dirty="0" smtClean="0"/>
              <a:t> </a:t>
            </a:r>
            <a:r>
              <a:rPr lang="en-US" dirty="0"/>
              <a:t>It appears to originate from the ovary </a:t>
            </a:r>
            <a:r>
              <a:rPr lang="en-US" dirty="0" smtClean="0"/>
              <a:t>and is  </a:t>
            </a:r>
            <a:r>
              <a:rPr lang="en-US" dirty="0"/>
              <a:t>filled  with  13  L  of  fluid</a:t>
            </a:r>
            <a:r>
              <a:rPr lang="en-US" dirty="0" smtClean="0"/>
              <a:t>.</a:t>
            </a:r>
          </a:p>
          <a:p>
            <a:r>
              <a:rPr lang="en-US" dirty="0" smtClean="0"/>
              <a:t>  </a:t>
            </a:r>
            <a:r>
              <a:rPr lang="en-US" dirty="0"/>
              <a:t>Pathology  on  the  specimen  reveals  a  </a:t>
            </a:r>
            <a:r>
              <a:rPr lang="en-US" dirty="0" smtClean="0"/>
              <a:t>serous cystadenoma</a:t>
            </a:r>
            <a:r>
              <a:rPr lang="en-US" dirty="0"/>
              <a:t>. </a:t>
            </a:r>
            <a:endParaRPr lang="en-US" dirty="0" smtClean="0"/>
          </a:p>
          <a:p>
            <a:r>
              <a:rPr lang="en-US" dirty="0" smtClean="0"/>
              <a:t> </a:t>
            </a:r>
            <a:r>
              <a:rPr lang="en-US" dirty="0"/>
              <a:t>The  patient  is  pleased  that  her  abdomen  is  no  longer  </a:t>
            </a:r>
            <a:r>
              <a:rPr lang="en-US" dirty="0" smtClean="0"/>
              <a:t>so rotund </a:t>
            </a:r>
            <a:r>
              <a:rPr lang="en-US" dirty="0"/>
              <a:t>and recovers well from surgery.</a:t>
            </a:r>
          </a:p>
        </p:txBody>
      </p:sp>
      <p:pic>
        <p:nvPicPr>
          <p:cNvPr id="4" name="75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65584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t>EVALUATION OF OVARIAN DISEASE</a:t>
            </a:r>
            <a:br>
              <a:rPr lang="en-US" sz="4000" b="1" dirty="0" smtClean="0"/>
            </a:br>
            <a:endParaRPr lang="en-US" sz="4000" b="1" dirty="0"/>
          </a:p>
        </p:txBody>
      </p:sp>
      <p:sp>
        <p:nvSpPr>
          <p:cNvPr id="3" name="Content Placeholder 2"/>
          <p:cNvSpPr>
            <a:spLocks noGrp="1"/>
          </p:cNvSpPr>
          <p:nvPr>
            <p:ph idx="1"/>
          </p:nvPr>
        </p:nvSpPr>
        <p:spPr>
          <a:xfrm>
            <a:off x="228600" y="1250576"/>
            <a:ext cx="11125200" cy="5715000"/>
          </a:xfrm>
        </p:spPr>
        <p:txBody>
          <a:bodyPr>
            <a:normAutofit/>
          </a:bodyPr>
          <a:lstStyle/>
          <a:p>
            <a:r>
              <a:rPr lang="en-US" dirty="0" smtClean="0">
                <a:solidFill>
                  <a:srgbClr val="FF0000"/>
                </a:solidFill>
              </a:rPr>
              <a:t>Pelvic  ultrasound  </a:t>
            </a:r>
            <a:r>
              <a:rPr lang="en-US" dirty="0" smtClean="0"/>
              <a:t>is  the  primary  component  of  evaluation.  </a:t>
            </a:r>
            <a:r>
              <a:rPr lang="en-US" dirty="0" err="1" smtClean="0"/>
              <a:t>Simple,unilocular</a:t>
            </a:r>
            <a:r>
              <a:rPr lang="en-US" dirty="0" smtClean="0"/>
              <a:t>  cysts  less  than  10  cm  in  diameter  confirmed  by  transvaginal ultrasonography  are  almost  universally  benign  and  may  safely  be  followed without  intervention  regardless  of  age;  however,  patients  should  be  made aware of possible complications such as ovarian torsion or cyst rupture.</a:t>
            </a:r>
          </a:p>
          <a:p>
            <a:r>
              <a:rPr lang="en-US" dirty="0" smtClean="0">
                <a:solidFill>
                  <a:srgbClr val="FF0000"/>
                </a:solidFill>
              </a:rPr>
              <a:t>Biomarkers  may  also  be  helpful</a:t>
            </a:r>
            <a:r>
              <a:rPr lang="en-US" dirty="0" smtClean="0"/>
              <a:t>.  CA-125  is  a  serum  marker  that  is sometimes  used  to  help  distinguish  benign  from  malignant  pelvic  masses. </a:t>
            </a:r>
            <a:r>
              <a:rPr lang="en-US" u="sng" dirty="0" smtClean="0"/>
              <a:t>Any  CA-125  elevation  in  a  postmenopausal  woman  with  a  pelvic  mass  is highly suspicious, but not diagnostic, for cancer. </a:t>
            </a:r>
            <a:endParaRPr lang="fa-IR" u="sng" dirty="0" smtClean="0"/>
          </a:p>
        </p:txBody>
      </p:sp>
      <p:pic>
        <p:nvPicPr>
          <p:cNvPr id="5" name="8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60325"/>
            <a:ext cx="609600" cy="609600"/>
          </a:xfrm>
          <a:prstGeom prst="rect">
            <a:avLst/>
          </a:prstGeom>
        </p:spPr>
      </p:pic>
    </p:spTree>
    <p:extLst>
      <p:ext uri="{BB962C8B-B14F-4D97-AF65-F5344CB8AC3E}">
        <p14:creationId xmlns:p14="http://schemas.microsoft.com/office/powerpoint/2010/main" val="3571137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FUNCTIONAL OVARIAN CYSTS</a:t>
            </a:r>
            <a:endParaRPr lang="en-US" dirty="0"/>
          </a:p>
        </p:txBody>
      </p:sp>
      <p:sp>
        <p:nvSpPr>
          <p:cNvPr id="3" name="Content Placeholder 2"/>
          <p:cNvSpPr>
            <a:spLocks noGrp="1"/>
          </p:cNvSpPr>
          <p:nvPr>
            <p:ph idx="1"/>
          </p:nvPr>
        </p:nvSpPr>
        <p:spPr/>
        <p:txBody>
          <a:bodyPr/>
          <a:lstStyle/>
          <a:p>
            <a:r>
              <a:rPr lang="en-US" dirty="0" smtClean="0">
                <a:solidFill>
                  <a:srgbClr val="FF0000"/>
                </a:solidFill>
              </a:rPr>
              <a:t>Functional  ovarian  cysts  are  not  neoplasms  but,  rather,  anatomic variations  that  arise  as  a  result  of  normal  ovarian  function. </a:t>
            </a:r>
          </a:p>
          <a:p>
            <a:pPr marL="0" indent="0">
              <a:buNone/>
            </a:pPr>
            <a:r>
              <a:rPr lang="en-US" dirty="0" smtClean="0"/>
              <a:t> They  may present  as  an  </a:t>
            </a:r>
            <a:r>
              <a:rPr lang="en-US" u="sng" dirty="0" smtClean="0"/>
              <a:t>asymptomatic</a:t>
            </a:r>
            <a:r>
              <a:rPr lang="en-US" dirty="0" smtClean="0"/>
              <a:t>  adnexal  mass  or  become  </a:t>
            </a:r>
            <a:r>
              <a:rPr lang="en-US" u="sng" dirty="0" smtClean="0"/>
              <a:t>symptomatic</a:t>
            </a:r>
            <a:r>
              <a:rPr lang="en-US" dirty="0" smtClean="0"/>
              <a:t>,</a:t>
            </a:r>
            <a:r>
              <a:rPr lang="fa-IR" dirty="0" smtClean="0"/>
              <a:t> </a:t>
            </a:r>
            <a:r>
              <a:rPr lang="en-US" dirty="0" smtClean="0"/>
              <a:t>requiring evaluation and, possibly, treatment</a:t>
            </a:r>
            <a:r>
              <a:rPr lang="fa-IR" dirty="0" smtClean="0"/>
              <a:t>:</a:t>
            </a:r>
          </a:p>
          <a:p>
            <a:r>
              <a:rPr lang="en-US" b="1" dirty="0"/>
              <a:t>Follicular </a:t>
            </a:r>
            <a:r>
              <a:rPr lang="en-US" b="1" dirty="0" smtClean="0"/>
              <a:t>Cyst</a:t>
            </a:r>
            <a:endParaRPr lang="fa-IR" b="1" dirty="0" smtClean="0"/>
          </a:p>
          <a:p>
            <a:r>
              <a:rPr lang="en-US" b="1" dirty="0"/>
              <a:t>Corpus Luteum </a:t>
            </a:r>
            <a:r>
              <a:rPr lang="en-US" b="1" dirty="0" smtClean="0"/>
              <a:t>Cysts</a:t>
            </a:r>
            <a:endParaRPr lang="fa-IR" b="1" dirty="0" smtClean="0"/>
          </a:p>
          <a:p>
            <a:r>
              <a:rPr lang="en-US" b="1" dirty="0"/>
              <a:t>Theca Lutein Cyst</a:t>
            </a:r>
            <a:endParaRPr lang="fa-IR" b="1" dirty="0" smtClean="0"/>
          </a:p>
          <a:p>
            <a:endParaRPr lang="fa-IR" dirty="0" smtClean="0"/>
          </a:p>
          <a:p>
            <a:endParaRPr lang="en-US" dirty="0"/>
          </a:p>
        </p:txBody>
      </p:sp>
      <p:pic>
        <p:nvPicPr>
          <p:cNvPr id="5" name="9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53879" y="645404"/>
            <a:ext cx="609600" cy="609600"/>
          </a:xfrm>
          <a:prstGeom prst="rect">
            <a:avLst/>
          </a:prstGeom>
        </p:spPr>
      </p:pic>
    </p:spTree>
    <p:extLst>
      <p:ext uri="{BB962C8B-B14F-4D97-AF65-F5344CB8AC3E}">
        <p14:creationId xmlns:p14="http://schemas.microsoft.com/office/powerpoint/2010/main" val="3483896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TotalTime>
  <Words>6407</Words>
  <Application>Microsoft Office PowerPoint</Application>
  <PresentationFormat>Widescreen</PresentationFormat>
  <Paragraphs>314</Paragraphs>
  <Slides>75</Slides>
  <Notes>0</Notes>
  <HiddenSlides>0</HiddenSlides>
  <MMClips>76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75</vt:i4>
      </vt:variant>
    </vt:vector>
  </HeadingPairs>
  <TitlesOfParts>
    <vt:vector size="81" baseType="lpstr">
      <vt:lpstr>2  Baran</vt:lpstr>
      <vt:lpstr>Arial</vt:lpstr>
      <vt:lpstr>Calibri</vt:lpstr>
      <vt:lpstr>Calibri Light</vt:lpstr>
      <vt:lpstr>Times New Roman</vt:lpstr>
      <vt:lpstr>Office Theme</vt:lpstr>
      <vt:lpstr>PowerPoint Presentation</vt:lpstr>
      <vt:lpstr>PowerPoint Presentation</vt:lpstr>
      <vt:lpstr>اهداف یادگیری، در پایان دانشجو باید بتواند:</vt:lpstr>
      <vt:lpstr>CLINICAL CASE </vt:lpstr>
      <vt:lpstr>INTRODUCTION </vt:lpstr>
      <vt:lpstr>DIFFERENTIAL DIAGNOSIS</vt:lpstr>
      <vt:lpstr>EVALUATION OF OVARIAN DISEASE  </vt:lpstr>
      <vt:lpstr>EVALUATION OF OVARIAN DISEASE </vt:lpstr>
      <vt:lpstr>FUNCTIONAL OVARIAN CYSTS</vt:lpstr>
      <vt:lpstr>Follicular Cyst</vt:lpstr>
      <vt:lpstr>Follicular Cyst</vt:lpstr>
      <vt:lpstr>Corpus Luteum Cyst</vt:lpstr>
      <vt:lpstr>Corpus Luteum Cysts</vt:lpstr>
      <vt:lpstr>Theca Lutein Cyst</vt:lpstr>
      <vt:lpstr>BENIGN OVARIAN NEOPLASMS</vt:lpstr>
      <vt:lpstr>PowerPoint Presentation</vt:lpstr>
      <vt:lpstr>PowerPoint Presentation</vt:lpstr>
      <vt:lpstr>Benign Epithelial Cell Neoplasms</vt:lpstr>
      <vt:lpstr>PowerPoint Presentation</vt:lpstr>
      <vt:lpstr>Serous Tumors</vt:lpstr>
      <vt:lpstr>Serous Tumors</vt:lpstr>
      <vt:lpstr>Mucinous Tumors</vt:lpstr>
      <vt:lpstr>Endometrioid Tumors</vt:lpstr>
      <vt:lpstr>Brenner tumor</vt:lpstr>
      <vt:lpstr>Benign Germ Cell Neoplasms</vt:lpstr>
      <vt:lpstr>PowerPoint Presentation</vt:lpstr>
      <vt:lpstr>Dermoid </vt:lpstr>
      <vt:lpstr>Benign Stromal Cell Neoplasms</vt:lpstr>
      <vt:lpstr>Ovarian fibroma</vt:lpstr>
      <vt:lpstr>Key Points</vt:lpstr>
      <vt:lpstr>MALIGNANT OVARIAN NEOPLASMS</vt:lpstr>
      <vt:lpstr>Epidemiology</vt:lpstr>
      <vt:lpstr>Risk Factors</vt:lpstr>
      <vt:lpstr>Risk Factors</vt:lpstr>
      <vt:lpstr>Early Symptoms </vt:lpstr>
      <vt:lpstr>Pathogenesis and Diagnosis</vt:lpstr>
      <vt:lpstr>Diagnosis</vt:lpstr>
      <vt:lpstr>PowerPoint Presentation</vt:lpstr>
      <vt:lpstr>Diagnosis</vt:lpstr>
      <vt:lpstr>CA-125  </vt:lpstr>
      <vt:lpstr>Histologic Classification and Staging</vt:lpstr>
      <vt:lpstr>PowerPoint Presentation</vt:lpstr>
      <vt:lpstr>PowerPoint Presentation</vt:lpstr>
      <vt:lpstr>Borderline Ovarian Tumors</vt:lpstr>
      <vt:lpstr>PowerPoint Presentation</vt:lpstr>
      <vt:lpstr>Malignant epithelial serous tumors</vt:lpstr>
      <vt:lpstr>mucinous cystadenocarcinoma</vt:lpstr>
      <vt:lpstr>Hereditary Epithelial Ovarian Cancer</vt:lpstr>
      <vt:lpstr>Hereditary Epithelial Ovarian Cancer</vt:lpstr>
      <vt:lpstr>Hereditary Epithelial Ovarian Cancer</vt:lpstr>
      <vt:lpstr>Endometrioid Tumors</vt:lpstr>
      <vt:lpstr>Germ Cell Tumors</vt:lpstr>
      <vt:lpstr>Dysgerminomas</vt:lpstr>
      <vt:lpstr>Dysgerminomas: treatment</vt:lpstr>
      <vt:lpstr>Immature  teratomas</vt:lpstr>
      <vt:lpstr>Rare Germ Cell Tumors</vt:lpstr>
      <vt:lpstr>Gonadal Stromal Cell Tumors</vt:lpstr>
      <vt:lpstr>Granulosa  cell  tumor</vt:lpstr>
      <vt:lpstr>Granulosa cell  tumor</vt:lpstr>
      <vt:lpstr>Gonadal Stromal Cell Tumors</vt:lpstr>
      <vt:lpstr>Other Ovarian Cancers</vt:lpstr>
      <vt:lpstr>Cancer Metastatic to the Ovary</vt:lpstr>
      <vt:lpstr>Cancer Metastatic to the Ovary</vt:lpstr>
      <vt:lpstr>FALLOPIAN TUBE DISEASE</vt:lpstr>
      <vt:lpstr>Benign Disease of the Fallopian Tube and Mesosalpinx</vt:lpstr>
      <vt:lpstr>Carcinoma of the Fallopian Tube</vt:lpstr>
      <vt:lpstr>Carcinoma of the Fallopian Tube</vt:lpstr>
      <vt:lpstr>Carcinoma of the Fallopian Tube</vt:lpstr>
      <vt:lpstr>PowerPoint Presentation</vt:lpstr>
      <vt:lpstr>PowerPoint Presentation</vt:lpstr>
      <vt:lpstr>Carcinoma Metastatic to the Fallopian Tube</vt:lpstr>
      <vt:lpstr>MANAGEMENT OF OVARIAN AND FALLOPIAN TUBE CANCERS</vt:lpstr>
      <vt:lpstr>cytoreductive surgery</vt:lpstr>
      <vt:lpstr>Chemotherapy</vt:lpstr>
      <vt:lpstr>CLINICAL FOLLOW-UP</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143</cp:revision>
  <dcterms:created xsi:type="dcterms:W3CDTF">2020-04-19T03:41:33Z</dcterms:created>
  <dcterms:modified xsi:type="dcterms:W3CDTF">2020-05-19T04:52:26Z</dcterms:modified>
</cp:coreProperties>
</file>