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91" r:id="rId4"/>
    <p:sldId id="292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90" r:id="rId14"/>
    <p:sldId id="265" r:id="rId15"/>
    <p:sldId id="266" r:id="rId16"/>
    <p:sldId id="297" r:id="rId17"/>
    <p:sldId id="298" r:id="rId18"/>
    <p:sldId id="299" r:id="rId19"/>
    <p:sldId id="271" r:id="rId20"/>
    <p:sldId id="272" r:id="rId21"/>
    <p:sldId id="269" r:id="rId22"/>
    <p:sldId id="270" r:id="rId23"/>
    <p:sldId id="300" r:id="rId24"/>
    <p:sldId id="301" r:id="rId25"/>
    <p:sldId id="289" r:id="rId26"/>
    <p:sldId id="273" r:id="rId27"/>
    <p:sldId id="274" r:id="rId28"/>
    <p:sldId id="294" r:id="rId29"/>
    <p:sldId id="275" r:id="rId30"/>
    <p:sldId id="276" r:id="rId31"/>
    <p:sldId id="295" r:id="rId32"/>
    <p:sldId id="296" r:id="rId33"/>
    <p:sldId id="302" r:id="rId34"/>
    <p:sldId id="277" r:id="rId35"/>
    <p:sldId id="278" r:id="rId36"/>
    <p:sldId id="281" r:id="rId37"/>
    <p:sldId id="282" r:id="rId38"/>
    <p:sldId id="284" r:id="rId39"/>
    <p:sldId id="303" r:id="rId40"/>
    <p:sldId id="304" r:id="rId41"/>
    <p:sldId id="305" r:id="rId42"/>
    <p:sldId id="307" r:id="rId43"/>
    <p:sldId id="306" r:id="rId44"/>
    <p:sldId id="308" r:id="rId45"/>
    <p:sldId id="312" r:id="rId46"/>
    <p:sldId id="309" r:id="rId47"/>
    <p:sldId id="311" r:id="rId48"/>
    <p:sldId id="283" r:id="rId49"/>
    <p:sldId id="313" r:id="rId50"/>
    <p:sldId id="286" r:id="rId51"/>
    <p:sldId id="287" r:id="rId52"/>
    <p:sldId id="316" r:id="rId53"/>
    <p:sldId id="317" r:id="rId54"/>
    <p:sldId id="285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113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5CD-E327-4A31-BECF-83AD7271237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6C68E-69B6-4D6D-9592-0C283C43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11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5CD-E327-4A31-BECF-83AD7271237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6C68E-69B6-4D6D-9592-0C283C43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9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5CD-E327-4A31-BECF-83AD7271237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6C68E-69B6-4D6D-9592-0C283C43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15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5CD-E327-4A31-BECF-83AD7271237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6C68E-69B6-4D6D-9592-0C283C43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14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5CD-E327-4A31-BECF-83AD7271237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6C68E-69B6-4D6D-9592-0C283C43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17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5CD-E327-4A31-BECF-83AD7271237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6C68E-69B6-4D6D-9592-0C283C43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81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5CD-E327-4A31-BECF-83AD7271237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6C68E-69B6-4D6D-9592-0C283C43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0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5CD-E327-4A31-BECF-83AD7271237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6C68E-69B6-4D6D-9592-0C283C43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62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5CD-E327-4A31-BECF-83AD7271237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6C68E-69B6-4D6D-9592-0C283C43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92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5CD-E327-4A31-BECF-83AD7271237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6C68E-69B6-4D6D-9592-0C283C43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6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025CD-E327-4A31-BECF-83AD7271237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6C68E-69B6-4D6D-9592-0C283C43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93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025CD-E327-4A31-BECF-83AD72712376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6C68E-69B6-4D6D-9592-0C283C43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1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.png"/><Relationship Id="rId4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.png"/><Relationship Id="rId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.png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1.png"/><Relationship Id="rId4" Type="http://schemas.openxmlformats.org/officeDocument/2006/relationships/image" Target="../media/image2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1.png"/><Relationship Id="rId4" Type="http://schemas.openxmlformats.org/officeDocument/2006/relationships/image" Target="../media/image2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1.png"/><Relationship Id="rId4" Type="http://schemas.openxmlformats.org/officeDocument/2006/relationships/image" Target="../media/image2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1.png"/><Relationship Id="rId4" Type="http://schemas.openxmlformats.org/officeDocument/2006/relationships/image" Target="../media/image3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5" Type="http://schemas.openxmlformats.org/officeDocument/2006/relationships/image" Target="../media/image1.png"/><Relationship Id="rId4" Type="http://schemas.openxmlformats.org/officeDocument/2006/relationships/image" Target="../media/image31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5" Type="http://schemas.openxmlformats.org/officeDocument/2006/relationships/image" Target="../media/image1.png"/><Relationship Id="rId4" Type="http://schemas.openxmlformats.org/officeDocument/2006/relationships/image" Target="../media/image33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41.wma"/><Relationship Id="rId7" Type="http://schemas.openxmlformats.org/officeDocument/2006/relationships/image" Target="../media/image1.png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6" Type="http://schemas.openxmlformats.org/officeDocument/2006/relationships/image" Target="../media/image35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1.wma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5" Type="http://schemas.openxmlformats.org/officeDocument/2006/relationships/image" Target="../media/image1.png"/><Relationship Id="rId4" Type="http://schemas.openxmlformats.org/officeDocument/2006/relationships/image" Target="../media/image36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5" Type="http://schemas.openxmlformats.org/officeDocument/2006/relationships/image" Target="../media/image1.png"/><Relationship Id="rId4" Type="http://schemas.openxmlformats.org/officeDocument/2006/relationships/image" Target="../media/image3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General Obstetrics and Gynecology</a:t>
            </a:r>
            <a:br>
              <a:rPr lang="en-US" sz="4000" dirty="0" smtClean="0"/>
            </a:br>
            <a:r>
              <a:rPr lang="en-US" sz="4000" dirty="0" smtClean="0"/>
              <a:t>Physical Examination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Minoo Yaghmaei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3663" y="11181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5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Vital 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Every physical examination begins with vital signs: </a:t>
            </a:r>
          </a:p>
          <a:p>
            <a:pPr marL="0" indent="0">
              <a:buNone/>
            </a:pPr>
            <a:r>
              <a:rPr lang="en-US" dirty="0" smtClean="0"/>
              <a:t>temperature</a:t>
            </a:r>
          </a:p>
          <a:p>
            <a:pPr marL="0" indent="0">
              <a:buNone/>
            </a:pPr>
            <a:r>
              <a:rPr lang="en-US" dirty="0" smtClean="0"/>
              <a:t>pulse</a:t>
            </a:r>
          </a:p>
          <a:p>
            <a:pPr marL="0" indent="0">
              <a:buNone/>
            </a:pPr>
            <a:r>
              <a:rPr lang="en-US" dirty="0" smtClean="0"/>
              <a:t>blood pressure</a:t>
            </a:r>
          </a:p>
          <a:p>
            <a:pPr marL="0" indent="0">
              <a:buNone/>
            </a:pPr>
            <a:r>
              <a:rPr lang="en-US" dirty="0" smtClean="0"/>
              <a:t>height; weight; and a derived value, the body mass index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6609" y="1825625"/>
            <a:ext cx="2257425" cy="225742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1639" y="5592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6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PRESSURE CATEGORIES</a:t>
            </a:r>
            <a:br>
              <a:rPr lang="en-US" dirty="0" smtClean="0"/>
            </a:br>
            <a:r>
              <a:rPr lang="en-US" dirty="0" smtClean="0"/>
              <a:t>Based on </a:t>
            </a:r>
            <a:r>
              <a:rPr lang="en-US" dirty="0" err="1" smtClean="0"/>
              <a:t>Whelton</a:t>
            </a:r>
            <a:r>
              <a:rPr lang="en-US" dirty="0" smtClean="0"/>
              <a:t>, P.K., et al., 2017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2694589"/>
              </p:ext>
            </p:extLst>
          </p:nvPr>
        </p:nvGraphicFramePr>
        <p:xfrm>
          <a:off x="838200" y="1825625"/>
          <a:ext cx="10515600" cy="4570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72520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Blood Pressure</a:t>
                      </a:r>
                    </a:p>
                    <a:p>
                      <a:r>
                        <a:rPr lang="en-US" sz="2800" dirty="0" smtClean="0"/>
                        <a:t>Category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Systolic BP (mm</a:t>
                      </a:r>
                      <a:r>
                        <a:rPr lang="en-US" sz="2800" baseline="0" dirty="0" smtClean="0"/>
                        <a:t> Hg)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Diastolic BP (mm Hg)</a:t>
                      </a:r>
                      <a:endParaRPr lang="en-US" sz="2800" dirty="0"/>
                    </a:p>
                  </a:txBody>
                  <a:tcPr/>
                </a:tc>
              </a:tr>
              <a:tr h="72520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normal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&lt;120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And &lt;80</a:t>
                      </a:r>
                      <a:endParaRPr lang="en-US" sz="2800" dirty="0"/>
                    </a:p>
                  </a:txBody>
                  <a:tcPr/>
                </a:tc>
              </a:tr>
              <a:tr h="72520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elevated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120 -129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And &lt;80</a:t>
                      </a:r>
                      <a:endParaRPr lang="en-US" sz="2800" dirty="0"/>
                    </a:p>
                  </a:txBody>
                  <a:tcPr/>
                </a:tc>
              </a:tr>
              <a:tr h="72520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Stage</a:t>
                      </a:r>
                      <a:r>
                        <a:rPr lang="en-US" sz="2800" baseline="0" dirty="0" smtClean="0"/>
                        <a:t> 1 hypertension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130 -139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Or 80 -</a:t>
                      </a:r>
                      <a:r>
                        <a:rPr lang="en-US" sz="2800" baseline="0" dirty="0" smtClean="0"/>
                        <a:t> 89</a:t>
                      </a:r>
                      <a:endParaRPr lang="en-US" sz="2800" dirty="0"/>
                    </a:p>
                  </a:txBody>
                  <a:tcPr/>
                </a:tc>
              </a:tr>
              <a:tr h="72520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Stage 2 hypertension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140 or higher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90 or higher</a:t>
                      </a:r>
                      <a:endParaRPr lang="en-US" sz="2800" dirty="0"/>
                    </a:p>
                  </a:txBody>
                  <a:tcPr/>
                </a:tc>
              </a:tr>
              <a:tr h="725207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Hypertensive crisis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&gt;180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&gt;120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87623" y="472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7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pressure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Systolic blood pressure at or after first two heart sounds</a:t>
            </a:r>
          </a:p>
          <a:p>
            <a:r>
              <a:rPr lang="en-US" dirty="0" smtClean="0"/>
              <a:t>diastolic blood pressure just before disappearance of heart sounds </a:t>
            </a:r>
          </a:p>
          <a:p>
            <a:r>
              <a:rPr lang="en-US" dirty="0" smtClean="0"/>
              <a:t>Blood pressure taken seated after 5 minutes of quiet </a:t>
            </a:r>
          </a:p>
          <a:p>
            <a:r>
              <a:rPr lang="en-US" dirty="0" smtClean="0"/>
              <a:t>appropriately sized blood pressure cuf</a:t>
            </a:r>
            <a:r>
              <a:rPr lang="en-US" dirty="0"/>
              <a:t>f</a:t>
            </a:r>
            <a:r>
              <a:rPr lang="en-US" dirty="0" smtClean="0"/>
              <a:t> </a:t>
            </a:r>
          </a:p>
          <a:p>
            <a:r>
              <a:rPr lang="en-US" dirty="0" smtClean="0"/>
              <a:t>diagnostic value is the average of two or more measurements taken at two or more office visits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1721" y="1027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4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Breast examination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6506" y="1884785"/>
            <a:ext cx="5766318" cy="466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6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results of the breast examination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990" y="3109903"/>
            <a:ext cx="3886104" cy="3067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441" y="1825625"/>
            <a:ext cx="3052567" cy="429417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8759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7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reast examination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b="1" dirty="0" smtClean="0"/>
              <a:t>inspection</a:t>
            </a:r>
          </a:p>
          <a:p>
            <a:r>
              <a:rPr lang="en-US" dirty="0" smtClean="0"/>
              <a:t>with the patient’s arms at her sides, and then</a:t>
            </a:r>
          </a:p>
          <a:p>
            <a:r>
              <a:rPr lang="en-US" dirty="0" smtClean="0"/>
              <a:t>with her hands pressed against her hips, and/or with her</a:t>
            </a:r>
          </a:p>
          <a:p>
            <a:pPr marL="0" indent="0">
              <a:buNone/>
            </a:pPr>
            <a:r>
              <a:rPr lang="en-US" dirty="0" smtClean="0"/>
              <a:t>   arms raised over her head </a:t>
            </a:r>
          </a:p>
          <a:p>
            <a:pPr marL="0" indent="0">
              <a:buNone/>
            </a:pPr>
            <a:r>
              <a:rPr lang="en-US" dirty="0"/>
              <a:t>If the patient’s breasts are </a:t>
            </a:r>
            <a:r>
              <a:rPr lang="en-US" dirty="0" smtClean="0"/>
              <a:t>especially large </a:t>
            </a:r>
            <a:r>
              <a:rPr lang="en-US" dirty="0"/>
              <a:t>and </a:t>
            </a:r>
            <a:r>
              <a:rPr lang="en-US" dirty="0" smtClean="0"/>
              <a:t>pendulous: Inspect </a:t>
            </a:r>
            <a:r>
              <a:rPr lang="en-US" dirty="0"/>
              <a:t>while leaning forward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Some asymmetry of the breasts is common, </a:t>
            </a:r>
          </a:p>
          <a:p>
            <a:pPr marL="0" indent="0">
              <a:buNone/>
            </a:pPr>
            <a:r>
              <a:rPr lang="en-US" dirty="0" smtClean="0"/>
              <a:t>but marked differences or recent changes deserve further evaluation.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8333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6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Inspect with arms at sides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699" y="1882450"/>
            <a:ext cx="6962601" cy="423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9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Inspect </a:t>
            </a:r>
            <a:r>
              <a:rPr lang="en-US" dirty="0"/>
              <a:t>with arms over </a:t>
            </a:r>
            <a:r>
              <a:rPr lang="en-US" dirty="0" smtClean="0"/>
              <a:t>head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2497" y="2596309"/>
            <a:ext cx="5367005" cy="28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7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Inspect while leaning </a:t>
            </a:r>
            <a:r>
              <a:rPr lang="en-US" dirty="0" smtClean="0"/>
              <a:t>forward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6893" y="2432622"/>
            <a:ext cx="5258214" cy="313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9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Palpation breast </a:t>
            </a:r>
            <a:r>
              <a:rPr lang="en-US" dirty="0"/>
              <a:t>examination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Palpation</a:t>
            </a:r>
          </a:p>
          <a:p>
            <a:pPr marL="0" indent="0">
              <a:buNone/>
            </a:pPr>
            <a:r>
              <a:rPr lang="en-US" dirty="0"/>
              <a:t>This part of the examination is usually done with the patient in the supine </a:t>
            </a:r>
            <a:r>
              <a:rPr lang="en-US" dirty="0" smtClean="0"/>
              <a:t>position</a:t>
            </a:r>
            <a:endParaRPr lang="en-US" b="1" dirty="0"/>
          </a:p>
          <a:p>
            <a:pPr marL="0" indent="0">
              <a:buNone/>
            </a:pPr>
            <a:r>
              <a:rPr lang="en-US" dirty="0" smtClean="0"/>
              <a:t>the patient’s arms at her sides</a:t>
            </a:r>
          </a:p>
          <a:p>
            <a:pPr marL="0" indent="0">
              <a:buNone/>
            </a:pPr>
            <a:r>
              <a:rPr lang="en-US" dirty="0" smtClean="0"/>
              <a:t>and then with the arms raised over her head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 examination of the most lateral aspects of the </a:t>
            </a:r>
            <a:r>
              <a:rPr lang="en-US" dirty="0" smtClean="0"/>
              <a:t>axilla, the patient may also be seated, </a:t>
            </a:r>
          </a:p>
          <a:p>
            <a:pPr marL="0" indent="0">
              <a:buNone/>
            </a:pPr>
            <a:r>
              <a:rPr lang="en-US" dirty="0" smtClean="0"/>
              <a:t>with her arm resting on the examiner’s shoulder or over her head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3607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1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b="1" dirty="0" smtClean="0"/>
              <a:t>Reference:</a:t>
            </a:r>
            <a:endParaRPr lang="fa-IR" b="1" dirty="0" smtClean="0">
              <a:cs typeface="B Nazanin" panose="00000400000000000000" pitchFamily="2" charset="-78"/>
            </a:endParaRPr>
          </a:p>
          <a:p>
            <a:pPr marL="0" indent="0">
              <a:buNone/>
            </a:pPr>
            <a:r>
              <a:rPr lang="en-US" dirty="0" smtClean="0">
                <a:cs typeface="B Nazanin" panose="00000400000000000000" pitchFamily="2" charset="-78"/>
              </a:rPr>
              <a:t>1. </a:t>
            </a:r>
            <a:r>
              <a:rPr lang="en-US" dirty="0">
                <a:cs typeface="B Nazanin" panose="00000400000000000000" pitchFamily="2" charset="-78"/>
              </a:rPr>
              <a:t>Beckmann </a:t>
            </a:r>
            <a:r>
              <a:rPr lang="en-US" dirty="0" smtClean="0">
                <a:cs typeface="B Nazanin" panose="00000400000000000000" pitchFamily="2" charset="-78"/>
              </a:rPr>
              <a:t>and Ling's Obstetrics </a:t>
            </a:r>
            <a:r>
              <a:rPr lang="en-US" dirty="0">
                <a:cs typeface="B Nazanin" panose="00000400000000000000" pitchFamily="2" charset="-78"/>
              </a:rPr>
              <a:t>and Gynecology, eight edition, pages:33-50.</a:t>
            </a:r>
          </a:p>
          <a:p>
            <a:pPr marL="0" indent="0" algn="l">
              <a:buNone/>
            </a:pPr>
            <a:r>
              <a:rPr lang="en-US" b="1" dirty="0" smtClean="0">
                <a:cs typeface="B Nazanin" panose="00000400000000000000" pitchFamily="2" charset="-78"/>
              </a:rPr>
              <a:t>To read more:</a:t>
            </a:r>
          </a:p>
          <a:p>
            <a:pPr marL="0" indent="0" algn="l">
              <a:buNone/>
            </a:pPr>
            <a:r>
              <a:rPr lang="en-US" dirty="0" smtClean="0">
                <a:cs typeface="B Nazanin" panose="00000400000000000000" pitchFamily="2" charset="-78"/>
              </a:rPr>
              <a:t>2. BATES</a:t>
            </a:r>
            <a:r>
              <a:rPr lang="en-US" dirty="0">
                <a:cs typeface="B Nazanin" panose="00000400000000000000" pitchFamily="2" charset="-78"/>
              </a:rPr>
              <a:t>' Guide to Physical Examination AND History Taking, 12th edition, pages: 583-595.</a:t>
            </a:r>
          </a:p>
          <a:p>
            <a:pPr algn="l"/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6437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4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Palpation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the flat part of the fingers rather than the tips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fingers are moved up and down in a wavelike motion</a:t>
            </a:r>
          </a:p>
          <a:p>
            <a:r>
              <a:rPr lang="en-US" dirty="0" smtClean="0"/>
              <a:t>moving the tissues under them back and forth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4176713"/>
            <a:ext cx="3048000" cy="2000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242" y="4176713"/>
            <a:ext cx="3571875" cy="200025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2437" y="3837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6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380" y="1220583"/>
            <a:ext cx="8080310" cy="433998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6668" y="5906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2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92" y="1530220"/>
            <a:ext cx="9871787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3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Palpate </a:t>
            </a:r>
            <a:r>
              <a:rPr lang="en-US" dirty="0"/>
              <a:t>the </a:t>
            </a:r>
            <a:r>
              <a:rPr lang="en-US" dirty="0" smtClean="0"/>
              <a:t>nipple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04457" y="2259841"/>
            <a:ext cx="6064898" cy="397300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8799" y="11257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9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Compress </a:t>
            </a:r>
            <a:r>
              <a:rPr lang="en-US" dirty="0"/>
              <a:t>the areola for nipple discharge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48761" y="2291669"/>
            <a:ext cx="5294478" cy="34192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3443" y="169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8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Early detection </a:t>
            </a:r>
            <a:r>
              <a:rPr lang="en-US" b="1" dirty="0"/>
              <a:t>of breast cancer </a:t>
            </a: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r>
              <a:rPr lang="en-US" dirty="0" smtClean="0"/>
              <a:t>The </a:t>
            </a:r>
            <a:r>
              <a:rPr lang="en-US" dirty="0"/>
              <a:t>breast examination by a physician </a:t>
            </a:r>
            <a:r>
              <a:rPr lang="en-US" dirty="0" smtClean="0"/>
              <a:t>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combined </a:t>
            </a:r>
            <a:r>
              <a:rPr lang="en-US" dirty="0"/>
              <a:t>with </a:t>
            </a:r>
            <a:endParaRPr lang="en-US" dirty="0" smtClean="0"/>
          </a:p>
          <a:p>
            <a:r>
              <a:rPr lang="en-US" dirty="0" smtClean="0"/>
              <a:t>appropriately scheduled mammography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3606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4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Counseling Breast Self-Awareness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woman’s awareness of the normal appearance and feel of her breasts.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associated </a:t>
            </a:r>
            <a:r>
              <a:rPr lang="en-US" dirty="0"/>
              <a:t>with </a:t>
            </a:r>
            <a:r>
              <a:rPr lang="en-US" dirty="0" smtClean="0"/>
              <a:t>an increased </a:t>
            </a:r>
            <a:r>
              <a:rPr lang="en-US" dirty="0"/>
              <a:t>likelihood of earlier detection of breast cancer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9360" y="4168775"/>
            <a:ext cx="2634440" cy="268922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6580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2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Self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Encouraging breast self-awareness </a:t>
            </a:r>
            <a:r>
              <a:rPr lang="en-US" b="1" dirty="0" smtClean="0"/>
              <a:t>may include </a:t>
            </a:r>
            <a:r>
              <a:rPr lang="en-US" b="1" dirty="0"/>
              <a:t>BSE if </a:t>
            </a:r>
            <a:endParaRPr lang="en-US" b="1" dirty="0" smtClean="0"/>
          </a:p>
          <a:p>
            <a:pPr algn="ctr">
              <a:buFont typeface="Wingdings" panose="05000000000000000000" pitchFamily="2" charset="2"/>
              <a:buChar char="§"/>
            </a:pPr>
            <a:r>
              <a:rPr lang="en-US" dirty="0" smtClean="0"/>
              <a:t>desired 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en-US" dirty="0" smtClean="0"/>
              <a:t>in </a:t>
            </a:r>
            <a:r>
              <a:rPr lang="en-US" dirty="0"/>
              <a:t>women at higher risk </a:t>
            </a:r>
            <a:r>
              <a:rPr lang="en-US" dirty="0" smtClean="0"/>
              <a:t>for breast </a:t>
            </a:r>
            <a:r>
              <a:rPr lang="en-US" dirty="0"/>
              <a:t>cancer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Routine teaching </a:t>
            </a:r>
            <a:r>
              <a:rPr lang="en-US" b="1" dirty="0"/>
              <a:t>of BSE </a:t>
            </a:r>
            <a:r>
              <a:rPr lang="en-US" dirty="0"/>
              <a:t>is no longer generally recommended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high </a:t>
            </a:r>
            <a:r>
              <a:rPr lang="en-US" dirty="0"/>
              <a:t>incidence of false-positive </a:t>
            </a:r>
            <a:r>
              <a:rPr lang="en-US" dirty="0" smtClean="0"/>
              <a:t>findings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unnecessary testing including breast </a:t>
            </a:r>
            <a:r>
              <a:rPr lang="en-US" dirty="0" smtClean="0"/>
              <a:t>biopsy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2186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0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Pelvic examination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0058" y="1690688"/>
            <a:ext cx="781905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4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Pelvic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the need for </a:t>
            </a:r>
            <a:r>
              <a:rPr lang="en-US" b="1" dirty="0" smtClean="0"/>
              <a:t>a pelvic </a:t>
            </a:r>
            <a:r>
              <a:rPr lang="en-US" b="1" dirty="0"/>
              <a:t>examination on </a:t>
            </a:r>
            <a:r>
              <a:rPr lang="en-US" b="1" dirty="0" smtClean="0"/>
              <a:t>an annual </a:t>
            </a:r>
            <a:r>
              <a:rPr lang="en-US" b="1" dirty="0"/>
              <a:t>basis for asymptomatic women not needing a </a:t>
            </a:r>
            <a:r>
              <a:rPr lang="en-US" b="1" dirty="0" smtClean="0"/>
              <a:t>Pap?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sz="3200" b="1" dirty="0" smtClean="0"/>
              <a:t>ACOG </a:t>
            </a:r>
            <a:r>
              <a:rPr lang="en-US" sz="3200" b="1" dirty="0"/>
              <a:t>continues to recommend an annual 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Pelvic examination </a:t>
            </a:r>
            <a:r>
              <a:rPr lang="en-US" sz="3200" b="1" dirty="0"/>
              <a:t>for women 21 </a:t>
            </a:r>
            <a:r>
              <a:rPr lang="en-US" sz="3200" b="1" dirty="0" smtClean="0"/>
              <a:t>years</a:t>
            </a:r>
          </a:p>
          <a:p>
            <a:pPr marL="0" indent="0">
              <a:buNone/>
            </a:pPr>
            <a:r>
              <a:rPr lang="en-US" sz="3200" b="1" dirty="0" smtClean="0"/>
              <a:t>and </a:t>
            </a:r>
            <a:r>
              <a:rPr lang="en-US" sz="3200" b="1" dirty="0"/>
              <a:t>older.</a:t>
            </a:r>
            <a:endParaRPr lang="en-US" sz="3200" b="1" dirty="0" smtClean="0"/>
          </a:p>
          <a:p>
            <a:pPr marL="0" indent="0">
              <a:buNone/>
            </a:pP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6718" y="1295693"/>
            <a:ext cx="2410935" cy="239923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937" y="5218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4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اهداف یادگیری: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در پایان فراگیر باید بتواند</a:t>
            </a:r>
          </a:p>
          <a:p>
            <a:pPr marL="0" indent="0" algn="r" rtl="1">
              <a:buNone/>
            </a:pPr>
            <a:r>
              <a:rPr lang="fa-IR" dirty="0" smtClean="0">
                <a:cs typeface="B Nazanin" panose="00000400000000000000" pitchFamily="2" charset="-78"/>
              </a:rPr>
              <a:t>1- </a:t>
            </a:r>
            <a:r>
              <a:rPr lang="fa-IR" dirty="0">
                <a:cs typeface="B Nazanin" panose="00000400000000000000" pitchFamily="2" charset="-78"/>
              </a:rPr>
              <a:t>	سه معاینه اصلی در مراقبت‌های زنان و زایمان را بیان کند.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2-	معیارهای فشارخون طبیعی و غیرطبیعی را بیان کند.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3-	معیارهای تعیین فشارخون سیستولیک و دیاستولیک را بیان کند.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4-	بگوید وضعیت مناسب جهت اندازه‌گیری فشارخون چیست.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5-	بهترین ابزارهای تشخیص زودرس سرطان پستان را بیان کند.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6-	نحوه گزارش معاینه پستان را بیان کند.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7-	پوزیشن مناسب جهت مشاهده پستان را بیان کند.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8-	نکات غیرطبیعی در مشاهده پستان را بیان کند.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9-	اهمیت ترشح خونی پستان را بیان کند.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10-	چگونگی حصول بهترین نتیجه در لمس پستان را بیان کند.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11-	شیوه‌های لمس پستان را نام ببرد</a:t>
            </a:r>
            <a:r>
              <a:rPr lang="fa-IR" dirty="0" smtClean="0">
                <a:cs typeface="B Nazanin" panose="00000400000000000000" pitchFamily="2" charset="-78"/>
              </a:rPr>
              <a:t>.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599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Pelvic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elevation </a:t>
            </a:r>
            <a:r>
              <a:rPr lang="en-US" dirty="0"/>
              <a:t>of </a:t>
            </a:r>
            <a:r>
              <a:rPr lang="en-US" dirty="0" smtClean="0"/>
              <a:t>the</a:t>
            </a:r>
            <a:r>
              <a:rPr lang="fa-IR" dirty="0" smtClean="0"/>
              <a:t> </a:t>
            </a:r>
            <a:r>
              <a:rPr lang="en-US" dirty="0" smtClean="0"/>
              <a:t>head </a:t>
            </a:r>
            <a:r>
              <a:rPr lang="en-US" dirty="0"/>
              <a:t>of the examining table to approximately 30° from </a:t>
            </a:r>
            <a:r>
              <a:rPr lang="en-US" dirty="0" smtClean="0"/>
              <a:t>horizontal</a:t>
            </a:r>
            <a:r>
              <a:rPr lang="fa-IR" dirty="0" smtClean="0"/>
              <a:t>   </a:t>
            </a:r>
          </a:p>
          <a:p>
            <a:r>
              <a:rPr lang="en-US" dirty="0" smtClean="0"/>
              <a:t>lithotomy position</a:t>
            </a:r>
          </a:p>
          <a:p>
            <a:r>
              <a:rPr lang="en-US" dirty="0"/>
              <a:t>Inspection and Examination </a:t>
            </a:r>
            <a:r>
              <a:rPr lang="en-US" dirty="0" smtClean="0"/>
              <a:t>of </a:t>
            </a:r>
            <a:r>
              <a:rPr lang="en-US" dirty="0"/>
              <a:t>the External </a:t>
            </a:r>
            <a:r>
              <a:rPr lang="en-US" dirty="0" smtClean="0"/>
              <a:t>Genitalia</a:t>
            </a:r>
            <a:endParaRPr lang="fa-IR" dirty="0" smtClean="0"/>
          </a:p>
          <a:p>
            <a:r>
              <a:rPr lang="en-US" dirty="0"/>
              <a:t>gently milk the </a:t>
            </a:r>
            <a:r>
              <a:rPr lang="en-US" dirty="0" smtClean="0"/>
              <a:t>urethra</a:t>
            </a:r>
            <a:endParaRPr lang="en-US" dirty="0"/>
          </a:p>
          <a:p>
            <a:r>
              <a:rPr lang="en-US" dirty="0"/>
              <a:t>Palpate </a:t>
            </a:r>
            <a:r>
              <a:rPr lang="en-US" dirty="0" smtClean="0"/>
              <a:t>the area </a:t>
            </a:r>
            <a:r>
              <a:rPr lang="en-US" dirty="0"/>
              <a:t>of the </a:t>
            </a:r>
            <a:r>
              <a:rPr lang="en-US" dirty="0" err="1" smtClean="0"/>
              <a:t>Bartholin</a:t>
            </a:r>
            <a:r>
              <a:rPr lang="en-US" dirty="0" smtClean="0"/>
              <a:t> glands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5900" y="5778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8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Lithotomy position during a pelvic </a:t>
            </a:r>
            <a:r>
              <a:rPr lang="en-US" dirty="0" smtClean="0"/>
              <a:t>examination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24947" y="2086984"/>
            <a:ext cx="9311951" cy="382862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9044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7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Palpation of the </a:t>
            </a:r>
            <a:r>
              <a:rPr lang="en-US" dirty="0" err="1"/>
              <a:t>Bartholin</a:t>
            </a:r>
            <a:r>
              <a:rPr lang="en-US" dirty="0"/>
              <a:t>, urethral, and </a:t>
            </a:r>
            <a:r>
              <a:rPr lang="en-US" dirty="0" err="1"/>
              <a:t>Skene</a:t>
            </a:r>
            <a:r>
              <a:rPr lang="en-US" dirty="0"/>
              <a:t> glands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68963" y="1825625"/>
            <a:ext cx="9909109" cy="435133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19672" y="13196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4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peculum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25551" y="1690688"/>
            <a:ext cx="4134822" cy="407356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6448" y="10279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1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Speculum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 smtClean="0"/>
              <a:t>   </a:t>
            </a:r>
            <a:r>
              <a:rPr lang="en-US" sz="3600" b="1" dirty="0" smtClean="0"/>
              <a:t>Pederson speculum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072" y="1825625"/>
            <a:ext cx="3843936" cy="452868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2512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0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Speculum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 smtClean="0"/>
              <a:t>   </a:t>
            </a:r>
            <a:r>
              <a:rPr lang="en-US" sz="3600" b="1" dirty="0" smtClean="0"/>
              <a:t>Pederson speculum </a:t>
            </a:r>
          </a:p>
          <a:p>
            <a:r>
              <a:rPr lang="en-US" sz="3600" dirty="0" smtClean="0"/>
              <a:t>flat </a:t>
            </a:r>
            <a:r>
              <a:rPr lang="en-US" sz="3600" dirty="0"/>
              <a:t>and narrow blades</a:t>
            </a:r>
          </a:p>
          <a:p>
            <a:r>
              <a:rPr lang="en-US" sz="3600" dirty="0" smtClean="0"/>
              <a:t>barely </a:t>
            </a:r>
            <a:r>
              <a:rPr lang="en-US" sz="3600" dirty="0"/>
              <a:t>curve on the </a:t>
            </a:r>
            <a:r>
              <a:rPr lang="en-US" sz="3600" dirty="0" smtClean="0"/>
              <a:t>sides</a:t>
            </a:r>
          </a:p>
          <a:p>
            <a:r>
              <a:rPr lang="en-US" sz="3600" dirty="0" smtClean="0"/>
              <a:t>The </a:t>
            </a:r>
            <a:r>
              <a:rPr lang="en-US" sz="3600" dirty="0"/>
              <a:t>Pederson speculum </a:t>
            </a:r>
            <a:r>
              <a:rPr lang="en-US" sz="3600" dirty="0" smtClean="0"/>
              <a:t>works </a:t>
            </a:r>
            <a:r>
              <a:rPr lang="en-US" sz="3600" dirty="0"/>
              <a:t>well for </a:t>
            </a:r>
            <a:r>
              <a:rPr lang="en-US" sz="3600" dirty="0" smtClean="0"/>
              <a:t>most nulliparous </a:t>
            </a:r>
            <a:r>
              <a:rPr lang="en-US" sz="3600" dirty="0"/>
              <a:t>women and for postmenopausal women with atrophic</a:t>
            </a:r>
            <a:r>
              <a:rPr lang="en-US" sz="3600" dirty="0" smtClean="0"/>
              <a:t>, narrowed </a:t>
            </a:r>
            <a:r>
              <a:rPr lang="en-US" sz="3600" dirty="0"/>
              <a:t>vaginas.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39754" y="1027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3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Speculum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Graves speculum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122" y="1958979"/>
            <a:ext cx="3444539" cy="435292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2349" y="10279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Speculum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3200" b="1" dirty="0" smtClean="0"/>
              <a:t>Graves </a:t>
            </a:r>
            <a:r>
              <a:rPr lang="en-US" sz="3200" b="1" dirty="0"/>
              <a:t>speculum </a:t>
            </a:r>
            <a:endParaRPr lang="en-US" sz="3200" b="1" dirty="0" smtClean="0"/>
          </a:p>
          <a:p>
            <a:pPr marL="0" indent="0">
              <a:buNone/>
            </a:pPr>
            <a:endParaRPr lang="en-US" sz="3200" b="1" dirty="0" smtClean="0"/>
          </a:p>
          <a:p>
            <a:r>
              <a:rPr lang="en-US" sz="3600" dirty="0"/>
              <a:t>has blades that are wider</a:t>
            </a:r>
            <a:r>
              <a:rPr lang="en-US" sz="3600" dirty="0" smtClean="0"/>
              <a:t>, higher</a:t>
            </a:r>
            <a:r>
              <a:rPr lang="en-US" sz="3600" dirty="0"/>
              <a:t>, and curved on the </a:t>
            </a:r>
            <a:r>
              <a:rPr lang="en-US" sz="3600" dirty="0" smtClean="0"/>
              <a:t>sides</a:t>
            </a:r>
          </a:p>
          <a:p>
            <a:r>
              <a:rPr lang="en-US" sz="3600" dirty="0" smtClean="0"/>
              <a:t>it </a:t>
            </a:r>
            <a:r>
              <a:rPr lang="en-US" sz="3600" dirty="0"/>
              <a:t>is more appropriate for most </a:t>
            </a:r>
            <a:r>
              <a:rPr lang="en-US" sz="3600" dirty="0" err="1" smtClean="0"/>
              <a:t>parous</a:t>
            </a:r>
            <a:r>
              <a:rPr lang="en-US" sz="3600" dirty="0" smtClean="0"/>
              <a:t> women</a:t>
            </a:r>
            <a:endParaRPr lang="en-US" sz="36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7950" y="7469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3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Speculum insertion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6506" y="1974915"/>
            <a:ext cx="677402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6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 the Speculum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Select a speculum of appropriate size and </a:t>
            </a:r>
            <a:r>
              <a:rPr lang="en-US" dirty="0" smtClean="0"/>
              <a:t>shape</a:t>
            </a:r>
            <a:endParaRPr lang="fa-IR" dirty="0" smtClean="0"/>
          </a:p>
          <a:p>
            <a:r>
              <a:rPr lang="en-US" dirty="0" smtClean="0"/>
              <a:t>moisten </a:t>
            </a:r>
            <a:r>
              <a:rPr lang="en-US" dirty="0"/>
              <a:t>it with warm </a:t>
            </a:r>
            <a:r>
              <a:rPr lang="en-US" dirty="0" smtClean="0"/>
              <a:t>water</a:t>
            </a:r>
            <a:endParaRPr lang="fa-IR" dirty="0" smtClean="0"/>
          </a:p>
          <a:p>
            <a:r>
              <a:rPr lang="en-US" dirty="0" smtClean="0"/>
              <a:t>Let the patient know </a:t>
            </a:r>
            <a:endParaRPr lang="fa-IR" dirty="0" smtClean="0"/>
          </a:p>
          <a:p>
            <a:endParaRPr lang="fa-IR" dirty="0" smtClean="0"/>
          </a:p>
          <a:p>
            <a:r>
              <a:rPr lang="en-US" dirty="0" smtClean="0"/>
              <a:t>Some </a:t>
            </a:r>
            <a:r>
              <a:rPr lang="en-US" dirty="0"/>
              <a:t>clinicians carefully enlarge </a:t>
            </a:r>
            <a:r>
              <a:rPr lang="en-US" dirty="0" smtClean="0"/>
              <a:t>the vaginal </a:t>
            </a:r>
            <a:r>
              <a:rPr lang="en-US" dirty="0" err="1"/>
              <a:t>introitus</a:t>
            </a:r>
            <a:r>
              <a:rPr lang="en-US" dirty="0"/>
              <a:t> by lubricating one finger with water and applying </a:t>
            </a:r>
            <a:r>
              <a:rPr lang="en-US" dirty="0" smtClean="0"/>
              <a:t>downward pressure </a:t>
            </a:r>
            <a:r>
              <a:rPr lang="en-US" dirty="0"/>
              <a:t>at its lower margin, then palpate the location of the cervix in order </a:t>
            </a:r>
            <a:r>
              <a:rPr lang="en-US" dirty="0" smtClean="0"/>
              <a:t>to angle </a:t>
            </a:r>
            <a:r>
              <a:rPr lang="en-US" dirty="0"/>
              <a:t>the speculum more accurately.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39754" y="1027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9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24" y="159852"/>
            <a:ext cx="10515600" cy="1325563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اهداف یادگیری (ادامه):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r" rtl="1">
              <a:buNone/>
            </a:pPr>
            <a:r>
              <a:rPr lang="fa-IR" dirty="0" smtClean="0">
                <a:cs typeface="B Nazanin" panose="00000400000000000000" pitchFamily="2" charset="-78"/>
              </a:rPr>
              <a:t>12-</a:t>
            </a:r>
            <a:r>
              <a:rPr lang="fa-IR" dirty="0">
                <a:cs typeface="B Nazanin" panose="00000400000000000000" pitchFamily="2" charset="-78"/>
              </a:rPr>
              <a:t>	پوزیشن مناسب جهت لمس پستان را بیان کند.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13-	نکات کلیدی در لمس پستان را بیان کند.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14-	مفهوم و فایده </a:t>
            </a:r>
            <a:r>
              <a:rPr lang="en-US" dirty="0">
                <a:cs typeface="B Nazanin" panose="00000400000000000000" pitchFamily="2" charset="-78"/>
              </a:rPr>
              <a:t>breast </a:t>
            </a:r>
            <a:r>
              <a:rPr lang="en-US" dirty="0" smtClean="0">
                <a:cs typeface="B Nazanin" panose="00000400000000000000" pitchFamily="2" charset="-78"/>
              </a:rPr>
              <a:t>self-awareness</a:t>
            </a:r>
            <a:r>
              <a:rPr lang="fa-IR" dirty="0" smtClean="0">
                <a:cs typeface="B Nazanin" panose="00000400000000000000" pitchFamily="2" charset="-78"/>
              </a:rPr>
              <a:t> را </a:t>
            </a:r>
            <a:r>
              <a:rPr lang="fa-IR" dirty="0">
                <a:cs typeface="B Nazanin" panose="00000400000000000000" pitchFamily="2" charset="-78"/>
              </a:rPr>
              <a:t>بیان کند.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15-	مفهوم، روش، فایده و دلیل حذف معاینه پستان توسط خود فرد از غربالگری را بیان کند.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16-	شرایط مناسب برای انجام معاینه لگن را بیان کند.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17-	مراحل معاینه لگن را به ترتیب نام برده و آنها را شرح دهد.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18-	نام دو نوع از اسپکولوم‌ها را بگوید و شکل و کاربرد آنها را شرح دهد. 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19-	فلکشن و ورشن رحم و انواع آنرا شرح دهد.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20-	نحوه معاینه رکتوواژینال را شرح دهد.</a:t>
            </a:r>
          </a:p>
          <a:p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519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 the Speculum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With your other </a:t>
            </a:r>
            <a:r>
              <a:rPr lang="en-US" dirty="0" smtClean="0"/>
              <a:t>hand, </a:t>
            </a:r>
            <a:r>
              <a:rPr lang="en-US" dirty="0"/>
              <a:t>introduce the closed speculum past your fingers at a downward slope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404" y="2747150"/>
            <a:ext cx="5762737" cy="35647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0847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0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Speculum insertion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Two methods help you to avoid placing pressure on the sensitive urethra:</a:t>
            </a:r>
          </a:p>
          <a:p>
            <a:pPr marL="0" indent="0">
              <a:buNone/>
            </a:pPr>
            <a:r>
              <a:rPr lang="en-US" dirty="0" smtClean="0"/>
              <a:t>(1) when </a:t>
            </a:r>
            <a:r>
              <a:rPr lang="en-US" dirty="0"/>
              <a:t>inserting the speculum, hold it at an angle </a:t>
            </a:r>
          </a:p>
          <a:p>
            <a:pPr marL="0" indent="0">
              <a:buNone/>
            </a:pPr>
            <a:r>
              <a:rPr lang="en-US" dirty="0"/>
              <a:t>(2) slide the speculum inward along the posterior wall of the vagina </a:t>
            </a:r>
          </a:p>
          <a:p>
            <a:pPr marL="0" indent="0">
              <a:buNone/>
            </a:pPr>
            <a:r>
              <a:rPr lang="en-US" dirty="0"/>
              <a:t>applying downward pressure to keep the vaginal </a:t>
            </a:r>
            <a:r>
              <a:rPr lang="en-US" dirty="0" err="1"/>
              <a:t>introitus</a:t>
            </a:r>
            <a:r>
              <a:rPr lang="en-US" dirty="0"/>
              <a:t> relaxed.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4153" y="5778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9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Speculum insertion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placing the speculum in the vagina, remove your fingers of your other </a:t>
            </a:r>
            <a:r>
              <a:rPr lang="en-US" dirty="0" smtClean="0"/>
              <a:t>hand</a:t>
            </a:r>
            <a:r>
              <a:rPr lang="fa-IR" dirty="0" smtClean="0"/>
              <a:t> </a:t>
            </a:r>
            <a:r>
              <a:rPr lang="en-US" dirty="0" smtClean="0"/>
              <a:t>from </a:t>
            </a:r>
            <a:r>
              <a:rPr lang="en-US" dirty="0"/>
              <a:t>the </a:t>
            </a:r>
            <a:r>
              <a:rPr lang="en-US" dirty="0" err="1" smtClean="0"/>
              <a:t>introitus</a:t>
            </a:r>
            <a:endParaRPr lang="fa-IR" dirty="0" smtClean="0"/>
          </a:p>
          <a:p>
            <a:r>
              <a:rPr lang="en-US" dirty="0" smtClean="0"/>
              <a:t>Rotate </a:t>
            </a:r>
            <a:r>
              <a:rPr lang="en-US" dirty="0"/>
              <a:t>the speculum into a horizontal position, </a:t>
            </a:r>
            <a:r>
              <a:rPr lang="en-US" dirty="0" smtClean="0"/>
              <a:t>maintaining</a:t>
            </a:r>
            <a:r>
              <a:rPr lang="fa-IR" dirty="0" smtClean="0"/>
              <a:t> </a:t>
            </a:r>
            <a:r>
              <a:rPr lang="en-US" dirty="0" smtClean="0"/>
              <a:t>pressure </a:t>
            </a:r>
            <a:r>
              <a:rPr lang="en-US" dirty="0"/>
              <a:t>posteriorly, and insert it to its full length </a:t>
            </a:r>
            <a:endParaRPr lang="fa-IR" dirty="0" smtClean="0"/>
          </a:p>
          <a:p>
            <a:r>
              <a:rPr lang="en-US" dirty="0" smtClean="0"/>
              <a:t>Do </a:t>
            </a:r>
            <a:r>
              <a:rPr lang="en-US" dirty="0"/>
              <a:t>not open </a:t>
            </a:r>
            <a:r>
              <a:rPr lang="en-US" dirty="0" smtClean="0"/>
              <a:t>the</a:t>
            </a:r>
            <a:r>
              <a:rPr lang="fa-IR" dirty="0" smtClean="0"/>
              <a:t> </a:t>
            </a:r>
            <a:r>
              <a:rPr lang="en-US" dirty="0" smtClean="0"/>
              <a:t>blades </a:t>
            </a:r>
            <a:r>
              <a:rPr lang="en-US" dirty="0"/>
              <a:t>of the speculum </a:t>
            </a:r>
            <a:r>
              <a:rPr lang="en-US" dirty="0" smtClean="0"/>
              <a:t>prematurely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4316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0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Speculum insertion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59902" y="2183363"/>
            <a:ext cx="8472196" cy="382555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4735" y="10279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2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Insert the speculum to full </a:t>
            </a:r>
            <a:r>
              <a:rPr lang="en-US" dirty="0" smtClean="0"/>
              <a:t>length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76669" y="2059778"/>
            <a:ext cx="7035281" cy="411708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9508" y="10279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0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Gently open and fix the speculum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6784" y="2082512"/>
            <a:ext cx="5838431" cy="38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2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 the Cervix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 </a:t>
            </a:r>
            <a:r>
              <a:rPr lang="en-US" dirty="0"/>
              <a:t>the color of the cervix; its position and surface characteristics; and any</a:t>
            </a:r>
          </a:p>
          <a:p>
            <a:r>
              <a:rPr lang="en-US" dirty="0"/>
              <a:t>ulcerations, nodules, masses, bleeding, or </a:t>
            </a:r>
            <a:r>
              <a:rPr lang="en-US" dirty="0" smtClean="0"/>
              <a:t>discharge</a:t>
            </a:r>
            <a:endParaRPr lang="fa-IR" dirty="0" smtClean="0"/>
          </a:p>
          <a:p>
            <a:r>
              <a:rPr lang="en-US" dirty="0" smtClean="0"/>
              <a:t>Inspect </a:t>
            </a:r>
            <a:r>
              <a:rPr lang="en-US" dirty="0"/>
              <a:t>the cervical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smtClean="0"/>
              <a:t>for discharge</a:t>
            </a:r>
          </a:p>
          <a:p>
            <a:r>
              <a:rPr lang="en-US" dirty="0"/>
              <a:t>Obtaining the Pap </a:t>
            </a:r>
            <a:r>
              <a:rPr lang="en-US" dirty="0" smtClean="0"/>
              <a:t>Smear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9591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 the Vagina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Withdraw </a:t>
            </a:r>
            <a:r>
              <a:rPr lang="en-US" dirty="0"/>
              <a:t>the speculum slowly while observing </a:t>
            </a:r>
            <a:r>
              <a:rPr lang="en-US" dirty="0" smtClean="0"/>
              <a:t>the</a:t>
            </a:r>
            <a:r>
              <a:rPr lang="fa-IR" dirty="0" smtClean="0"/>
              <a:t> </a:t>
            </a:r>
            <a:r>
              <a:rPr lang="en-US" dirty="0" smtClean="0"/>
              <a:t>vaginal walls</a:t>
            </a:r>
            <a:endParaRPr lang="fa-IR" dirty="0" smtClean="0"/>
          </a:p>
          <a:p>
            <a:r>
              <a:rPr lang="en-US" dirty="0" smtClean="0"/>
              <a:t>As </a:t>
            </a:r>
            <a:r>
              <a:rPr lang="en-US" dirty="0"/>
              <a:t>the speculum clears the cervix, release the thumbscrew </a:t>
            </a:r>
            <a:r>
              <a:rPr lang="en-US" dirty="0" smtClean="0"/>
              <a:t>and</a:t>
            </a:r>
            <a:r>
              <a:rPr lang="fa-IR" dirty="0" smtClean="0"/>
              <a:t> </a:t>
            </a:r>
            <a:r>
              <a:rPr lang="en-US" dirty="0" smtClean="0"/>
              <a:t>maintain </a:t>
            </a:r>
            <a:r>
              <a:rPr lang="en-US" dirty="0"/>
              <a:t>the open position of the speculum with your </a:t>
            </a:r>
            <a:r>
              <a:rPr lang="en-US" dirty="0" smtClean="0"/>
              <a:t>thumb</a:t>
            </a:r>
            <a:endParaRPr lang="fa-IR" dirty="0" smtClean="0"/>
          </a:p>
          <a:p>
            <a:r>
              <a:rPr lang="en-US" dirty="0" smtClean="0"/>
              <a:t> </a:t>
            </a:r>
            <a:r>
              <a:rPr lang="en-US" dirty="0"/>
              <a:t>During withdrawal</a:t>
            </a:r>
            <a:r>
              <a:rPr lang="en-US" dirty="0" smtClean="0"/>
              <a:t>,</a:t>
            </a:r>
            <a:r>
              <a:rPr lang="fa-IR" dirty="0" smtClean="0"/>
              <a:t> </a:t>
            </a:r>
            <a:r>
              <a:rPr lang="en-US" dirty="0" smtClean="0"/>
              <a:t>inspect </a:t>
            </a:r>
            <a:r>
              <a:rPr lang="en-US" dirty="0"/>
              <a:t>the vaginal </a:t>
            </a:r>
            <a:r>
              <a:rPr lang="en-US" dirty="0" smtClean="0"/>
              <a:t>mucosa</a:t>
            </a:r>
          </a:p>
          <a:p>
            <a:r>
              <a:rPr lang="en-US" dirty="0" smtClean="0"/>
              <a:t>Check </a:t>
            </a:r>
            <a:r>
              <a:rPr lang="en-US" dirty="0"/>
              <a:t>for bulging in the vaginal </a:t>
            </a:r>
            <a:r>
              <a:rPr lang="en-US" dirty="0" smtClean="0"/>
              <a:t>wall and </a:t>
            </a:r>
            <a:r>
              <a:rPr lang="en-US" dirty="0"/>
              <a:t>the degree </a:t>
            </a:r>
            <a:r>
              <a:rPr lang="en-US" dirty="0" smtClean="0"/>
              <a:t>of uterine prolapse</a:t>
            </a:r>
            <a:endParaRPr lang="en-US" dirty="0"/>
          </a:p>
          <a:p>
            <a:r>
              <a:rPr lang="en-US" dirty="0"/>
              <a:t>Close the speculum as it emerges from the </a:t>
            </a:r>
            <a:r>
              <a:rPr lang="en-US" dirty="0" err="1" smtClean="0"/>
              <a:t>introitus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9125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0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Bimanual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588" y="2263922"/>
            <a:ext cx="6400799" cy="404797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4782" y="10279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5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Palpate the ovaries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106" y="1923371"/>
            <a:ext cx="7277878" cy="46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5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The general physical examination serves to detect abnormalities suggested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by the medical, surgical, or gynecologic history </a:t>
            </a:r>
          </a:p>
          <a:p>
            <a:r>
              <a:rPr lang="en-US" sz="3600" dirty="0" smtClean="0"/>
              <a:t>unsuspected asymptomatic problems</a:t>
            </a:r>
            <a:endParaRPr lang="en-US" sz="36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0118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2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Bimanual examination of the adnexa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Bimanual examination of the adnexa to assess the ovaries, </a:t>
            </a:r>
            <a:r>
              <a:rPr lang="en-US" b="1" dirty="0" smtClean="0"/>
              <a:t>fallopian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tubes, and support </a:t>
            </a:r>
            <a:r>
              <a:rPr lang="en-US" b="1" dirty="0" smtClean="0"/>
              <a:t>structures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ovaries are palpable in</a:t>
            </a:r>
          </a:p>
          <a:p>
            <a:r>
              <a:rPr lang="en-US" dirty="0"/>
              <a:t>normal menstrual women approximately half of the time</a:t>
            </a:r>
            <a:r>
              <a:rPr lang="en-US" dirty="0" smtClean="0"/>
              <a:t>,</a:t>
            </a:r>
            <a:endParaRPr lang="en-US" dirty="0"/>
          </a:p>
          <a:p>
            <a:r>
              <a:rPr lang="en-US" dirty="0"/>
              <a:t>palpation of ovaries in postmenopausal women is less common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2978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4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Bimanual examination of the </a:t>
            </a:r>
            <a:r>
              <a:rPr lang="en-US" smtClean="0"/>
              <a:t>uterus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uterus may tilt on its long axis (from cervix </a:t>
            </a:r>
            <a:r>
              <a:rPr lang="en-US" dirty="0" smtClean="0"/>
              <a:t>to fundus</a:t>
            </a:r>
            <a:r>
              <a:rPr lang="en-US" dirty="0"/>
              <a:t>, version) yielding three positions </a:t>
            </a:r>
            <a:endParaRPr lang="en-US" dirty="0" smtClean="0"/>
          </a:p>
          <a:p>
            <a:r>
              <a:rPr lang="en-US" dirty="0" err="1" smtClean="0"/>
              <a:t>anteverted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midposition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retroverted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It </a:t>
            </a:r>
            <a:r>
              <a:rPr lang="en-US" dirty="0"/>
              <a:t>may also tilt on a shorter axis (from just above or at </a:t>
            </a:r>
            <a:r>
              <a:rPr lang="en-US" dirty="0" smtClean="0"/>
              <a:t>the area </a:t>
            </a:r>
            <a:r>
              <a:rPr lang="en-US" dirty="0"/>
              <a:t>of the lower uterine segment, flexion) yielding two </a:t>
            </a:r>
            <a:r>
              <a:rPr lang="en-US" dirty="0" smtClean="0"/>
              <a:t>positions </a:t>
            </a:r>
          </a:p>
          <a:p>
            <a:r>
              <a:rPr lang="en-US" dirty="0" err="1" smtClean="0"/>
              <a:t>anteflexed</a:t>
            </a:r>
            <a:r>
              <a:rPr lang="en-US" dirty="0" smtClean="0"/>
              <a:t> </a:t>
            </a:r>
          </a:p>
          <a:p>
            <a:r>
              <a:rPr lang="en-US" dirty="0" smtClean="0"/>
              <a:t>retroflexed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24946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8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215" y="578498"/>
            <a:ext cx="6867331" cy="563569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3990" y="7958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9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505" y="242596"/>
            <a:ext cx="7632441" cy="634481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1583" y="8145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1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Rectovaginal</a:t>
            </a:r>
            <a:r>
              <a:rPr lang="en-US" dirty="0" smtClean="0"/>
              <a:t> examination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86125" y="1905184"/>
            <a:ext cx="6019749" cy="419221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3525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3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extent of the examination is generally determined by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3200" dirty="0" smtClean="0"/>
              <a:t>the patient’s complaints</a:t>
            </a:r>
          </a:p>
          <a:p>
            <a:r>
              <a:rPr lang="en-US" sz="3200" dirty="0" smtClean="0"/>
              <a:t>what is being medically managed by other clinicians</a:t>
            </a:r>
          </a:p>
          <a:p>
            <a:r>
              <a:rPr lang="en-US" sz="3200" dirty="0" smtClean="0"/>
              <a:t>what is medically indicated from history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0799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examination in OB &amp; GYN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breast examination</a:t>
            </a:r>
          </a:p>
          <a:p>
            <a:r>
              <a:rPr lang="en-US" dirty="0" smtClean="0"/>
              <a:t>the abdominal examination</a:t>
            </a:r>
          </a:p>
          <a:p>
            <a:r>
              <a:rPr lang="en-US" dirty="0" smtClean="0"/>
              <a:t>the pelvic examination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330" y="1562894"/>
            <a:ext cx="3248025" cy="2169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330" y="4092575"/>
            <a:ext cx="3248025" cy="2219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5878" y="4092575"/>
            <a:ext cx="3390122" cy="215185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31639" y="6516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9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984" y="951723"/>
            <a:ext cx="6064898" cy="52811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709127"/>
            <a:ext cx="42547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Hand washing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4170" y="30248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1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119" y="1847461"/>
            <a:ext cx="5971591" cy="47212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20279" y="447869"/>
            <a:ext cx="49638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/>
              <a:t>    chaperone</a:t>
            </a:r>
            <a:endParaRPr lang="en-US" sz="54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815" y="9095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1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1101</Words>
  <Application>Microsoft Office PowerPoint</Application>
  <PresentationFormat>Widescreen</PresentationFormat>
  <Paragraphs>209</Paragraphs>
  <Slides>54</Slides>
  <Notes>0</Notes>
  <HiddenSlides>0</HiddenSlides>
  <MMClips>43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B Nazanin</vt:lpstr>
      <vt:lpstr>Calibri</vt:lpstr>
      <vt:lpstr>Calibri Light</vt:lpstr>
      <vt:lpstr>Wingdings</vt:lpstr>
      <vt:lpstr>Office Theme</vt:lpstr>
      <vt:lpstr>General Obstetrics and Gynecology Physical Examination</vt:lpstr>
      <vt:lpstr>PowerPoint Presentation</vt:lpstr>
      <vt:lpstr>اهداف یادگیری:</vt:lpstr>
      <vt:lpstr>اهداف یادگیری (ادامه):</vt:lpstr>
      <vt:lpstr>The general physical examination serves to detect abnormalities suggested </vt:lpstr>
      <vt:lpstr>The extent of the examination is generally determined by </vt:lpstr>
      <vt:lpstr>Physical examination in OB &amp; GYN</vt:lpstr>
      <vt:lpstr>PowerPoint Presentation</vt:lpstr>
      <vt:lpstr>PowerPoint Presentation</vt:lpstr>
      <vt:lpstr>Vital Signs</vt:lpstr>
      <vt:lpstr>BLOOD PRESSURE CATEGORIES Based on Whelton, P.K., et al., 2017</vt:lpstr>
      <vt:lpstr>Blood pressure</vt:lpstr>
      <vt:lpstr>                    Breast examination</vt:lpstr>
      <vt:lpstr>Breast Examination</vt:lpstr>
      <vt:lpstr>Breast examination </vt:lpstr>
      <vt:lpstr>Inspect with arms at sides</vt:lpstr>
      <vt:lpstr>            Inspect with arms over head </vt:lpstr>
      <vt:lpstr>Inspect while leaning forward</vt:lpstr>
      <vt:lpstr>Palpation breast examination  </vt:lpstr>
      <vt:lpstr>Palpation </vt:lpstr>
      <vt:lpstr>PowerPoint Presentation</vt:lpstr>
      <vt:lpstr>PowerPoint Presentation</vt:lpstr>
      <vt:lpstr>                          Palpate the nipple</vt:lpstr>
      <vt:lpstr>   Compress the areola for nipple discharge</vt:lpstr>
      <vt:lpstr>Breast Examination</vt:lpstr>
      <vt:lpstr>Counseling Breast Self-Awareness</vt:lpstr>
      <vt:lpstr>Breast Self Examination</vt:lpstr>
      <vt:lpstr>Pelvic examination</vt:lpstr>
      <vt:lpstr>Pelvic Examination</vt:lpstr>
      <vt:lpstr>Pelvic examination</vt:lpstr>
      <vt:lpstr>Lithotomy position during a pelvic examination</vt:lpstr>
      <vt:lpstr>Palpation of the Bartholin, urethral, and Skene glands</vt:lpstr>
      <vt:lpstr>Speculum</vt:lpstr>
      <vt:lpstr>Speculum Examination</vt:lpstr>
      <vt:lpstr>Speculum Examination</vt:lpstr>
      <vt:lpstr>Speculum examination</vt:lpstr>
      <vt:lpstr>Speculum Examination</vt:lpstr>
      <vt:lpstr>Speculum insertion</vt:lpstr>
      <vt:lpstr>Insert the Speculum</vt:lpstr>
      <vt:lpstr>Insert the Speculum</vt:lpstr>
      <vt:lpstr>Speculum insertion</vt:lpstr>
      <vt:lpstr>Speculum insertion</vt:lpstr>
      <vt:lpstr>Speculum insertion</vt:lpstr>
      <vt:lpstr>Insert the speculum to full length</vt:lpstr>
      <vt:lpstr>Gently open and fix the speculum</vt:lpstr>
      <vt:lpstr>Inspect the Cervix </vt:lpstr>
      <vt:lpstr>Inspect the Vagina</vt:lpstr>
      <vt:lpstr>Bimanual examination</vt:lpstr>
      <vt:lpstr>Palpate the ovaries</vt:lpstr>
      <vt:lpstr>Bimanual examination of the adnexa</vt:lpstr>
      <vt:lpstr>Bimanual examination of the uterus</vt:lpstr>
      <vt:lpstr>PowerPoint Presentation</vt:lpstr>
      <vt:lpstr>PowerPoint Presentation</vt:lpstr>
      <vt:lpstr>Rectovaginal examination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Obstetrics and Gynecology Physical Examination</dc:title>
  <dc:creator>asus</dc:creator>
  <cp:lastModifiedBy>asus</cp:lastModifiedBy>
  <cp:revision>73</cp:revision>
  <dcterms:created xsi:type="dcterms:W3CDTF">2020-04-10T16:31:19Z</dcterms:created>
  <dcterms:modified xsi:type="dcterms:W3CDTF">2020-04-16T17:31:00Z</dcterms:modified>
</cp:coreProperties>
</file>