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62" r:id="rId3"/>
    <p:sldId id="257" r:id="rId4"/>
    <p:sldId id="258" r:id="rId5"/>
    <p:sldId id="259" r:id="rId6"/>
    <p:sldId id="260" r:id="rId7"/>
    <p:sldId id="261" r:id="rId8"/>
    <p:sldId id="263" r:id="rId9"/>
    <p:sldId id="264" r:id="rId10"/>
    <p:sldId id="265" r:id="rId11"/>
    <p:sldId id="267" r:id="rId12"/>
    <p:sldId id="268" r:id="rId13"/>
    <p:sldId id="269" r:id="rId14"/>
    <p:sldId id="270" r:id="rId15"/>
    <p:sldId id="273" r:id="rId16"/>
    <p:sldId id="279" r:id="rId17"/>
    <p:sldId id="275" r:id="rId18"/>
    <p:sldId id="276" r:id="rId19"/>
    <p:sldId id="271" r:id="rId20"/>
    <p:sldId id="272" r:id="rId21"/>
    <p:sldId id="280" r:id="rId22"/>
    <p:sldId id="28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02" y="77"/>
      </p:cViewPr>
      <p:guideLst>
        <p:guide orient="horz" pos="2160"/>
        <p:guide pos="2880"/>
      </p:guideLst>
    </p:cSldViewPr>
  </p:slideViewPr>
  <p:notesTextViewPr>
    <p:cViewPr>
      <p:scale>
        <a:sx n="1" d="1"/>
        <a:sy n="1" d="1"/>
      </p:scale>
      <p:origin x="0" y="0"/>
    </p:cViewPr>
  </p:notesTextViewPr>
  <p:sorterViewPr>
    <p:cViewPr>
      <p:scale>
        <a:sx n="100" d="100"/>
        <a:sy n="100" d="100"/>
      </p:scale>
      <p:origin x="0" y="6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BE8DB2E-A211-4BD2-BF4B-E7E88BE7FB4A}"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78339-38F9-42AE-ACD2-94F1077F67D6}"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8DB2E-A211-4BD2-BF4B-E7E88BE7FB4A}"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78339-38F9-42AE-ACD2-94F1077F67D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8DB2E-A211-4BD2-BF4B-E7E88BE7FB4A}"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78339-38F9-42AE-ACD2-94F1077F67D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8DB2E-A211-4BD2-BF4B-E7E88BE7FB4A}"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78339-38F9-42AE-ACD2-94F1077F67D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E8DB2E-A211-4BD2-BF4B-E7E88BE7FB4A}"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78339-38F9-42AE-ACD2-94F1077F67D6}"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E8DB2E-A211-4BD2-BF4B-E7E88BE7FB4A}" type="datetimeFigureOut">
              <a:rPr lang="en-US" smtClean="0"/>
              <a:t>4/19/2020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78339-38F9-42AE-ACD2-94F1077F67D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E8DB2E-A211-4BD2-BF4B-E7E88BE7FB4A}" type="datetimeFigureOut">
              <a:rPr lang="en-US" smtClean="0"/>
              <a:t>4/19/2020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E78339-38F9-42AE-ACD2-94F1077F67D6}"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BE8DB2E-A211-4BD2-BF4B-E7E88BE7FB4A}" type="datetimeFigureOut">
              <a:rPr lang="en-US" smtClean="0"/>
              <a:t>4/19/2020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E78339-38F9-42AE-ACD2-94F1077F67D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8DB2E-A211-4BD2-BF4B-E7E88BE7FB4A}" type="datetimeFigureOut">
              <a:rPr lang="en-US" smtClean="0"/>
              <a:t>4/19/2020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E78339-38F9-42AE-ACD2-94F1077F67D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E8DB2E-A211-4BD2-BF4B-E7E88BE7FB4A}" type="datetimeFigureOut">
              <a:rPr lang="en-US" smtClean="0"/>
              <a:t>4/19/2020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78339-38F9-42AE-ACD2-94F1077F67D6}" type="slidenum">
              <a:rPr lang="en-US" smtClean="0"/>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E8DB2E-A211-4BD2-BF4B-E7E88BE7FB4A}" type="datetimeFigureOut">
              <a:rPr lang="en-US" smtClean="0"/>
              <a:t>4/19/2020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78339-38F9-42AE-ACD2-94F1077F67D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BE8DB2E-A211-4BD2-BF4B-E7E88BE7FB4A}" type="datetimeFigureOut">
              <a:rPr lang="en-US" smtClean="0"/>
              <a:t>4/19/2020</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49E78339-38F9-42AE-ACD2-94F1077F67D6}"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9.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9.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2.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microsoft.com/office/2007/relationships/media" Target="../media/media22.wma"/><Relationship Id="rId7" Type="http://schemas.openxmlformats.org/officeDocument/2006/relationships/image" Target="../media/image2.pn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22.wm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3442731"/>
            <a:ext cx="7543800" cy="1524000"/>
          </a:xfrm>
        </p:spPr>
        <p:txBody>
          <a:bodyPr/>
          <a:lstStyle/>
          <a:p>
            <a:r>
              <a:rPr lang="en-US" dirty="0" smtClean="0"/>
              <a:t>Physical examination in </a:t>
            </a:r>
            <a:r>
              <a:rPr lang="en-US" dirty="0"/>
              <a:t/>
            </a:r>
            <a:br>
              <a:rPr lang="en-US" dirty="0"/>
            </a:br>
            <a:r>
              <a:rPr lang="en-US" dirty="0" smtClean="0"/>
              <a:t>pregnancy and </a:t>
            </a:r>
            <a:r>
              <a:rPr lang="en-US" dirty="0" err="1" smtClean="0"/>
              <a:t>labour</a:t>
            </a:r>
            <a:endParaRPr lang="en-US" dirty="0"/>
          </a:p>
        </p:txBody>
      </p:sp>
      <p:sp>
        <p:nvSpPr>
          <p:cNvPr id="5" name="TextBox 4"/>
          <p:cNvSpPr txBox="1"/>
          <p:nvPr/>
        </p:nvSpPr>
        <p:spPr>
          <a:xfrm>
            <a:off x="914400" y="4968240"/>
            <a:ext cx="4724400" cy="646331"/>
          </a:xfrm>
          <a:prstGeom prst="rect">
            <a:avLst/>
          </a:prstGeom>
          <a:noFill/>
        </p:spPr>
        <p:txBody>
          <a:bodyPr wrap="square" rtlCol="0">
            <a:spAutoFit/>
          </a:bodyPr>
          <a:lstStyle/>
          <a:p>
            <a:r>
              <a:rPr lang="en-US" dirty="0" smtClean="0">
                <a:latin typeface="Arial Unicode MS" pitchFamily="34" charset="-128"/>
                <a:ea typeface="Arial Unicode MS" pitchFamily="34" charset="-128"/>
                <a:cs typeface="Arial Unicode MS" pitchFamily="34" charset="-128"/>
              </a:rPr>
              <a:t>Maryam </a:t>
            </a:r>
            <a:r>
              <a:rPr lang="en-US" dirty="0" err="1" smtClean="0">
                <a:latin typeface="Arial Unicode MS" pitchFamily="34" charset="-128"/>
                <a:ea typeface="Arial Unicode MS" pitchFamily="34" charset="-128"/>
                <a:cs typeface="Arial Unicode MS" pitchFamily="34" charset="-128"/>
              </a:rPr>
              <a:t>farahani</a:t>
            </a:r>
            <a:endParaRPr lang="en-US" dirty="0" smtClean="0">
              <a:latin typeface="Arial Unicode MS" pitchFamily="34" charset="-128"/>
              <a:ea typeface="Arial Unicode MS" pitchFamily="34" charset="-128"/>
              <a:cs typeface="Arial Unicode MS" pitchFamily="34" charset="-128"/>
            </a:endParaRPr>
          </a:p>
          <a:p>
            <a:r>
              <a:rPr lang="en-US" dirty="0" err="1" smtClean="0">
                <a:latin typeface="Arial Unicode MS" pitchFamily="34" charset="-128"/>
                <a:ea typeface="Arial Unicode MS" pitchFamily="34" charset="-128"/>
                <a:cs typeface="Arial Unicode MS" pitchFamily="34" charset="-128"/>
              </a:rPr>
              <a:t>Mahdieh</a:t>
            </a:r>
            <a:r>
              <a:rPr lang="en-US" dirty="0" smtClean="0">
                <a:latin typeface="Arial Unicode MS" pitchFamily="34" charset="-128"/>
                <a:ea typeface="Arial Unicode MS" pitchFamily="34" charset="-128"/>
                <a:cs typeface="Arial Unicode MS" pitchFamily="34" charset="-128"/>
              </a:rPr>
              <a:t> hospital</a:t>
            </a:r>
            <a:endParaRPr lang="en-US" dirty="0">
              <a:latin typeface="Arial Unicode MS" pitchFamily="34" charset="-128"/>
              <a:ea typeface="Arial Unicode MS" pitchFamily="34" charset="-128"/>
              <a:cs typeface="Arial Unicode MS" pitchFamily="34" charset="-12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94226660"/>
      </p:ext>
    </p:extLst>
  </p:cSld>
  <p:clrMapOvr>
    <a:masterClrMapping/>
  </p:clrMapOvr>
  <mc:AlternateContent xmlns:mc="http://schemas.openxmlformats.org/markup-compatibility/2006">
    <mc:Choice xmlns:p14="http://schemas.microsoft.com/office/powerpoint/2010/main" Requires="p14">
      <p:transition spd="slow" p14:dur="2000" advTm="11287"/>
    </mc:Choice>
    <mc:Fallback>
      <p:transition spd="slow" advTm="1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305800" cy="3886200"/>
          </a:xfrm>
        </p:spPr>
        <p:txBody>
          <a:bodyPr>
            <a:normAutofit/>
          </a:bodyPr>
          <a:lstStyle/>
          <a:p>
            <a:pPr>
              <a:lnSpc>
                <a:spcPct val="150000"/>
              </a:lnSpc>
            </a:pPr>
            <a:r>
              <a:rPr lang="en-US" sz="2000" b="1" dirty="0"/>
              <a:t>Third Leopold’s </a:t>
            </a:r>
            <a:r>
              <a:rPr lang="en-US" sz="2000" b="1" dirty="0" err="1"/>
              <a:t>manoeuvre</a:t>
            </a:r>
            <a:r>
              <a:rPr lang="en-US" sz="2000" b="1" dirty="0"/>
              <a:t>: deep pelvic palpation</a:t>
            </a:r>
          </a:p>
          <a:p>
            <a:pPr>
              <a:lnSpc>
                <a:spcPct val="150000"/>
              </a:lnSpc>
            </a:pPr>
            <a:r>
              <a:rPr lang="en-US" sz="1500" dirty="0"/>
              <a:t>The third </a:t>
            </a:r>
            <a:r>
              <a:rPr lang="en-US" sz="1500" dirty="0" err="1"/>
              <a:t>manoeuvre</a:t>
            </a:r>
            <a:r>
              <a:rPr lang="en-US" sz="1500" dirty="0"/>
              <a:t> helps to confirm your earlier findings about the fetal presentation—is it cephalic or breech?</a:t>
            </a:r>
          </a:p>
          <a:p>
            <a:pPr>
              <a:lnSpc>
                <a:spcPct val="150000"/>
              </a:lnSpc>
            </a:pPr>
            <a:r>
              <a:rPr lang="en-US" sz="1600" dirty="0" smtClean="0"/>
              <a:t>Using </a:t>
            </a:r>
            <a:r>
              <a:rPr lang="en-US" sz="1600" dirty="0"/>
              <a:t>the thumb and fingers of one hand the lower abdomen is grasped just above the pubic </a:t>
            </a:r>
            <a:r>
              <a:rPr lang="en-US" sz="1600" dirty="0" err="1"/>
              <a:t>symphysis</a:t>
            </a:r>
            <a:r>
              <a:rPr lang="en-US" sz="1600" dirty="0"/>
              <a:t> to establish if the presenting part is engaged. If not engaged a movable body part will be felt. The presenting part is the part of the fetus that is felt to be in closest proximity to the birth canal.</a:t>
            </a:r>
            <a:endParaRPr lang="en-US" sz="1500" dirty="0"/>
          </a:p>
          <a:p>
            <a:endParaRPr lang="en-US" dirty="0"/>
          </a:p>
        </p:txBody>
      </p:sp>
      <p:sp>
        <p:nvSpPr>
          <p:cNvPr id="5" name="TextBox 4"/>
          <p:cNvSpPr txBox="1"/>
          <p:nvPr/>
        </p:nvSpPr>
        <p:spPr>
          <a:xfrm>
            <a:off x="3429000" y="5257800"/>
            <a:ext cx="3124200" cy="738664"/>
          </a:xfrm>
          <a:prstGeom prst="rect">
            <a:avLst/>
          </a:prstGeom>
          <a:noFill/>
        </p:spPr>
        <p:txBody>
          <a:bodyPr wrap="square" rtlCol="0">
            <a:spAutoFit/>
          </a:bodyPr>
          <a:lstStyle/>
          <a:p>
            <a:r>
              <a:rPr lang="en-US" sz="1400" dirty="0"/>
              <a:t>Figure 2.6  Deep pelvic palpation–the third </a:t>
            </a:r>
            <a:r>
              <a:rPr lang="en-US" sz="1400" dirty="0" err="1"/>
              <a:t>manoeuvre</a:t>
            </a:r>
            <a:r>
              <a:rPr lang="en-US" sz="1400" dirty="0"/>
              <a:t> helps to determine </a:t>
            </a:r>
            <a:r>
              <a:rPr lang="en-US" sz="1400" dirty="0" smtClean="0"/>
              <a:t>if the presenting part is engaged.</a:t>
            </a:r>
            <a:endParaRPr lang="en-US" sz="1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620453"/>
            <a:ext cx="243840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096000"/>
            <a:ext cx="487362" cy="487362"/>
          </a:xfrm>
          <a:prstGeom prst="rect">
            <a:avLst/>
          </a:prstGeom>
        </p:spPr>
      </p:pic>
    </p:spTree>
    <p:extLst>
      <p:ext uri="{BB962C8B-B14F-4D97-AF65-F5344CB8AC3E}">
        <p14:creationId xmlns:p14="http://schemas.microsoft.com/office/powerpoint/2010/main" val="3897932631"/>
      </p:ext>
    </p:extLst>
  </p:cSld>
  <p:clrMapOvr>
    <a:masterClrMapping/>
  </p:clrMapOvr>
  <mc:AlternateContent xmlns:mc="http://schemas.openxmlformats.org/markup-compatibility/2006" xmlns:p14="http://schemas.microsoft.com/office/powerpoint/2010/main">
    <mc:Choice Requires="p14">
      <p:transition spd="slow" p14:dur="800" advTm="60271">
        <p:circle/>
      </p:transition>
    </mc:Choice>
    <mc:Fallback xmlns="">
      <p:transition spd="slow" advTm="6027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10600" cy="3352800"/>
          </a:xfrm>
        </p:spPr>
        <p:txBody>
          <a:bodyPr>
            <a:normAutofit/>
          </a:bodyPr>
          <a:lstStyle/>
          <a:p>
            <a:pPr>
              <a:lnSpc>
                <a:spcPct val="150000"/>
              </a:lnSpc>
            </a:pPr>
            <a:r>
              <a:rPr lang="en-US" sz="2000" b="1" dirty="0"/>
              <a:t>Fourth Leopold’s </a:t>
            </a:r>
            <a:r>
              <a:rPr lang="en-US" sz="2000" b="1" dirty="0" err="1"/>
              <a:t>manoeuvre</a:t>
            </a:r>
            <a:r>
              <a:rPr lang="en-US" sz="2000" b="1" dirty="0" smtClean="0"/>
              <a:t>:</a:t>
            </a:r>
          </a:p>
          <a:p>
            <a:pPr>
              <a:lnSpc>
                <a:spcPct val="150000"/>
              </a:lnSpc>
            </a:pPr>
            <a:r>
              <a:rPr lang="en-US" sz="1500" dirty="0"/>
              <a:t>. The last maneuver requires that the health care provider face the woman's feet, as he or she will attempt to locate the fetus' brow. The fingers of both hands are moved gently down the sides of the uterus toward the pubis. The side where there is resistance to the descent of the fingers toward the pubis is greatest is where the brow is located. If the head of the fetus is well-flexed, it should be on the opposite side from the fetal back. If the fetal head is extended though, the occiput is instead felt and is located on the same side as the back.</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19400"/>
            <a:ext cx="3962400" cy="369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97350825"/>
      </p:ext>
    </p:extLst>
  </p:cSld>
  <p:clrMapOvr>
    <a:masterClrMapping/>
  </p:clrMapOvr>
  <p:transition spd="slow" advTm="6377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81000"/>
            <a:ext cx="7543800" cy="3048000"/>
          </a:xfrm>
        </p:spPr>
        <p:txBody>
          <a:bodyPr>
            <a:normAutofit/>
          </a:bodyPr>
          <a:lstStyle/>
          <a:p>
            <a:pPr>
              <a:lnSpc>
                <a:spcPct val="150000"/>
              </a:lnSpc>
            </a:pPr>
            <a:r>
              <a:rPr lang="en-US" sz="2000" dirty="0"/>
              <a:t> Measuring fetal heart rate</a:t>
            </a:r>
          </a:p>
          <a:p>
            <a:pPr>
              <a:lnSpc>
                <a:spcPct val="150000"/>
              </a:lnSpc>
            </a:pPr>
            <a:r>
              <a:rPr lang="en-US" sz="1500" dirty="0"/>
              <a:t>Use a </a:t>
            </a:r>
            <a:r>
              <a:rPr lang="en-US" sz="1500" dirty="0" err="1"/>
              <a:t>fetoscope</a:t>
            </a:r>
            <a:r>
              <a:rPr lang="en-US" sz="1500" dirty="0"/>
              <a:t> or stethoscope to listen to the fetal heart rate </a:t>
            </a:r>
            <a:r>
              <a:rPr lang="en-US" sz="1500" i="1" dirty="0"/>
              <a:t>immediately after</a:t>
            </a:r>
            <a:r>
              <a:rPr lang="en-US" sz="1500" dirty="0"/>
              <a:t> a </a:t>
            </a:r>
            <a:r>
              <a:rPr lang="en-US" sz="1500" dirty="0" smtClean="0"/>
              <a:t>contraction. </a:t>
            </a:r>
            <a:r>
              <a:rPr lang="en-US" sz="1500" dirty="0"/>
              <a:t>Count the number of fetal heartbeats for a full minute at least once every 30 minutes during the active phase first stage of </a:t>
            </a:r>
            <a:r>
              <a:rPr lang="en-US" sz="1500" dirty="0" err="1"/>
              <a:t>labour</a:t>
            </a:r>
            <a:r>
              <a:rPr lang="en-US" sz="1500" dirty="0"/>
              <a:t> and every 5 minutes during the second stage. If there are fetal heart rate abnormalities (less than 120 or more than 160 beats per minute, sustained for 10 minutes), suspect fetal distress and refer urgently to a health facility, unless the </a:t>
            </a:r>
            <a:r>
              <a:rPr lang="en-US" sz="1500" dirty="0" err="1"/>
              <a:t>labour</a:t>
            </a:r>
            <a:r>
              <a:rPr lang="en-US" sz="1500" dirty="0"/>
              <a:t> is progressing fast and the baby is about to be born. </a:t>
            </a:r>
          </a:p>
          <a:p>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3276599"/>
            <a:ext cx="607695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93713344"/>
      </p:ext>
    </p:extLst>
  </p:cSld>
  <p:clrMapOvr>
    <a:masterClrMapping/>
  </p:clrMapOvr>
  <p:transition spd="slow" advTm="6229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81000"/>
            <a:ext cx="7543800" cy="3048000"/>
          </a:xfrm>
        </p:spPr>
        <p:txBody>
          <a:bodyPr/>
          <a:lstStyle/>
          <a:p>
            <a:r>
              <a:rPr lang="en-US" dirty="0"/>
              <a:t> </a:t>
            </a:r>
            <a:r>
              <a:rPr lang="en-US" sz="2000" b="1" dirty="0"/>
              <a:t>Measuring contractions</a:t>
            </a:r>
          </a:p>
          <a:p>
            <a:pPr>
              <a:lnSpc>
                <a:spcPct val="150000"/>
              </a:lnSpc>
            </a:pPr>
            <a:r>
              <a:rPr lang="en-US" sz="1400" dirty="0"/>
              <a:t>To assess the frequency and duration of contractions, put your hand over the mother’s abdomen, around the fundus. You will sense the abdomen starting to tighten and become hard. The mother may make ‘pain’ sounds with the contraction. Count the </a:t>
            </a:r>
            <a:r>
              <a:rPr lang="en-US" sz="1400" b="1" dirty="0"/>
              <a:t>frequency</a:t>
            </a:r>
            <a:r>
              <a:rPr lang="en-US" sz="1400" dirty="0"/>
              <a:t>, i.e. number of contractions in 10 minutes, and the </a:t>
            </a:r>
            <a:r>
              <a:rPr lang="en-US" sz="1400" b="1" dirty="0"/>
              <a:t>duration</a:t>
            </a:r>
            <a:r>
              <a:rPr lang="en-US" sz="1400" dirty="0"/>
              <a:t> (the time elapsed during each contraction in seconds).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20158325"/>
      </p:ext>
    </p:extLst>
  </p:cSld>
  <p:clrMapOvr>
    <a:masterClrMapping/>
  </p:clrMapOvr>
  <mc:AlternateContent xmlns:mc="http://schemas.openxmlformats.org/markup-compatibility/2006">
    <mc:Choice xmlns:p14="http://schemas.microsoft.com/office/powerpoint/2010/main" Requires="p14">
      <p:transition spd="slow" p14:dur="1500" advTm="36902">
        <p:split orient="vert"/>
      </p:transition>
    </mc:Choice>
    <mc:Fallback>
      <p:transition spd="slow" advTm="3690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8153400" cy="4114800"/>
          </a:xfrm>
        </p:spPr>
        <p:txBody>
          <a:bodyPr>
            <a:normAutofit fontScale="92500" lnSpcReduction="10000"/>
          </a:bodyPr>
          <a:lstStyle/>
          <a:p>
            <a:pPr marL="0" indent="0">
              <a:lnSpc>
                <a:spcPct val="150000"/>
              </a:lnSpc>
              <a:buNone/>
            </a:pPr>
            <a:r>
              <a:rPr lang="en-US" sz="2200" b="1" dirty="0"/>
              <a:t>Vaginal examination</a:t>
            </a:r>
          </a:p>
          <a:p>
            <a:pPr marL="0" indent="0">
              <a:lnSpc>
                <a:spcPct val="150000"/>
              </a:lnSpc>
              <a:buNone/>
            </a:pPr>
            <a:r>
              <a:rPr lang="en-US" sz="1600" dirty="0"/>
              <a:t>The functions of a vaginal examination are to:</a:t>
            </a:r>
          </a:p>
          <a:p>
            <a:pPr lvl="0">
              <a:lnSpc>
                <a:spcPct val="150000"/>
              </a:lnSpc>
            </a:pPr>
            <a:r>
              <a:rPr lang="en-US" sz="1600" dirty="0"/>
              <a:t>Determine if true </a:t>
            </a:r>
            <a:r>
              <a:rPr lang="en-US" sz="1600" dirty="0" err="1"/>
              <a:t>labour</a:t>
            </a:r>
            <a:r>
              <a:rPr lang="en-US" sz="1600" dirty="0"/>
              <a:t> has begun and the stage it has reached, based on measuring the dilatation of the cervix</a:t>
            </a:r>
          </a:p>
          <a:p>
            <a:pPr lvl="0">
              <a:lnSpc>
                <a:spcPct val="150000"/>
              </a:lnSpc>
            </a:pPr>
            <a:r>
              <a:rPr lang="en-US" sz="1600" dirty="0"/>
              <a:t>Assess the progress of </a:t>
            </a:r>
            <a:r>
              <a:rPr lang="en-US" sz="1600" dirty="0" err="1"/>
              <a:t>labour</a:t>
            </a:r>
            <a:r>
              <a:rPr lang="en-US" sz="1600" dirty="0"/>
              <a:t> in terms of the rate of increase in cervical dilatation and the descent of the fetus down the birth canal</a:t>
            </a:r>
          </a:p>
          <a:p>
            <a:pPr lvl="0">
              <a:lnSpc>
                <a:spcPct val="150000"/>
              </a:lnSpc>
            </a:pPr>
            <a:r>
              <a:rPr lang="en-US" sz="1600" dirty="0"/>
              <a:t>Identify the fetal presentation and position</a:t>
            </a:r>
          </a:p>
          <a:p>
            <a:pPr lvl="0">
              <a:lnSpc>
                <a:spcPct val="150000"/>
              </a:lnSpc>
            </a:pPr>
            <a:r>
              <a:rPr lang="en-US" sz="1600" dirty="0"/>
              <a:t>Detect any </a:t>
            </a:r>
            <a:r>
              <a:rPr lang="en-US" sz="1600" b="1" dirty="0" err="1"/>
              <a:t>moulding</a:t>
            </a:r>
            <a:r>
              <a:rPr lang="en-US" sz="1600" dirty="0"/>
              <a:t> of the fetal skull bones (the extent to which they overlap under pressure from the birth canal)</a:t>
            </a:r>
          </a:p>
          <a:p>
            <a:pPr lvl="0">
              <a:lnSpc>
                <a:spcPct val="150000"/>
              </a:lnSpc>
            </a:pPr>
            <a:r>
              <a:rPr lang="en-US" sz="1600" dirty="0"/>
              <a:t>Assess the size of the mother’s pelvis and its adequacy for the passage of the fetus</a:t>
            </a:r>
          </a:p>
          <a:p>
            <a:pPr lvl="0">
              <a:lnSpc>
                <a:spcPct val="150000"/>
              </a:lnSpc>
            </a:pPr>
            <a:r>
              <a:rPr lang="en-US" sz="1600" dirty="0"/>
              <a:t>Check the </a:t>
            </a:r>
            <a:r>
              <a:rPr lang="en-US" sz="1600" dirty="0" err="1"/>
              <a:t>colour</a:t>
            </a:r>
            <a:r>
              <a:rPr lang="en-US" sz="1600" dirty="0"/>
              <a:t> of the amniotic fluid.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42228795"/>
      </p:ext>
    </p:extLst>
  </p:cSld>
  <p:clrMapOvr>
    <a:masterClrMapping/>
  </p:clrMapOvr>
  <mc:AlternateContent xmlns:mc="http://schemas.openxmlformats.org/markup-compatibility/2006">
    <mc:Choice xmlns:p14="http://schemas.microsoft.com/office/powerpoint/2010/main" Requires="p14">
      <p:transition spd="slow" p14:dur="1500" advTm="65846">
        <p:split orient="vert"/>
      </p:transition>
    </mc:Choice>
    <mc:Fallback>
      <p:transition spd="slow" advTm="6584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305800" cy="5334000"/>
          </a:xfrm>
        </p:spPr>
        <p:txBody>
          <a:bodyPr>
            <a:normAutofit fontScale="92500" lnSpcReduction="20000"/>
          </a:bodyPr>
          <a:lstStyle/>
          <a:p>
            <a:pPr>
              <a:lnSpc>
                <a:spcPct val="170000"/>
              </a:lnSpc>
            </a:pPr>
            <a:r>
              <a:rPr lang="en-US" sz="3600" b="1" dirty="0"/>
              <a:t>Assess the external genitalia and vagina</a:t>
            </a:r>
          </a:p>
          <a:p>
            <a:pPr>
              <a:lnSpc>
                <a:spcPct val="170000"/>
              </a:lnSpc>
            </a:pPr>
            <a:r>
              <a:rPr lang="en-US" sz="2200" dirty="0" smtClean="0"/>
              <a:t>.Look </a:t>
            </a:r>
            <a:r>
              <a:rPr lang="en-US" sz="2200" dirty="0"/>
              <a:t>carefully to see if there is:</a:t>
            </a:r>
          </a:p>
          <a:p>
            <a:pPr lvl="0">
              <a:lnSpc>
                <a:spcPct val="170000"/>
              </a:lnSpc>
            </a:pPr>
            <a:r>
              <a:rPr lang="en-US" sz="2200" dirty="0" smtClean="0"/>
              <a:t>Any </a:t>
            </a:r>
            <a:r>
              <a:rPr lang="en-US" sz="2200" dirty="0"/>
              <a:t>abnormal discharge (thick yellowish or white and foul smelling) from the vagina, or inflamed sores on the external genitalia, which may be due to a urinary tract infection or sexually transmitted infection.</a:t>
            </a:r>
          </a:p>
          <a:p>
            <a:pPr lvl="0">
              <a:lnSpc>
                <a:spcPct val="170000"/>
              </a:lnSpc>
            </a:pPr>
            <a:r>
              <a:rPr lang="en-US" sz="2200" dirty="0"/>
              <a:t>Vaginal scarring due to injury during a previous birth, or from female genital mutilation (circumcision). This increases the risk of a </a:t>
            </a:r>
            <a:r>
              <a:rPr lang="en-US" sz="2200" b="1" dirty="0"/>
              <a:t>fistula</a:t>
            </a:r>
            <a:r>
              <a:rPr lang="en-US" sz="2200" dirty="0"/>
              <a:t> occurring during </a:t>
            </a:r>
            <a:r>
              <a:rPr lang="en-US" sz="2200" dirty="0" err="1"/>
              <a:t>labour</a:t>
            </a:r>
            <a:r>
              <a:rPr lang="en-US" sz="2200" dirty="0"/>
              <a:t> (a torn opening between the vagina and other organs).</a:t>
            </a:r>
          </a:p>
          <a:p>
            <a:pPr lvl="0">
              <a:lnSpc>
                <a:spcPct val="170000"/>
              </a:lnSpc>
            </a:pPr>
            <a:r>
              <a:rPr lang="en-US" sz="2200" dirty="0"/>
              <a:t>Is there swelling in the vagina, and if there is, could it obstruct the passage of the baby?</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4770469"/>
      </p:ext>
    </p:extLst>
  </p:cSld>
  <p:clrMapOvr>
    <a:masterClrMapping/>
  </p:clrMapOvr>
  <p:transition spd="slow" advTm="6080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495300"/>
            <a:ext cx="74295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53889785"/>
      </p:ext>
    </p:extLst>
  </p:cSld>
  <p:clrMapOvr>
    <a:masterClrMapping/>
  </p:clrMapOvr>
  <p:transition spd="slow" advTm="2646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4314825"/>
            <a:ext cx="3733800" cy="1600200"/>
          </a:xfrm>
        </p:spPr>
        <p:txBody>
          <a:bodyPr>
            <a:normAutofit fontScale="90000"/>
          </a:bodyPr>
          <a:lstStyle/>
          <a:p>
            <a:pPr marL="274320" lvl="0" indent="-274320">
              <a:lnSpc>
                <a:spcPct val="150000"/>
              </a:lnSpc>
              <a:spcBef>
                <a:spcPct val="20000"/>
              </a:spcBef>
            </a:pPr>
            <a:r>
              <a:rPr lang="en-US" sz="1500" dirty="0">
                <a:solidFill>
                  <a:srgbClr val="303030"/>
                </a:solidFill>
                <a:latin typeface="Times New Roman"/>
                <a:ea typeface="+mn-ea"/>
                <a:cs typeface="+mn-cs"/>
              </a:rPr>
              <a:t>Assess the size of the mother’s pelvis and its adequacy for the passage of the fetus</a:t>
            </a:r>
            <a:br>
              <a:rPr lang="en-US" sz="1500" dirty="0">
                <a:solidFill>
                  <a:srgbClr val="303030"/>
                </a:solidFill>
                <a:latin typeface="Times New Roman"/>
                <a:ea typeface="+mn-ea"/>
                <a:cs typeface="+mn-cs"/>
              </a:rPr>
            </a:b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33400"/>
            <a:ext cx="424815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62750341"/>
      </p:ext>
    </p:extLst>
  </p:cSld>
  <p:clrMapOvr>
    <a:masterClrMapping/>
  </p:clrMapOvr>
  <mc:AlternateContent xmlns:mc="http://schemas.openxmlformats.org/markup-compatibility/2006" xmlns:p14="http://schemas.microsoft.com/office/powerpoint/2010/main">
    <mc:Choice Requires="p14">
      <p:transition spd="slow" p14:dur="1500" advTm="29307">
        <p:split orient="vert"/>
      </p:transition>
    </mc:Choice>
    <mc:Fallback xmlns="">
      <p:transition spd="slow" advTm="2930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1524000"/>
            <a:ext cx="7178675" cy="37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0848667"/>
      </p:ext>
    </p:extLst>
  </p:cSld>
  <p:clrMapOvr>
    <a:masterClrMapping/>
  </p:clrMapOvr>
  <p:transition spd="slow" advTm="1669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000" b="1" dirty="0"/>
              <a:t>Assessing cervical dilatation</a:t>
            </a:r>
          </a:p>
          <a:p>
            <a:pPr>
              <a:lnSpc>
                <a:spcPct val="150000"/>
              </a:lnSpc>
            </a:pPr>
            <a:r>
              <a:rPr lang="en-US" sz="1500" dirty="0"/>
              <a:t>Wash your hands thoroughly with soap and clean water for two full minutes. Then put on new sterile gloves. Tell the mother what you are going to do. </a:t>
            </a:r>
            <a:r>
              <a:rPr lang="en-US" sz="1500" b="1" dirty="0"/>
              <a:t>Vaginal</a:t>
            </a:r>
            <a:r>
              <a:rPr lang="en-US" sz="1500" dirty="0"/>
              <a:t> </a:t>
            </a:r>
            <a:r>
              <a:rPr lang="en-US" sz="1500" b="1" dirty="0"/>
              <a:t>examination</a:t>
            </a:r>
            <a:r>
              <a:rPr lang="en-US" sz="1500" dirty="0"/>
              <a:t> is done using two gloved fingers. Try to collect all the information you need before withdrawing from the vagina, because once you have withdrawn your fingers you should not put them back in again.</a:t>
            </a:r>
          </a:p>
          <a:p>
            <a:pPr lvl="0">
              <a:lnSpc>
                <a:spcPct val="150000"/>
              </a:lnSpc>
            </a:pPr>
            <a:r>
              <a:rPr lang="en-US" sz="1500" dirty="0">
                <a:solidFill>
                  <a:srgbClr val="7030A0"/>
                </a:solidFill>
              </a:rPr>
              <a:t>Can you explain why not?</a:t>
            </a:r>
          </a:p>
          <a:p>
            <a:pPr lvl="0">
              <a:lnSpc>
                <a:spcPct val="150000"/>
              </a:lnSpc>
            </a:pPr>
            <a:r>
              <a:rPr lang="en-US" sz="1500" dirty="0"/>
              <a:t>Answer: Putting your examining fingers back into the vagina could introduce infection.</a:t>
            </a:r>
          </a:p>
          <a:p>
            <a:pPr>
              <a:lnSpc>
                <a:spcPct val="150000"/>
              </a:lnSpc>
            </a:pPr>
            <a:r>
              <a:rPr lang="en-US" sz="1500" dirty="0"/>
              <a:t>In particular repeated vaginal examination causes infection: it should not be done more often than every 4 hours, unless there is a justifiable need (e.g. to confirm second stage of </a:t>
            </a:r>
            <a:r>
              <a:rPr lang="en-US" sz="1500" dirty="0" err="1"/>
              <a:t>labour</a:t>
            </a:r>
            <a:r>
              <a:rPr lang="en-US" sz="1500" dirty="0"/>
              <a:t>).</a:t>
            </a:r>
          </a:p>
          <a:p>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17648176"/>
      </p:ext>
    </p:extLst>
  </p:cSld>
  <p:clrMapOvr>
    <a:masterClrMapping/>
  </p:clrMapOvr>
  <p:transition spd="slow" advTm="7429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762000" y="76200"/>
            <a:ext cx="7543800" cy="3429000"/>
          </a:xfrm>
        </p:spPr>
        <p:txBody>
          <a:bodyPr>
            <a:noAutofit/>
          </a:bodyPr>
          <a:lstStyle/>
          <a:p>
            <a:pPr>
              <a:lnSpc>
                <a:spcPct val="150000"/>
              </a:lnSpc>
            </a:pPr>
            <a:r>
              <a:rPr lang="en-US" sz="1600" b="1" dirty="0" smtClean="0">
                <a:solidFill>
                  <a:srgbClr val="191919"/>
                </a:solidFill>
                <a:effectLst/>
                <a:latin typeface="Arial Narrow" pitchFamily="34" charset="0"/>
              </a:rPr>
              <a:t>  Physical examination in </a:t>
            </a:r>
            <a:r>
              <a:rPr lang="en-US" sz="1600" b="1" dirty="0" err="1" smtClean="0">
                <a:solidFill>
                  <a:srgbClr val="191919"/>
                </a:solidFill>
                <a:effectLst/>
                <a:latin typeface="Arial Narrow" pitchFamily="34" charset="0"/>
              </a:rPr>
              <a:t>labour</a:t>
            </a:r>
            <a:r>
              <a:rPr lang="en-US" sz="1600" b="1" dirty="0" smtClean="0">
                <a:solidFill>
                  <a:srgbClr val="191919"/>
                </a:solidFill>
                <a:effectLst/>
                <a:latin typeface="Arial Narrow" pitchFamily="34" charset="0"/>
              </a:rPr>
              <a:t/>
            </a:r>
            <a:br>
              <a:rPr lang="en-US" sz="1600" b="1" dirty="0" smtClean="0">
                <a:solidFill>
                  <a:srgbClr val="191919"/>
                </a:solidFill>
                <a:effectLst/>
                <a:latin typeface="Arial Narrow" pitchFamily="34" charset="0"/>
              </a:rPr>
            </a:br>
            <a:r>
              <a:rPr lang="en-US" sz="1600" dirty="0" smtClean="0">
                <a:solidFill>
                  <a:srgbClr val="312B39"/>
                </a:solidFill>
                <a:effectLst/>
                <a:latin typeface="Arial Narrow" pitchFamily="34" charset="0"/>
              </a:rPr>
              <a:t>When you physically examine a woman in </a:t>
            </a:r>
            <a:r>
              <a:rPr lang="en-US" sz="1600" dirty="0" err="1" smtClean="0">
                <a:solidFill>
                  <a:srgbClr val="312B39"/>
                </a:solidFill>
                <a:effectLst/>
                <a:latin typeface="Arial Narrow" pitchFamily="34" charset="0"/>
              </a:rPr>
              <a:t>labour</a:t>
            </a:r>
            <a:r>
              <a:rPr lang="en-US" sz="1600" dirty="0" smtClean="0">
                <a:solidFill>
                  <a:srgbClr val="312B39"/>
                </a:solidFill>
                <a:effectLst/>
                <a:latin typeface="Arial Narrow" pitchFamily="34" charset="0"/>
              </a:rPr>
              <a:t>, your focus will be on her abdomen, vagina and cervix, so remember to:</a:t>
            </a:r>
            <a:br>
              <a:rPr lang="en-US" sz="1600" dirty="0" smtClean="0">
                <a:solidFill>
                  <a:srgbClr val="312B39"/>
                </a:solidFill>
                <a:effectLst/>
                <a:latin typeface="Arial Narrow" pitchFamily="34" charset="0"/>
              </a:rPr>
            </a:br>
            <a:r>
              <a:rPr lang="en-US" sz="1600" dirty="0" smtClean="0">
                <a:solidFill>
                  <a:srgbClr val="312B39"/>
                </a:solidFill>
                <a:effectLst/>
                <a:latin typeface="Arial Narrow" pitchFamily="34" charset="0"/>
              </a:rPr>
              <a:t>1)</a:t>
            </a:r>
            <a:r>
              <a:rPr lang="en-US" sz="1600" dirty="0" smtClean="0">
                <a:solidFill>
                  <a:srgbClr val="333333"/>
                </a:solidFill>
                <a:effectLst/>
                <a:latin typeface="Arial Narrow" pitchFamily="34" charset="0"/>
              </a:rPr>
              <a:t>Maintain her privacy</a:t>
            </a:r>
            <a:br>
              <a:rPr lang="en-US" sz="1600" dirty="0" smtClean="0">
                <a:solidFill>
                  <a:srgbClr val="333333"/>
                </a:solidFill>
                <a:effectLst/>
                <a:latin typeface="Arial Narrow" pitchFamily="34" charset="0"/>
              </a:rPr>
            </a:br>
            <a:r>
              <a:rPr lang="en-US" sz="1600" dirty="0" smtClean="0">
                <a:solidFill>
                  <a:srgbClr val="333333"/>
                </a:solidFill>
                <a:effectLst/>
                <a:latin typeface="Arial Narrow" pitchFamily="34" charset="0"/>
              </a:rPr>
              <a:t>2) Examine her comprehensively (head to toe)</a:t>
            </a:r>
            <a:br>
              <a:rPr lang="en-US" sz="1600" dirty="0" smtClean="0">
                <a:solidFill>
                  <a:srgbClr val="333333"/>
                </a:solidFill>
                <a:effectLst/>
                <a:latin typeface="Arial Narrow" pitchFamily="34" charset="0"/>
              </a:rPr>
            </a:br>
            <a:r>
              <a:rPr lang="en-US" sz="1600" dirty="0" smtClean="0">
                <a:solidFill>
                  <a:srgbClr val="333333"/>
                </a:solidFill>
                <a:effectLst/>
                <a:latin typeface="Arial Narrow" pitchFamily="34" charset="0"/>
              </a:rPr>
              <a:t>3) Look for signs of </a:t>
            </a:r>
            <a:r>
              <a:rPr lang="en-US" sz="1600" dirty="0" err="1" smtClean="0">
                <a:solidFill>
                  <a:srgbClr val="333333"/>
                </a:solidFill>
                <a:effectLst/>
                <a:latin typeface="Arial Narrow" pitchFamily="34" charset="0"/>
              </a:rPr>
              <a:t>anaemia</a:t>
            </a:r>
            <a:r>
              <a:rPr lang="en-US" sz="1600" dirty="0" smtClean="0">
                <a:solidFill>
                  <a:srgbClr val="333333"/>
                </a:solidFill>
                <a:effectLst/>
                <a:latin typeface="Arial Narrow" pitchFamily="34" charset="0"/>
              </a:rPr>
              <a:t> (paleness inside the eyelids, pale fingernails and gums)</a:t>
            </a:r>
            <a:br>
              <a:rPr lang="en-US" sz="1600" dirty="0" smtClean="0">
                <a:solidFill>
                  <a:srgbClr val="333333"/>
                </a:solidFill>
                <a:effectLst/>
                <a:latin typeface="Arial Narrow" pitchFamily="34" charset="0"/>
              </a:rPr>
            </a:br>
            <a:r>
              <a:rPr lang="en-US" sz="1600" dirty="0" smtClean="0">
                <a:solidFill>
                  <a:srgbClr val="333333"/>
                </a:solidFill>
                <a:effectLst/>
                <a:latin typeface="Arial Narrow" pitchFamily="34" charset="0"/>
              </a:rPr>
              <a:t>4) Look for yellowish discoloration of the eyes (jaundice), which indicates liver disease.</a:t>
            </a:r>
            <a:endParaRPr lang="en-US" sz="1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200400"/>
            <a:ext cx="38481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72697237"/>
      </p:ext>
    </p:extLst>
  </p:cSld>
  <p:clrMapOvr>
    <a:masterClrMapping/>
  </p:clrMapOvr>
  <mc:AlternateContent xmlns:mc="http://schemas.openxmlformats.org/markup-compatibility/2006">
    <mc:Choice xmlns:p14="http://schemas.microsoft.com/office/powerpoint/2010/main" Requires="p14">
      <p:transition spd="slow" p14:dur="1500" advTm="47511">
        <p:split orient="vert"/>
      </p:transition>
    </mc:Choice>
    <mc:Fallback>
      <p:transition spd="slow" advTm="4751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81000"/>
            <a:ext cx="7543800" cy="3886200"/>
          </a:xfrm>
        </p:spPr>
        <p:txBody>
          <a:bodyPr>
            <a:normAutofit fontScale="92500"/>
          </a:bodyPr>
          <a:lstStyle/>
          <a:p>
            <a:pPr>
              <a:lnSpc>
                <a:spcPct val="150000"/>
              </a:lnSpc>
            </a:pPr>
            <a:r>
              <a:rPr lang="en-US" sz="1600" dirty="0"/>
              <a:t>The woman should lie down on her back, bend her legs and open her knees. Gently swab the external genitalia with sterile gauze dipped in antiseptic solution. Separate the labia with two fingers on your non-dominant hand .</a:t>
            </a:r>
            <a:r>
              <a:rPr lang="en-US" sz="1600" dirty="0" smtClean="0"/>
              <a:t>Dip </a:t>
            </a:r>
            <a:r>
              <a:rPr lang="en-US" sz="1600" dirty="0"/>
              <a:t>your examining fingers (index and middle fingers) into an antiseptic lubricating cream and insert them very gently into the vagina, following the direction of the vagina, upwards and backwards. Ask the woman to take deep breaths and try to relax, as this will help to decrease the discomfort of the procedure.</a:t>
            </a:r>
          </a:p>
          <a:p>
            <a:pPr>
              <a:lnSpc>
                <a:spcPct val="150000"/>
              </a:lnSpc>
            </a:pPr>
            <a:r>
              <a:rPr lang="en-US" sz="1600" b="1" dirty="0"/>
              <a:t>Cervical dilatation</a:t>
            </a:r>
            <a:r>
              <a:rPr lang="en-US" sz="1600" dirty="0"/>
              <a:t> is the increase in diameter of the cervical opening, estimated in centimeters. Dilatation happens after the cervix has </a:t>
            </a:r>
            <a:r>
              <a:rPr lang="en-US" sz="1600" i="1" dirty="0"/>
              <a:t>effaced</a:t>
            </a:r>
            <a:r>
              <a:rPr lang="en-US" sz="1600" dirty="0"/>
              <a:t> (the 3 cm length of the cervix has been drawn up into the uterus</a:t>
            </a:r>
            <a:r>
              <a:rPr lang="en-US" sz="1600" dirty="0" smtClean="0"/>
              <a:t>, Estimating </a:t>
            </a:r>
            <a:r>
              <a:rPr lang="en-US" sz="1600" dirty="0"/>
              <a:t>the diameter of the cervical opening takes practice. </a:t>
            </a:r>
            <a:endParaRPr lang="en-US" dirty="0"/>
          </a:p>
        </p:txBody>
      </p:sp>
      <p:sp>
        <p:nvSpPr>
          <p:cNvPr id="4" name="AutoShape 2" descr="How to Check a Cervix for Dilation: 15 Steps (with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838575"/>
            <a:ext cx="4381500" cy="275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46392485"/>
      </p:ext>
    </p:extLst>
  </p:cSld>
  <p:clrMapOvr>
    <a:masterClrMapping/>
  </p:clrMapOvr>
  <p:transition spd="slow" advTm="1062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regnant_Abdomen_Examination_a.k.a._obstetric_abdominal.13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077913" y="685800"/>
            <a:ext cx="6913562" cy="3886200"/>
          </a:xfr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63314101"/>
      </p:ext>
    </p:extLst>
  </p:cSld>
  <p:clrMapOvr>
    <a:masterClrMapping/>
  </p:clrMapOvr>
  <mc:AlternateContent xmlns:mc="http://schemas.openxmlformats.org/markup-compatibility/2006">
    <mc:Choice xmlns:p14="http://schemas.microsoft.com/office/powerpoint/2010/main" Requires="p14">
      <p:transition spd="slow" p14:dur="2000" advTm="8425"/>
    </mc:Choice>
    <mc:Fallback>
      <p:transition spd="slow" advTm="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10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781800" cy="1600200"/>
          </a:xfrm>
        </p:spPr>
        <p:txBody>
          <a:bodyPr>
            <a:normAutofit/>
          </a:bodyPr>
          <a:lstStyle/>
          <a:p>
            <a:r>
              <a:rPr 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B Nazanin+ Black" pitchFamily="2" charset="-78"/>
                <a:cs typeface="B Nazanin+ Black" pitchFamily="2" charset="-78"/>
              </a:rPr>
              <a:t>Thanks for your attention</a:t>
            </a:r>
            <a:endParaRPr lang="en-US"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B Nazanin+ Black" pitchFamily="2" charset="-78"/>
              <a:cs typeface="B Nazanin+ Black" pitchFamily="2" charset="-78"/>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2133600"/>
            <a:ext cx="3409950" cy="37338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86658461"/>
      </p:ext>
    </p:extLst>
  </p:cSld>
  <p:clrMapOvr>
    <a:masterClrMapping/>
  </p:clrMapOvr>
  <mc:AlternateContent xmlns:mc="http://schemas.openxmlformats.org/markup-compatibility/2006">
    <mc:Choice xmlns:p14="http://schemas.microsoft.com/office/powerpoint/2010/main" Requires="p14">
      <p:transition spd="slow" p14:dur="2000" advTm="3492"/>
    </mc:Choice>
    <mc:Fallback>
      <p:transition spd="slow" advTm="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382000" cy="4191000"/>
          </a:xfrm>
        </p:spPr>
        <p:txBody>
          <a:bodyPr>
            <a:normAutofit fontScale="40000" lnSpcReduction="20000"/>
          </a:bodyPr>
          <a:lstStyle/>
          <a:p>
            <a:pPr marL="0" indent="0">
              <a:lnSpc>
                <a:spcPct val="170000"/>
              </a:lnSpc>
              <a:buNone/>
            </a:pPr>
            <a:r>
              <a:rPr lang="en-US" sz="5000" b="1" dirty="0"/>
              <a:t> Inspection of the abdomen</a:t>
            </a:r>
          </a:p>
          <a:p>
            <a:pPr>
              <a:lnSpc>
                <a:spcPct val="170000"/>
              </a:lnSpc>
            </a:pPr>
            <a:r>
              <a:rPr lang="en-US" sz="3500" b="1" dirty="0" smtClean="0">
                <a:solidFill>
                  <a:srgbClr val="FF0000"/>
                </a:solidFill>
              </a:rPr>
              <a:t>Size</a:t>
            </a:r>
            <a:r>
              <a:rPr lang="en-US" sz="3500" dirty="0">
                <a:solidFill>
                  <a:srgbClr val="FF0000"/>
                </a:solidFill>
              </a:rPr>
              <a:t>: </a:t>
            </a:r>
            <a:r>
              <a:rPr lang="en-US" sz="3500" dirty="0"/>
              <a:t>Is the abdomen too big or too small for the gestational age of the fetus? If it is too small, the baby may not have developed properly; if it is too big, the woman may have twins, or a condition called </a:t>
            </a:r>
            <a:r>
              <a:rPr lang="en-US" sz="3500" b="1" dirty="0" err="1"/>
              <a:t>polyhydramnios</a:t>
            </a:r>
            <a:r>
              <a:rPr lang="en-US" sz="3500" dirty="0"/>
              <a:t> </a:t>
            </a:r>
            <a:r>
              <a:rPr lang="en-US" sz="3500" dirty="0" smtClean="0"/>
              <a:t>.</a:t>
            </a:r>
            <a:endParaRPr lang="en-US" sz="3500" dirty="0"/>
          </a:p>
          <a:p>
            <a:pPr>
              <a:lnSpc>
                <a:spcPct val="170000"/>
              </a:lnSpc>
            </a:pPr>
            <a:r>
              <a:rPr lang="en-US" sz="3500" b="1" dirty="0">
                <a:solidFill>
                  <a:srgbClr val="FF0000"/>
                </a:solidFill>
              </a:rPr>
              <a:t>Shape</a:t>
            </a:r>
            <a:r>
              <a:rPr lang="en-US" sz="3500" dirty="0"/>
              <a:t>: Does the abdomen have an oval shape (like an egg — a little bit wider at the top of the uterus and narrower at the lower segment)? At near to full term, or in </a:t>
            </a:r>
            <a:r>
              <a:rPr lang="en-US" sz="3500" dirty="0" err="1"/>
              <a:t>labour</a:t>
            </a:r>
            <a:r>
              <a:rPr lang="en-US" sz="3500" dirty="0"/>
              <a:t>, this shape usually indicates that the baby is presenting ‘head-down’. If it is round like a ball, it may indicate an abnormal presentation </a:t>
            </a:r>
            <a:endParaRPr lang="en-US" sz="3500" dirty="0" smtClean="0"/>
          </a:p>
          <a:p>
            <a:pPr>
              <a:lnSpc>
                <a:spcPct val="170000"/>
              </a:lnSpc>
            </a:pPr>
            <a:r>
              <a:rPr lang="en-US" sz="3500" b="1" dirty="0" smtClean="0">
                <a:solidFill>
                  <a:srgbClr val="FF0000"/>
                </a:solidFill>
              </a:rPr>
              <a:t>Scar</a:t>
            </a:r>
            <a:r>
              <a:rPr lang="en-US" sz="3500" dirty="0">
                <a:solidFill>
                  <a:srgbClr val="FF0000"/>
                </a:solidFill>
              </a:rPr>
              <a:t>: </a:t>
            </a:r>
            <a:r>
              <a:rPr lang="en-US" sz="3500" dirty="0"/>
              <a:t>Observe if she has a scar from an operation in the lower abdomen, from a previous caesarean delivery </a:t>
            </a:r>
            <a:r>
              <a:rPr lang="en-US" sz="3500" dirty="0" smtClean="0"/>
              <a:t>; </a:t>
            </a:r>
            <a:r>
              <a:rPr lang="en-US" sz="3500" dirty="0"/>
              <a:t>the scar will usually be just above her pubic bone; if she has had surgery on her uterus </a:t>
            </a:r>
            <a:r>
              <a:rPr lang="en-US" sz="3500" dirty="0" smtClean="0"/>
              <a:t>previously</a:t>
            </a:r>
            <a:r>
              <a:rPr lang="en-US" sz="3500" dirty="0"/>
              <a:t> </a:t>
            </a:r>
            <a:r>
              <a:rPr lang="en-US" sz="3500" dirty="0" smtClean="0"/>
              <a:t>. </a:t>
            </a:r>
            <a:r>
              <a:rPr lang="en-US" sz="3500" dirty="0"/>
              <a:t>Scarring of the uterus puts her at risk of uterine rupture during the current </a:t>
            </a:r>
            <a:r>
              <a:rPr lang="en-US" sz="3500" dirty="0" err="1" smtClean="0"/>
              <a:t>delivery.Previous</a:t>
            </a:r>
            <a:r>
              <a:rPr lang="en-US" sz="3500" dirty="0" smtClean="0"/>
              <a:t> </a:t>
            </a:r>
            <a:r>
              <a:rPr lang="en-US" sz="3500" dirty="0"/>
              <a:t>caesarean surgery increases the risk during the next </a:t>
            </a:r>
            <a:r>
              <a:rPr lang="en-US" sz="3500" dirty="0" err="1"/>
              <a:t>labour</a:t>
            </a:r>
            <a:r>
              <a:rPr lang="en-US" sz="3500" dirty="0"/>
              <a:t>.</a:t>
            </a:r>
            <a:endParaRPr lang="en-US" sz="3500" b="1" dirty="0"/>
          </a:p>
          <a:p>
            <a:endParaRPr lang="en-US" dirty="0"/>
          </a:p>
        </p:txBody>
      </p:sp>
      <p:pic>
        <p:nvPicPr>
          <p:cNvPr id="4" name="Picture 3" descr="A woman with a horizontal scar on her abdomen and a diagram showing that the scar on the womb maybe vertical."/>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857625"/>
            <a:ext cx="4114800" cy="2362200"/>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30680175"/>
      </p:ext>
    </p:extLst>
  </p:cSld>
  <p:clrMapOvr>
    <a:masterClrMapping/>
  </p:clrMapOvr>
  <p:transition spd="slow" advTm="9545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4800600"/>
          </a:xfrm>
        </p:spPr>
        <p:txBody>
          <a:bodyPr>
            <a:normAutofit lnSpcReduction="10000"/>
          </a:bodyPr>
          <a:lstStyle/>
          <a:p>
            <a:pPr marL="0" indent="0">
              <a:buNone/>
            </a:pPr>
            <a:r>
              <a:rPr lang="en-US" b="1" dirty="0"/>
              <a:t> </a:t>
            </a:r>
            <a:r>
              <a:rPr lang="en-US" sz="2000" b="1" dirty="0"/>
              <a:t>Palpation of the abdomen</a:t>
            </a:r>
          </a:p>
          <a:p>
            <a:pPr>
              <a:lnSpc>
                <a:spcPct val="150000"/>
              </a:lnSpc>
            </a:pPr>
            <a:r>
              <a:rPr lang="en-US" sz="1400" b="1" dirty="0">
                <a:solidFill>
                  <a:srgbClr val="FF0000"/>
                </a:solidFill>
              </a:rPr>
              <a:t>Palpation</a:t>
            </a:r>
            <a:r>
              <a:rPr lang="en-US" sz="1400" dirty="0"/>
              <a:t> means feeling the abdomen with your hands in specific positions, or moving them in particular ways, using certain levels of pressure. Ask the mother to lie down on her back and bend her legs at the knees, with her feet flat on the bed. You need to be able to move around her: sometimes you will be palpating her abdomen while standing at her feet and looking up her body towards her head; sometimes you will be standing behind her and facing her feet; and sometimes you will stand beside her.</a:t>
            </a:r>
          </a:p>
          <a:p>
            <a:pPr>
              <a:lnSpc>
                <a:spcPct val="150000"/>
              </a:lnSpc>
            </a:pPr>
            <a:endParaRPr lang="en-US" sz="1400" dirty="0" smtClean="0"/>
          </a:p>
          <a:p>
            <a:pPr>
              <a:lnSpc>
                <a:spcPct val="150000"/>
              </a:lnSpc>
            </a:pPr>
            <a:endParaRPr lang="en-US" sz="1400" dirty="0"/>
          </a:p>
          <a:p>
            <a:pPr>
              <a:lnSpc>
                <a:spcPct val="150000"/>
              </a:lnSpc>
            </a:pPr>
            <a:endParaRPr lang="en-US" sz="1400" dirty="0" smtClean="0"/>
          </a:p>
          <a:p>
            <a:pPr lvl="0">
              <a:lnSpc>
                <a:spcPct val="150000"/>
              </a:lnSpc>
            </a:pPr>
            <a:r>
              <a:rPr lang="en-US" sz="1400" dirty="0">
                <a:solidFill>
                  <a:srgbClr val="7030A0"/>
                </a:solidFill>
              </a:rPr>
              <a:t>Can you recall the purposes of abdominal palpation in a woman in </a:t>
            </a:r>
            <a:r>
              <a:rPr lang="en-US" sz="1400" dirty="0" err="1">
                <a:solidFill>
                  <a:srgbClr val="7030A0"/>
                </a:solidFill>
              </a:rPr>
              <a:t>labour</a:t>
            </a:r>
            <a:r>
              <a:rPr lang="en-US" sz="1400" dirty="0">
                <a:solidFill>
                  <a:srgbClr val="7030A0"/>
                </a:solidFill>
              </a:rPr>
              <a:t>? </a:t>
            </a:r>
            <a:endParaRPr lang="en-US" sz="1400" dirty="0" smtClean="0">
              <a:solidFill>
                <a:srgbClr val="7030A0"/>
              </a:solidFill>
            </a:endParaRPr>
          </a:p>
          <a:p>
            <a:pPr lvl="0">
              <a:lnSpc>
                <a:spcPct val="150000"/>
              </a:lnSpc>
            </a:pPr>
            <a:r>
              <a:rPr lang="en-US" sz="1400" dirty="0" smtClean="0"/>
              <a:t>Answer </a:t>
            </a:r>
            <a:r>
              <a:rPr lang="en-US" sz="1400" dirty="0"/>
              <a:t>: Palpation helps you to assess the </a:t>
            </a:r>
            <a:r>
              <a:rPr lang="en-US" sz="1400" i="1" dirty="0"/>
              <a:t>size </a:t>
            </a:r>
            <a:r>
              <a:rPr lang="en-US" sz="1400" dirty="0"/>
              <a:t>of the fetus, its </a:t>
            </a:r>
            <a:r>
              <a:rPr lang="en-US" sz="1400" b="1" dirty="0"/>
              <a:t>presentation</a:t>
            </a:r>
            <a:r>
              <a:rPr lang="en-US" sz="1400" dirty="0"/>
              <a:t> (which part of the baby will ‘present’ at the cervix during delivery), and its </a:t>
            </a:r>
            <a:r>
              <a:rPr lang="en-US" sz="1400" b="1" dirty="0"/>
              <a:t>position</a:t>
            </a:r>
            <a:r>
              <a:rPr lang="en-US" sz="1400" dirty="0"/>
              <a:t> relative to the mother’s body (e.g. is it facing towards her front or her back).</a:t>
            </a:r>
          </a:p>
          <a:p>
            <a:pPr>
              <a:lnSpc>
                <a:spcPct val="150000"/>
              </a:lnSpc>
            </a:pPr>
            <a:endParaRPr lang="en-US" sz="1400" dirty="0"/>
          </a:p>
          <a:p>
            <a:pPr>
              <a:lnSpc>
                <a:spcPct val="150000"/>
              </a:lnSpc>
            </a:pPr>
            <a:endParaRPr lang="en-US" sz="14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951470122"/>
      </p:ext>
    </p:extLst>
  </p:cSld>
  <p:clrMapOvr>
    <a:masterClrMapping/>
  </p:clrMapOvr>
  <mc:AlternateContent xmlns:mc="http://schemas.openxmlformats.org/markup-compatibility/2006">
    <mc:Choice xmlns:p14="http://schemas.microsoft.com/office/powerpoint/2010/main" Requires="p14">
      <p:transition spd="slow" advTm="82038">
        <p14:flash/>
      </p:transition>
    </mc:Choice>
    <mc:Fallback>
      <p:transition spd="slow" advTm="820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9050"/>
            <a:ext cx="7543800" cy="2876550"/>
          </a:xfrm>
        </p:spPr>
        <p:txBody>
          <a:bodyPr/>
          <a:lstStyle/>
          <a:p>
            <a:r>
              <a:rPr lang="en-US" dirty="0"/>
              <a:t>There are four palpations of the abdomen, which are commonly referred to by midwives and doctors as </a:t>
            </a:r>
            <a:r>
              <a:rPr lang="en-US" b="1" dirty="0"/>
              <a:t>Leopold’s </a:t>
            </a:r>
            <a:r>
              <a:rPr lang="en-US" b="1" dirty="0" err="1"/>
              <a:t>manoeuvres</a:t>
            </a:r>
            <a:r>
              <a:rPr lang="en-US" dirty="0"/>
              <a:t>. You need to do them in the correct sequence.</a:t>
            </a:r>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057400"/>
            <a:ext cx="53657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1807554"/>
      </p:ext>
    </p:extLst>
  </p:cSld>
  <p:clrMapOvr>
    <a:masterClrMapping/>
  </p:clrMapOvr>
  <mc:AlternateContent xmlns:mc="http://schemas.openxmlformats.org/markup-compatibility/2006">
    <mc:Choice xmlns:p14="http://schemas.microsoft.com/office/powerpoint/2010/main" Requires="p14">
      <p:transition spd="slow" advTm="12751">
        <p14:flash/>
      </p:transition>
    </mc:Choice>
    <mc:Fallback>
      <p:transition spd="slow" advTm="12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8001000" cy="5257800"/>
          </a:xfrm>
        </p:spPr>
        <p:txBody>
          <a:bodyPr>
            <a:normAutofit fontScale="77500" lnSpcReduction="20000"/>
          </a:bodyPr>
          <a:lstStyle/>
          <a:p>
            <a:pPr marL="0" indent="0">
              <a:lnSpc>
                <a:spcPct val="170000"/>
              </a:lnSpc>
              <a:buNone/>
            </a:pPr>
            <a:r>
              <a:rPr lang="en-US" sz="2900" b="1" dirty="0"/>
              <a:t>First Leopold’s </a:t>
            </a:r>
            <a:r>
              <a:rPr lang="en-US" sz="2900" b="1" dirty="0" err="1"/>
              <a:t>manoeuvre</a:t>
            </a:r>
            <a:r>
              <a:rPr lang="en-US" sz="2900" b="1" dirty="0"/>
              <a:t>: fundal palpation</a:t>
            </a:r>
          </a:p>
          <a:p>
            <a:pPr marL="0" indent="0">
              <a:lnSpc>
                <a:spcPct val="170000"/>
              </a:lnSpc>
              <a:buNone/>
            </a:pPr>
            <a:r>
              <a:rPr lang="en-US" sz="2000" b="1" dirty="0">
                <a:solidFill>
                  <a:srgbClr val="FF0000"/>
                </a:solidFill>
              </a:rPr>
              <a:t>Fundal palpitation</a:t>
            </a:r>
            <a:r>
              <a:rPr lang="en-US" sz="2000" dirty="0"/>
              <a:t> means palpating the dome-shaped upper part of the uterus, called the </a:t>
            </a:r>
            <a:r>
              <a:rPr lang="en-US" sz="2000" b="1" dirty="0"/>
              <a:t>fundus</a:t>
            </a:r>
            <a:r>
              <a:rPr lang="en-US" sz="2000" dirty="0"/>
              <a:t>. During antenatal care, you should have been measuring the length of the uterus from the mother’s pubic bone to the fundus, and comparing this with the baby’s gestational age to see if it was growing normally. The purpose of palpating the fundus in a woman in </a:t>
            </a:r>
            <a:r>
              <a:rPr lang="en-US" sz="2000" dirty="0" err="1"/>
              <a:t>labour</a:t>
            </a:r>
            <a:r>
              <a:rPr lang="en-US" sz="2000" dirty="0"/>
              <a:t> is to discover how the baby is lying in the uterus.</a:t>
            </a:r>
          </a:p>
          <a:p>
            <a:pPr marL="0" indent="0">
              <a:lnSpc>
                <a:spcPct val="170000"/>
              </a:lnSpc>
              <a:buNone/>
            </a:pPr>
            <a:r>
              <a:rPr lang="en-US" sz="2000" dirty="0"/>
              <a:t>Use the palms of both hands to palpate on either side of the fundus, with your fingers quite close together </a:t>
            </a:r>
            <a:endParaRPr lang="en-US" sz="2000" dirty="0" smtClean="0"/>
          </a:p>
          <a:p>
            <a:pPr marL="0" indent="0">
              <a:lnSpc>
                <a:spcPct val="170000"/>
              </a:lnSpc>
              <a:buNone/>
            </a:pPr>
            <a:r>
              <a:rPr lang="en-US" sz="2000" dirty="0" smtClean="0"/>
              <a:t> Feel </a:t>
            </a:r>
            <a:r>
              <a:rPr lang="en-US" sz="2000" dirty="0"/>
              <a:t>whether the top part of the uterus is hard and rounded or soft and irregular. If the shapes feel soft and irregular and they don’t easily move under gentle pressure from your hands, then the baby’s buttocks are occupying the fundus </a:t>
            </a:r>
            <a:r>
              <a:rPr lang="en-US" sz="2000" dirty="0" smtClean="0"/>
              <a:t> and </a:t>
            </a:r>
            <a:r>
              <a:rPr lang="en-US" sz="2000" dirty="0"/>
              <a:t>it is ‘head-down’. This is </a:t>
            </a:r>
            <a:r>
              <a:rPr lang="en-US" sz="2000" b="1" dirty="0"/>
              <a:t>cephalic </a:t>
            </a:r>
            <a:r>
              <a:rPr lang="en-US" sz="2000" b="1" dirty="0" err="1" smtClean="0"/>
              <a:t>presentation.</a:t>
            </a:r>
            <a:r>
              <a:rPr lang="en-US" sz="2000" dirty="0" err="1" smtClean="0"/>
              <a:t>There</a:t>
            </a:r>
            <a:r>
              <a:rPr lang="en-US" sz="2000" dirty="0" smtClean="0"/>
              <a:t> </a:t>
            </a:r>
            <a:r>
              <a:rPr lang="en-US" sz="2000" dirty="0"/>
              <a:t>are several different cephalic presentations, </a:t>
            </a:r>
            <a:r>
              <a:rPr lang="en-US" sz="2000" dirty="0" smtClean="0"/>
              <a:t>The </a:t>
            </a:r>
            <a:r>
              <a:rPr lang="en-US" sz="2000" dirty="0"/>
              <a:t>most common, and the easiest for the baby to be born, is called the </a:t>
            </a:r>
            <a:r>
              <a:rPr lang="en-US" sz="2000" i="1" dirty="0"/>
              <a:t>vertex </a:t>
            </a:r>
            <a:r>
              <a:rPr lang="en-US" sz="2000" dirty="0"/>
              <a:t>presentation.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66738876"/>
      </p:ext>
    </p:extLst>
  </p:cSld>
  <p:clrMapOvr>
    <a:masterClrMapping/>
  </p:clrMapOvr>
  <p:transition spd="slow" advTm="10854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514600"/>
            <a:ext cx="7543800" cy="3886200"/>
          </a:xfrm>
        </p:spPr>
        <p:txBody>
          <a:bodyPr>
            <a:normAutofit/>
          </a:bodyPr>
          <a:lstStyle/>
          <a:p>
            <a:pPr>
              <a:lnSpc>
                <a:spcPct val="150000"/>
              </a:lnSpc>
            </a:pPr>
            <a:endParaRPr lang="en-US" sz="1600" dirty="0"/>
          </a:p>
          <a:p>
            <a:pPr>
              <a:lnSpc>
                <a:spcPct val="150000"/>
              </a:lnSpc>
            </a:pPr>
            <a:r>
              <a:rPr lang="en-US" sz="1600" dirty="0"/>
              <a:t>  Fundal palpation — the first </a:t>
            </a:r>
            <a:r>
              <a:rPr lang="en-US" sz="1600" dirty="0" err="1"/>
              <a:t>manoeuvre</a:t>
            </a:r>
            <a:r>
              <a:rPr lang="en-US" sz="1600" dirty="0"/>
              <a:t>. This baby is in a cephalic (head-down) presentation. </a:t>
            </a:r>
            <a:r>
              <a:rPr lang="en-US" sz="1100" dirty="0"/>
              <a:t>(Source: WHO, 2008, </a:t>
            </a:r>
            <a:r>
              <a:rPr lang="en-US" sz="1100" i="1" dirty="0"/>
              <a:t>Managing Prolonged and Obstructed </a:t>
            </a:r>
            <a:r>
              <a:rPr lang="en-US" sz="1100" i="1" dirty="0" err="1"/>
              <a:t>Labour</a:t>
            </a:r>
            <a:r>
              <a:rPr lang="en-US" sz="1100" i="1" dirty="0"/>
              <a:t>,</a:t>
            </a:r>
            <a:r>
              <a:rPr lang="en-US" sz="1100" dirty="0"/>
              <a:t> Figure 7.4, page 115)</a:t>
            </a:r>
          </a:p>
          <a:p>
            <a:pPr>
              <a:lnSpc>
                <a:spcPct val="150000"/>
              </a:lnSpc>
            </a:pPr>
            <a:r>
              <a:rPr lang="en-US" sz="1600" dirty="0"/>
              <a:t>If you can feel a hard, round shape in the fundus, this is the baby’s head. In a woman who is already in </a:t>
            </a:r>
            <a:r>
              <a:rPr lang="en-US" sz="1600" dirty="0" err="1"/>
              <a:t>labour</a:t>
            </a:r>
            <a:r>
              <a:rPr lang="en-US" sz="1600" dirty="0"/>
              <a:t>, this means the baby is in the </a:t>
            </a:r>
            <a:r>
              <a:rPr lang="en-US" sz="1600" b="1" dirty="0"/>
              <a:t>breech presentation</a:t>
            </a:r>
            <a:r>
              <a:rPr lang="en-US" sz="1600" dirty="0"/>
              <a:t> (the buttocks are the presenting part). It is safest to refer a woman whose baby is in the breech position because the birth is likely to be more difficult and the risk of complications is higher. If the fundus feels ‘empty’, the baby may be lying diagonally or transversely across the uterus. The second </a:t>
            </a:r>
            <a:r>
              <a:rPr lang="en-US" sz="1600" dirty="0" err="1"/>
              <a:t>manoeuvre</a:t>
            </a:r>
            <a:r>
              <a:rPr lang="en-US" sz="1600" dirty="0"/>
              <a:t> will help to clarify this.</a:t>
            </a:r>
          </a:p>
          <a:p>
            <a:endParaRPr lang="en-US" dirty="0"/>
          </a:p>
        </p:txBody>
      </p:sp>
      <p:pic>
        <p:nvPicPr>
          <p:cNvPr id="4" name="Picture 3" descr="Fundal palpation and how the baby may be positioned in the womb if in cephalic presentation."/>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52400"/>
            <a:ext cx="2438400" cy="2590800"/>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3099681"/>
      </p:ext>
    </p:extLst>
  </p:cSld>
  <p:clrMapOvr>
    <a:masterClrMapping/>
  </p:clrMapOvr>
  <p:transition spd="slow" advTm="5107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5250"/>
            <a:ext cx="8153400" cy="2819400"/>
          </a:xfrm>
        </p:spPr>
        <p:txBody>
          <a:bodyPr/>
          <a:lstStyle/>
          <a:p>
            <a:pPr>
              <a:lnSpc>
                <a:spcPct val="150000"/>
              </a:lnSpc>
            </a:pPr>
            <a:r>
              <a:rPr lang="en-US" sz="1400" b="1" dirty="0"/>
              <a:t>Second Leopold’s </a:t>
            </a:r>
            <a:r>
              <a:rPr lang="en-US" sz="1400" b="1" dirty="0" err="1"/>
              <a:t>manoeuvre</a:t>
            </a:r>
            <a:r>
              <a:rPr lang="en-US" sz="1400" b="1" dirty="0"/>
              <a:t>: lateral palpation</a:t>
            </a:r>
          </a:p>
          <a:p>
            <a:pPr>
              <a:lnSpc>
                <a:spcPct val="150000"/>
              </a:lnSpc>
            </a:pPr>
            <a:r>
              <a:rPr lang="en-US" sz="1400" dirty="0"/>
              <a:t>The second </a:t>
            </a:r>
            <a:r>
              <a:rPr lang="en-US" sz="1400" dirty="0" err="1"/>
              <a:t>manoeuvre</a:t>
            </a:r>
            <a:r>
              <a:rPr lang="en-US" sz="1400" dirty="0"/>
              <a:t> helps you to discover the </a:t>
            </a:r>
            <a:r>
              <a:rPr lang="en-US" sz="1400" b="1" dirty="0"/>
              <a:t>fetal lie</a:t>
            </a:r>
            <a:r>
              <a:rPr lang="en-US" sz="1400" dirty="0"/>
              <a:t>: is the baby lying </a:t>
            </a:r>
            <a:r>
              <a:rPr lang="en-US" sz="1400" i="1" dirty="0"/>
              <a:t>longitudinally </a:t>
            </a:r>
            <a:r>
              <a:rPr lang="en-US" sz="1400" dirty="0"/>
              <a:t>(straight), </a:t>
            </a:r>
            <a:r>
              <a:rPr lang="en-US" sz="1400" i="1" dirty="0"/>
              <a:t>obliquely</a:t>
            </a:r>
            <a:r>
              <a:rPr lang="en-US" sz="1400" dirty="0"/>
              <a:t> (diagonally across the uterus), or </a:t>
            </a:r>
            <a:r>
              <a:rPr lang="en-US" sz="1400" i="1" dirty="0"/>
              <a:t>transversely </a:t>
            </a:r>
            <a:r>
              <a:rPr lang="en-US" sz="1400" dirty="0"/>
              <a:t>(horizontally)? The longitudinal lie is normal </a:t>
            </a:r>
            <a:r>
              <a:rPr lang="en-US" sz="1400" dirty="0" smtClean="0"/>
              <a:t>.A </a:t>
            </a:r>
            <a:r>
              <a:rPr lang="en-US" sz="1400" dirty="0"/>
              <a:t>transverse lie in </a:t>
            </a:r>
            <a:r>
              <a:rPr lang="en-US" sz="1400" dirty="0" err="1"/>
              <a:t>labour</a:t>
            </a:r>
            <a:r>
              <a:rPr lang="en-US" sz="1400" dirty="0"/>
              <a:t> should be referred urgently; the baby cannot be born through the vagina in this position and may need caesarean surgery to deliver it</a:t>
            </a:r>
            <a:r>
              <a:rPr lang="en-US" sz="1400" dirty="0" smtClean="0"/>
              <a:t>.</a:t>
            </a:r>
            <a:endParaRPr lang="en-US" sz="1400" dirty="0"/>
          </a:p>
        </p:txBody>
      </p:sp>
      <p:pic>
        <p:nvPicPr>
          <p:cNvPr id="4" name="Picture 3" descr="Lateral palpation being used to establish the direction in which the fetus is facing."/>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14600"/>
            <a:ext cx="4343400" cy="3429000"/>
          </a:xfrm>
          <a:prstGeom prst="rect">
            <a:avLst/>
          </a:prstGeom>
          <a:noFill/>
          <a:ln>
            <a:noFill/>
          </a:ln>
        </p:spPr>
      </p:pic>
      <p:sp>
        <p:nvSpPr>
          <p:cNvPr id="5" name="TextBox 4"/>
          <p:cNvSpPr txBox="1"/>
          <p:nvPr/>
        </p:nvSpPr>
        <p:spPr>
          <a:xfrm>
            <a:off x="5181600" y="4774049"/>
            <a:ext cx="3695700" cy="1169551"/>
          </a:xfrm>
          <a:prstGeom prst="rect">
            <a:avLst/>
          </a:prstGeom>
          <a:noFill/>
        </p:spPr>
        <p:txBody>
          <a:bodyPr wrap="square" rtlCol="0">
            <a:spAutoFit/>
          </a:bodyPr>
          <a:lstStyle/>
          <a:p>
            <a:r>
              <a:rPr lang="en-US" sz="1400" dirty="0"/>
              <a:t> Lateral palpation–the second </a:t>
            </a:r>
            <a:r>
              <a:rPr lang="en-US" sz="1400" dirty="0" err="1"/>
              <a:t>manoeuvre</a:t>
            </a:r>
            <a:r>
              <a:rPr lang="en-US" sz="1400" dirty="0" smtClean="0"/>
              <a:t>.</a:t>
            </a:r>
          </a:p>
          <a:p>
            <a:r>
              <a:rPr lang="en-US" sz="1400" dirty="0" smtClean="0"/>
              <a:t> </a:t>
            </a:r>
            <a:r>
              <a:rPr lang="en-US" sz="1400" dirty="0"/>
              <a:t>(a) The back of the fetus is towards the front of the mother’s abdomen; </a:t>
            </a:r>
            <a:endParaRPr lang="en-US" sz="1400" dirty="0" smtClean="0"/>
          </a:p>
          <a:p>
            <a:r>
              <a:rPr lang="en-US" sz="1400" dirty="0" smtClean="0"/>
              <a:t>(</a:t>
            </a:r>
            <a:r>
              <a:rPr lang="en-US" sz="1400" dirty="0"/>
              <a:t>b) The back of the fetus is towards the mother’s </a:t>
            </a:r>
            <a:r>
              <a:rPr lang="en-US" sz="1400" dirty="0" smtClean="0"/>
              <a:t>back.</a:t>
            </a:r>
            <a:endParaRPr lang="en-US"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83824134"/>
      </p:ext>
    </p:extLst>
  </p:cSld>
  <p:clrMapOvr>
    <a:masterClrMapping/>
  </p:clrMapOvr>
  <p:transition spd="slow" advTm="6341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lnSpc>
                <a:spcPct val="160000"/>
              </a:lnSpc>
            </a:pPr>
            <a:r>
              <a:rPr lang="en-US" sz="1800" dirty="0"/>
              <a:t>Place your hands on either side of the middle of her abdomen. Push gently with one hand while holding the other hand firm to steady the uterus; alternate the pressure between your two hands. If you feel the round, hard shape of the baby’s head at one side, and the fundus feels empty, it may be a transverse lie and you should refer the mother urgently.</a:t>
            </a:r>
          </a:p>
          <a:p>
            <a:pPr>
              <a:lnSpc>
                <a:spcPct val="160000"/>
              </a:lnSpc>
            </a:pPr>
            <a:r>
              <a:rPr lang="en-US" sz="1800" dirty="0"/>
              <a:t>The second </a:t>
            </a:r>
            <a:r>
              <a:rPr lang="en-US" sz="1800" dirty="0" err="1"/>
              <a:t>manoeuvre</a:t>
            </a:r>
            <a:r>
              <a:rPr lang="en-US" sz="1800" dirty="0"/>
              <a:t> also helps to determine whether the baby is facing inwards or outwards. Note the regularity of the shapes you can feel under your hands. If you can feel a large smooth shape under one hand, this is probably the baby’s back, which means it is facing inwards (Figure 2.5a</a:t>
            </a:r>
            <a:r>
              <a:rPr lang="en-US" sz="1800" dirty="0" smtClean="0"/>
              <a:t>)</a:t>
            </a:r>
          </a:p>
          <a:p>
            <a:pPr>
              <a:lnSpc>
                <a:spcPct val="160000"/>
              </a:lnSpc>
            </a:pPr>
            <a:r>
              <a:rPr lang="en-US" sz="1800" dirty="0" smtClean="0"/>
              <a:t>If </a:t>
            </a:r>
            <a:r>
              <a:rPr lang="en-US" sz="1800" dirty="0"/>
              <a:t>you can feel small irregular ‘lumps’ under your hands, these are probably the baby’s feet, knees and elbows and it is facing outwards (Figure 2.5b). It is not so easy for it to rotate as it passes down the birth canal from this starting position.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68872272"/>
      </p:ext>
    </p:extLst>
  </p:cSld>
  <p:clrMapOvr>
    <a:masterClrMapping/>
  </p:clrMapOvr>
  <p:transition spd="slow" advTm="9326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7"/>
</p:tagLst>
</file>

<file path=ppt/tags/tag2.xml><?xml version="1.0" encoding="utf-8"?>
<p:tagLst xmlns:a="http://schemas.openxmlformats.org/drawingml/2006/main" xmlns:r="http://schemas.openxmlformats.org/officeDocument/2006/relationships" xmlns:p="http://schemas.openxmlformats.org/presentationml/2006/main">
  <p:tag name="TIMING" val="|44.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294</TotalTime>
  <Words>735</Words>
  <Application>Microsoft Office PowerPoint</Application>
  <PresentationFormat>On-screen Show (4:3)</PresentationFormat>
  <Paragraphs>63</Paragraphs>
  <Slides>22</Slides>
  <Notes>0</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 Unicode MS</vt:lpstr>
      <vt:lpstr>Arial</vt:lpstr>
      <vt:lpstr>Arial Narrow</vt:lpstr>
      <vt:lpstr>B Nazanin+ Black</vt:lpstr>
      <vt:lpstr>Impact</vt:lpstr>
      <vt:lpstr>Times New Roman</vt:lpstr>
      <vt:lpstr>NewsPrint</vt:lpstr>
      <vt:lpstr>Physical examination in  pregnancy and labour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 the size of the mother’s pelvis and its adequacy for the passage of the fetus </vt:lpstr>
      <vt:lpstr>PowerPoint Presentation</vt:lpstr>
      <vt:lpstr>PowerPoint Presentation</vt:lpstr>
      <vt:lpstr>PowerPoint Presentation</vt:lpstr>
      <vt:lpstr>PowerPoint Presentation</vt:lpstr>
      <vt:lpstr>Thanks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2.3  Physical examination in labour When you physically examine a woman in labour, your focus will be on her abdomen, vagina and cervix, so remember to: Maintain her privacy Follow the principles of woman-friendly care (see Box 2.1) Examine her comprehensively (head to toe) Look for signs of anaemia (paleness inside the eyelids, pale fingernails and gums) Look for yellowish discoloration of the eyes (jaundice), which indicates liver disease.</dc:title>
  <dc:creator>ASUS</dc:creator>
  <cp:lastModifiedBy>ASUS</cp:lastModifiedBy>
  <cp:revision>27</cp:revision>
  <dcterms:created xsi:type="dcterms:W3CDTF">2020-04-19T00:38:33Z</dcterms:created>
  <dcterms:modified xsi:type="dcterms:W3CDTF">2020-04-19T10:56:02Z</dcterms:modified>
</cp:coreProperties>
</file>