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50" r:id="rId2"/>
    <p:sldId id="256" r:id="rId3"/>
    <p:sldId id="257" r:id="rId4"/>
    <p:sldId id="258" r:id="rId5"/>
    <p:sldId id="259" r:id="rId6"/>
    <p:sldId id="260" r:id="rId7"/>
    <p:sldId id="261" r:id="rId8"/>
    <p:sldId id="280" r:id="rId9"/>
    <p:sldId id="279" r:id="rId10"/>
    <p:sldId id="278" r:id="rId11"/>
    <p:sldId id="277" r:id="rId12"/>
    <p:sldId id="276" r:id="rId13"/>
    <p:sldId id="275" r:id="rId14"/>
    <p:sldId id="274" r:id="rId15"/>
    <p:sldId id="273" r:id="rId16"/>
    <p:sldId id="272" r:id="rId17"/>
    <p:sldId id="271" r:id="rId18"/>
    <p:sldId id="270" r:id="rId19"/>
    <p:sldId id="269" r:id="rId20"/>
    <p:sldId id="268" r:id="rId21"/>
    <p:sldId id="267" r:id="rId22"/>
    <p:sldId id="266" r:id="rId23"/>
    <p:sldId id="265" r:id="rId24"/>
    <p:sldId id="264" r:id="rId25"/>
    <p:sldId id="263" r:id="rId26"/>
    <p:sldId id="295" r:id="rId27"/>
    <p:sldId id="294" r:id="rId28"/>
    <p:sldId id="353" r:id="rId29"/>
    <p:sldId id="351" r:id="rId30"/>
    <p:sldId id="292" r:id="rId31"/>
    <p:sldId id="291" r:id="rId32"/>
    <p:sldId id="296" r:id="rId33"/>
    <p:sldId id="306" r:id="rId34"/>
    <p:sldId id="305" r:id="rId35"/>
    <p:sldId id="304" r:id="rId36"/>
    <p:sldId id="303" r:id="rId37"/>
    <p:sldId id="302" r:id="rId38"/>
    <p:sldId id="301" r:id="rId39"/>
    <p:sldId id="300" r:id="rId40"/>
    <p:sldId id="299" r:id="rId41"/>
    <p:sldId id="352" r:id="rId42"/>
    <p:sldId id="297" r:id="rId43"/>
    <p:sldId id="311" r:id="rId44"/>
    <p:sldId id="310" r:id="rId45"/>
    <p:sldId id="309" r:id="rId46"/>
    <p:sldId id="308" r:id="rId47"/>
    <p:sldId id="307" r:id="rId48"/>
    <p:sldId id="312" r:id="rId49"/>
    <p:sldId id="313" r:id="rId50"/>
    <p:sldId id="314" r:id="rId51"/>
    <p:sldId id="315" r:id="rId52"/>
    <p:sldId id="316" r:id="rId53"/>
    <p:sldId id="317" r:id="rId54"/>
    <p:sldId id="318" r:id="rId55"/>
    <p:sldId id="319" r:id="rId56"/>
    <p:sldId id="320" r:id="rId57"/>
    <p:sldId id="321" r:id="rId58"/>
    <p:sldId id="327" r:id="rId59"/>
    <p:sldId id="326" r:id="rId60"/>
    <p:sldId id="325" r:id="rId61"/>
    <p:sldId id="330" r:id="rId62"/>
    <p:sldId id="329" r:id="rId63"/>
    <p:sldId id="328" r:id="rId64"/>
    <p:sldId id="324" r:id="rId65"/>
    <p:sldId id="323" r:id="rId66"/>
    <p:sldId id="322" r:id="rId67"/>
    <p:sldId id="331" r:id="rId68"/>
    <p:sldId id="332" r:id="rId69"/>
    <p:sldId id="333" r:id="rId70"/>
    <p:sldId id="334" r:id="rId71"/>
    <p:sldId id="335" r:id="rId72"/>
    <p:sldId id="342" r:id="rId73"/>
    <p:sldId id="337" r:id="rId74"/>
    <p:sldId id="338" r:id="rId75"/>
    <p:sldId id="339" r:id="rId76"/>
    <p:sldId id="340" r:id="rId77"/>
    <p:sldId id="343" r:id="rId78"/>
    <p:sldId id="344" r:id="rId79"/>
    <p:sldId id="346" r:id="rId80"/>
    <p:sldId id="347" r:id="rId81"/>
    <p:sldId id="35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714" autoAdjust="0"/>
  </p:normalViewPr>
  <p:slideViewPr>
    <p:cSldViewPr>
      <p:cViewPr varScale="1">
        <p:scale>
          <a:sx n="85" d="100"/>
          <a:sy n="85" d="100"/>
        </p:scale>
        <p:origin x="-70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2175446-CBE5-4990-A731-1545EC2754B3}" type="datetimeFigureOut">
              <a:rPr lang="fa-IR" smtClean="0"/>
              <a:pPr/>
              <a:t>1441/09/23</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3CD3CD8-16A0-4FCD-A08C-28C1BF18E98C}"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93CD3CD8-16A0-4FCD-A08C-28C1BF18E98C}" type="slidenum">
              <a:rPr lang="fa-IR" smtClean="0"/>
              <a:pPr/>
              <a:t>1</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3.wav"/><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audio" Target="../media/audio29.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41.wav"/><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3.wav"/><Relationship Id="rId1" Type="http://schemas.openxmlformats.org/officeDocument/2006/relationships/audio" Target="../media/audio42.wav"/><Relationship Id="rId5" Type="http://schemas.openxmlformats.org/officeDocument/2006/relationships/image" Target="../media/image1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51.wav"/></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52.wav"/></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55.wav"/></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56.wav"/></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57.wav"/></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58.wav"/></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59.wav"/></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0.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2.wav"/></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3.wav"/></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4.wav"/></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5.wav"/></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6.wav"/></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7.wav"/></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8.wav"/></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9.wav"/></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0.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1.wav"/></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2.wav"/></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3.wav"/></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4.wav"/></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5.wav"/></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audio" Target="../media/audio76.wav"/></Relationships>
</file>

<file path=ppt/slides/_rels/slide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audio" Target="../media/audio77.wav"/><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media/audio78.wav"/><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79.wav"/><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audio" Target="../media/audio80.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audio" Target="../media/audio81.wav"/><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82.wav"/><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endParaRPr lang="fa-IR" dirty="0"/>
          </a:p>
        </p:txBody>
      </p:sp>
      <p:sp>
        <p:nvSpPr>
          <p:cNvPr id="3" name="Subtitle 2"/>
          <p:cNvSpPr>
            <a:spLocks noGrp="1"/>
          </p:cNvSpPr>
          <p:nvPr>
            <p:ph type="subTitle" idx="1"/>
          </p:nvPr>
        </p:nvSpPr>
        <p:spPr/>
        <p:txBody>
          <a:bodyPr/>
          <a:lstStyle/>
          <a:p>
            <a:pPr rtl="0"/>
            <a:endParaRPr lang="fa-IR" dirty="0"/>
          </a:p>
        </p:txBody>
      </p:sp>
      <p:pic>
        <p:nvPicPr>
          <p:cNvPr id="4" name="Picture 5"/>
          <p:cNvPicPr>
            <a:picLocks noChangeAspect="1" noChangeArrowheads="1"/>
          </p:cNvPicPr>
          <p:nvPr/>
        </p:nvPicPr>
        <p:blipFill>
          <a:blip r:embed="rId4" cstate="print"/>
          <a:srcRect/>
          <a:stretch>
            <a:fillRect/>
          </a:stretch>
        </p:blipFill>
        <p:spPr bwMode="auto">
          <a:xfrm>
            <a:off x="-180528" y="0"/>
            <a:ext cx="9324528" cy="6858000"/>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Beyond </a:t>
            </a:r>
            <a:r>
              <a:rPr lang="en-US" sz="4000" dirty="0" smtClean="0">
                <a:solidFill>
                  <a:srgbClr val="FF0000"/>
                </a:solidFill>
              </a:rPr>
              <a:t>approximately </a:t>
            </a:r>
            <a:r>
              <a:rPr lang="en-US" sz="4800" dirty="0" smtClean="0">
                <a:solidFill>
                  <a:srgbClr val="FF0000"/>
                </a:solidFill>
              </a:rPr>
              <a:t>30%</a:t>
            </a:r>
            <a:r>
              <a:rPr lang="en-US" sz="4000" dirty="0" smtClean="0">
                <a:solidFill>
                  <a:srgbClr val="FF0000"/>
                </a:solidFill>
              </a:rPr>
              <a:t> </a:t>
            </a:r>
            <a:r>
              <a:rPr lang="en-US" dirty="0" smtClean="0"/>
              <a:t>volume loss, breathing and heart rate further increase, and overt hypotension develops. </a:t>
            </a:r>
          </a:p>
          <a:p>
            <a:r>
              <a:rPr lang="en-US" dirty="0" smtClean="0"/>
              <a:t>Finally, with profound blood loss </a:t>
            </a:r>
            <a:r>
              <a:rPr lang="en-US" sz="4800" dirty="0" smtClean="0">
                <a:solidFill>
                  <a:srgbClr val="FF0000"/>
                </a:solidFill>
              </a:rPr>
              <a:t>above 40% to 50%, </a:t>
            </a:r>
            <a:r>
              <a:rPr lang="en-US" dirty="0" err="1" smtClean="0"/>
              <a:t>oliguria</a:t>
            </a:r>
            <a:r>
              <a:rPr lang="en-US" dirty="0" smtClean="0"/>
              <a:t>, shock, coma, and death may occur.</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Risk Factors for Postpartum Hemorrhage</a:t>
            </a:r>
            <a:endParaRPr lang="en-US" dirty="0"/>
          </a:p>
        </p:txBody>
      </p:sp>
      <p:sp>
        <p:nvSpPr>
          <p:cNvPr id="3" name="Content Placeholder 2"/>
          <p:cNvSpPr>
            <a:spLocks noGrp="1"/>
          </p:cNvSpPr>
          <p:nvPr>
            <p:ph idx="1"/>
          </p:nvPr>
        </p:nvSpPr>
        <p:spPr>
          <a:xfrm>
            <a:off x="457200" y="1295400"/>
            <a:ext cx="8229600" cy="5257800"/>
          </a:xfrm>
        </p:spPr>
        <p:txBody>
          <a:bodyPr>
            <a:normAutofit fontScale="85000" lnSpcReduction="20000"/>
          </a:bodyPr>
          <a:lstStyle/>
          <a:p>
            <a:r>
              <a:rPr lang="en-US" dirty="0" smtClean="0"/>
              <a:t>• Prolonged labor</a:t>
            </a:r>
          </a:p>
          <a:p>
            <a:r>
              <a:rPr lang="en-US" dirty="0" smtClean="0"/>
              <a:t>• Augmented labor</a:t>
            </a:r>
          </a:p>
          <a:p>
            <a:r>
              <a:rPr lang="en-US" dirty="0" smtClean="0"/>
              <a:t>• Rapid labor</a:t>
            </a:r>
          </a:p>
          <a:p>
            <a:r>
              <a:rPr lang="en-US" dirty="0" smtClean="0"/>
              <a:t>• History of postpartum hemorrhage</a:t>
            </a:r>
          </a:p>
          <a:p>
            <a:r>
              <a:rPr lang="en-US" dirty="0" smtClean="0"/>
              <a:t>• Episiotomy, especially </a:t>
            </a:r>
            <a:r>
              <a:rPr lang="en-US" dirty="0" err="1" smtClean="0"/>
              <a:t>mediolateral</a:t>
            </a:r>
            <a:endParaRPr lang="en-US" dirty="0" smtClean="0"/>
          </a:p>
          <a:p>
            <a:r>
              <a:rPr lang="en-US" dirty="0" smtClean="0"/>
              <a:t>• Preeclampsia</a:t>
            </a:r>
          </a:p>
          <a:p>
            <a:r>
              <a:rPr lang="en-US" dirty="0" smtClean="0"/>
              <a:t>• </a:t>
            </a:r>
            <a:r>
              <a:rPr lang="en-US" dirty="0" err="1" smtClean="0"/>
              <a:t>Overdistended</a:t>
            </a:r>
            <a:r>
              <a:rPr lang="en-US" dirty="0" smtClean="0"/>
              <a:t> uterus (</a:t>
            </a:r>
            <a:r>
              <a:rPr lang="en-US" dirty="0" err="1" smtClean="0"/>
              <a:t>macrosomia</a:t>
            </a:r>
            <a:r>
              <a:rPr lang="en-US" dirty="0" smtClean="0"/>
              <a:t>, multiple gestation, and </a:t>
            </a:r>
            <a:r>
              <a:rPr lang="en-US" dirty="0" err="1" smtClean="0"/>
              <a:t>hydramnios</a:t>
            </a:r>
            <a:r>
              <a:rPr lang="en-US" dirty="0" smtClean="0"/>
              <a:t>)</a:t>
            </a:r>
          </a:p>
          <a:p>
            <a:r>
              <a:rPr lang="en-US" dirty="0" smtClean="0"/>
              <a:t>• Prior uterine surgery and other risk factors for abnormal </a:t>
            </a:r>
            <a:r>
              <a:rPr lang="en-US" dirty="0" err="1" smtClean="0"/>
              <a:t>placentation</a:t>
            </a:r>
            <a:endParaRPr lang="en-US" dirty="0" smtClean="0"/>
          </a:p>
          <a:p>
            <a:r>
              <a:rPr lang="en-US" dirty="0" smtClean="0"/>
              <a:t>• Operative delivery</a:t>
            </a:r>
          </a:p>
          <a:p>
            <a:r>
              <a:rPr lang="en-US" dirty="0" smtClean="0"/>
              <a:t>• Asian or Hispanic ethnicity</a:t>
            </a:r>
          </a:p>
          <a:p>
            <a:r>
              <a:rPr lang="en-US" dirty="0" smtClean="0"/>
              <a:t>• </a:t>
            </a:r>
            <a:r>
              <a:rPr lang="en-US" dirty="0" err="1" smtClean="0"/>
              <a:t>Chorioamnionitis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fontScale="85000" lnSpcReduction="20000"/>
          </a:bodyPr>
          <a:lstStyle/>
          <a:p>
            <a:r>
              <a:rPr lang="en-US" dirty="0" smtClean="0"/>
              <a:t>The source and etiology of bleeding should be identified as soon as possible, and targeted interventions applied in order to minimize morbidity</a:t>
            </a:r>
          </a:p>
          <a:p>
            <a:r>
              <a:rPr lang="en-US" dirty="0" smtClean="0"/>
              <a:t>and prevent mortality.</a:t>
            </a:r>
          </a:p>
          <a:p>
            <a:r>
              <a:rPr lang="en-US" dirty="0" smtClean="0"/>
              <a:t> </a:t>
            </a:r>
            <a:r>
              <a:rPr lang="en-US" sz="3800" dirty="0" smtClean="0">
                <a:solidFill>
                  <a:srgbClr val="FF0000"/>
                </a:solidFill>
              </a:rPr>
              <a:t>The most common cause of PPH is uterine </a:t>
            </a:r>
            <a:r>
              <a:rPr lang="en-US" sz="3800" dirty="0" err="1" smtClean="0">
                <a:solidFill>
                  <a:srgbClr val="FF0000"/>
                </a:solidFill>
              </a:rPr>
              <a:t>atony</a:t>
            </a:r>
            <a:r>
              <a:rPr lang="en-US" sz="3800" dirty="0" smtClean="0">
                <a:solidFill>
                  <a:srgbClr val="FF0000"/>
                </a:solidFill>
              </a:rPr>
              <a:t>,</a:t>
            </a:r>
          </a:p>
          <a:p>
            <a:r>
              <a:rPr lang="en-US" sz="3800" dirty="0" smtClean="0">
                <a:solidFill>
                  <a:srgbClr val="FF0000"/>
                </a:solidFill>
              </a:rPr>
              <a:t>representing about 80% of cases.</a:t>
            </a:r>
          </a:p>
          <a:p>
            <a:r>
              <a:rPr lang="en-US" dirty="0" smtClean="0"/>
              <a:t> Retained placenta, </a:t>
            </a:r>
          </a:p>
          <a:p>
            <a:r>
              <a:rPr lang="en-US" dirty="0" smtClean="0"/>
              <a:t>genital tract trauma, lacerations, </a:t>
            </a:r>
          </a:p>
          <a:p>
            <a:r>
              <a:rPr lang="en-US" dirty="0" smtClean="0"/>
              <a:t>coagulation disorders are other causes. </a:t>
            </a:r>
          </a:p>
          <a:p>
            <a:r>
              <a:rPr lang="en-US" dirty="0" smtClean="0"/>
              <a:t>Hematomas can occur anywhere in the lower genital tract.</a:t>
            </a:r>
          </a:p>
          <a:p>
            <a:r>
              <a:rPr lang="en-US" dirty="0" smtClean="0"/>
              <a:t> Ruptured uterus and inverted</a:t>
            </a:r>
          </a:p>
          <a:p>
            <a:r>
              <a:rPr lang="en-US" dirty="0" smtClean="0"/>
              <a:t>uterus are rare but serious causes of PPH.</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GENERAL MANAGEMENT OF PATIENTS</a:t>
            </a:r>
            <a:endParaRPr lang="en-US" dirty="0"/>
          </a:p>
        </p:txBody>
      </p:sp>
      <p:sp>
        <p:nvSpPr>
          <p:cNvPr id="3" name="Content Placeholder 2"/>
          <p:cNvSpPr>
            <a:spLocks noGrp="1"/>
          </p:cNvSpPr>
          <p:nvPr>
            <p:ph idx="1"/>
          </p:nvPr>
        </p:nvSpPr>
        <p:spPr/>
        <p:txBody>
          <a:bodyPr/>
          <a:lstStyle/>
          <a:p>
            <a:r>
              <a:rPr lang="en-US" dirty="0" smtClean="0"/>
              <a:t>PPH is an </a:t>
            </a:r>
            <a:r>
              <a:rPr lang="en-US" sz="4000" dirty="0" smtClean="0">
                <a:solidFill>
                  <a:srgbClr val="FF0000"/>
                </a:solidFill>
              </a:rPr>
              <a:t>unequivocal emergency</a:t>
            </a:r>
            <a:r>
              <a:rPr lang="en-US" dirty="0" smtClean="0"/>
              <a:t>;</a:t>
            </a:r>
          </a:p>
          <a:p>
            <a:r>
              <a:rPr lang="en-US" dirty="0" smtClean="0"/>
              <a:t> all available resources should be mobilized immediately upon its recognition</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a:bodyPr>
          <a:lstStyle/>
          <a:p>
            <a:r>
              <a:rPr lang="en-US" sz="3600" dirty="0" smtClean="0"/>
              <a:t>Because most cases of PPH are caused by </a:t>
            </a:r>
            <a:r>
              <a:rPr lang="en-US" sz="3600" b="1" dirty="0" smtClean="0"/>
              <a:t>uterine </a:t>
            </a:r>
            <a:r>
              <a:rPr lang="en-US" sz="3600" b="1" dirty="0" err="1" smtClean="0"/>
              <a:t>atony</a:t>
            </a:r>
            <a:r>
              <a:rPr lang="en-US" sz="3600" b="1" dirty="0" smtClean="0"/>
              <a:t>, the uterus should be palpated abdominally, </a:t>
            </a:r>
            <a:r>
              <a:rPr lang="en-US" sz="3600" dirty="0" smtClean="0"/>
              <a:t>seeking the soft, “boggy” consistency of the relaxed uterus</a:t>
            </a:r>
          </a:p>
          <a:p>
            <a:r>
              <a:rPr lang="en-US" sz="3600" dirty="0" smtClean="0"/>
              <a:t>. If this finding is confirmed, </a:t>
            </a:r>
            <a:r>
              <a:rPr lang="en-US" sz="3600" dirty="0" err="1" smtClean="0"/>
              <a:t>oxytocin</a:t>
            </a:r>
            <a:r>
              <a:rPr lang="en-US" sz="3600" dirty="0" smtClean="0"/>
              <a:t> infusion should be increased and either </a:t>
            </a:r>
            <a:r>
              <a:rPr lang="en-US" sz="3600" dirty="0" err="1" smtClean="0"/>
              <a:t>methylergonovine</a:t>
            </a:r>
            <a:r>
              <a:rPr lang="en-US" sz="3600" dirty="0" smtClean="0"/>
              <a:t> </a:t>
            </a:r>
            <a:r>
              <a:rPr lang="en-US" sz="3600" dirty="0" err="1" smtClean="0"/>
              <a:t>maleate</a:t>
            </a:r>
            <a:r>
              <a:rPr lang="en-US" sz="3600" dirty="0" smtClean="0"/>
              <a:t> or prostaglandins administered if excessive bleeding continues</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8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r>
              <a:rPr lang="en-US" dirty="0" smtClean="0"/>
              <a:t>Evaluate excessive bleeding immediately</a:t>
            </a:r>
          </a:p>
          <a:p>
            <a:r>
              <a:rPr lang="en-US" dirty="0" smtClean="0"/>
              <a:t>• Assess overall patient status</a:t>
            </a:r>
          </a:p>
          <a:p>
            <a:r>
              <a:rPr lang="en-US" dirty="0" smtClean="0"/>
              <a:t>• Notify other members of obstetrics team (i.e., </a:t>
            </a:r>
            <a:r>
              <a:rPr lang="en-US" sz="3600" dirty="0" smtClean="0">
                <a:solidFill>
                  <a:srgbClr val="FF0000"/>
                </a:solidFill>
              </a:rPr>
              <a:t>obtain help</a:t>
            </a:r>
            <a:r>
              <a:rPr lang="en-US" dirty="0" smtClean="0"/>
              <a:t>!)</a:t>
            </a:r>
          </a:p>
          <a:p>
            <a:r>
              <a:rPr lang="en-US" dirty="0" smtClean="0"/>
              <a:t>• Monitor and maintain </a:t>
            </a:r>
            <a:r>
              <a:rPr lang="en-US" dirty="0" smtClean="0">
                <a:solidFill>
                  <a:srgbClr val="FF0000"/>
                </a:solidFill>
              </a:rPr>
              <a:t>circulation</a:t>
            </a:r>
          </a:p>
          <a:p>
            <a:r>
              <a:rPr lang="en-US" dirty="0" smtClean="0"/>
              <a:t>Establish intravenous (IV) access: </a:t>
            </a:r>
            <a:r>
              <a:rPr lang="en-US" dirty="0" smtClean="0">
                <a:solidFill>
                  <a:srgbClr val="FF0000"/>
                </a:solidFill>
              </a:rPr>
              <a:t>two large bore</a:t>
            </a:r>
          </a:p>
          <a:p>
            <a:r>
              <a:rPr lang="en-US" dirty="0" smtClean="0"/>
              <a:t>Type and cross-match blood</a:t>
            </a:r>
          </a:p>
          <a:p>
            <a:r>
              <a:rPr lang="en-US" dirty="0" smtClean="0"/>
              <a:t>Begin/increase crystalloid infusion</a:t>
            </a:r>
          </a:p>
          <a:p>
            <a:r>
              <a:rPr lang="en-US" dirty="0" smtClean="0"/>
              <a:t>Assess for clotting or check coagulation profile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Review clinical course for probable cause</a:t>
            </a:r>
          </a:p>
          <a:p>
            <a:r>
              <a:rPr lang="en-US" dirty="0" smtClean="0"/>
              <a:t>Any difficulty removing placenta?</a:t>
            </a:r>
          </a:p>
          <a:p>
            <a:r>
              <a:rPr lang="en-US" dirty="0" smtClean="0"/>
              <a:t>Were forceps used?</a:t>
            </a:r>
          </a:p>
          <a:p>
            <a:r>
              <a:rPr lang="en-US" dirty="0" smtClean="0"/>
              <a:t>Other predisposing factors?</a:t>
            </a:r>
          </a:p>
          <a:p>
            <a:r>
              <a:rPr lang="en-US" dirty="0" smtClean="0"/>
              <a:t>• Have operating room (OR) and personnel on standby</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Evaluation: Perform in Rapid Succession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Assess hemodynamic status </a:t>
            </a:r>
          </a:p>
          <a:p>
            <a:r>
              <a:rPr lang="en-US" dirty="0" smtClean="0"/>
              <a:t> Bimanual examination: assess for </a:t>
            </a:r>
            <a:r>
              <a:rPr lang="en-US" dirty="0" err="1" smtClean="0"/>
              <a:t>atony</a:t>
            </a:r>
            <a:endParaRPr lang="en-US" dirty="0" smtClean="0"/>
          </a:p>
          <a:p>
            <a:r>
              <a:rPr lang="en-US" dirty="0" smtClean="0"/>
              <a:t> May palpate for retained placental fragments May palpate uterine wall for rupture</a:t>
            </a:r>
          </a:p>
          <a:p>
            <a:r>
              <a:rPr lang="en-US" dirty="0" smtClean="0"/>
              <a:t>• Inspect </a:t>
            </a:r>
            <a:r>
              <a:rPr lang="en-US" dirty="0" smtClean="0">
                <a:solidFill>
                  <a:srgbClr val="FF0000"/>
                </a:solidFill>
              </a:rPr>
              <a:t>perineum, vulva, vagina, and cervix</a:t>
            </a:r>
          </a:p>
          <a:p>
            <a:r>
              <a:rPr lang="en-US" dirty="0" smtClean="0"/>
              <a:t>Identify </a:t>
            </a:r>
            <a:r>
              <a:rPr lang="en-US" dirty="0" smtClean="0">
                <a:solidFill>
                  <a:srgbClr val="FF0000"/>
                </a:solidFill>
              </a:rPr>
              <a:t>lacerations, hematomas, inversions</a:t>
            </a:r>
          </a:p>
          <a:p>
            <a:r>
              <a:rPr lang="en-US" dirty="0" smtClean="0"/>
              <a:t>Recruit </a:t>
            </a:r>
            <a:r>
              <a:rPr lang="en-US" dirty="0" smtClean="0">
                <a:solidFill>
                  <a:srgbClr val="FF0000"/>
                </a:solidFill>
              </a:rPr>
              <a:t>assistance </a:t>
            </a:r>
            <a:r>
              <a:rPr lang="en-US" dirty="0" smtClean="0"/>
              <a:t>for exposure</a:t>
            </a:r>
          </a:p>
          <a:p>
            <a:r>
              <a:rPr lang="en-US" dirty="0" smtClean="0"/>
              <a:t>You or assistant may </a:t>
            </a:r>
            <a:r>
              <a:rPr lang="en-US" dirty="0" smtClean="0">
                <a:solidFill>
                  <a:srgbClr val="FF0000"/>
                </a:solidFill>
              </a:rPr>
              <a:t>re-inspect placenta</a:t>
            </a:r>
          </a:p>
          <a:p>
            <a:r>
              <a:rPr lang="en-US" dirty="0" smtClean="0"/>
              <a:t>• Assess clotting</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2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i="1" dirty="0" err="1" smtClean="0"/>
              <a:t>Atony</a:t>
            </a:r>
            <a:endParaRPr lang="en-US" dirty="0"/>
          </a:p>
        </p:txBody>
      </p:sp>
      <p:sp>
        <p:nvSpPr>
          <p:cNvPr id="3" name="Content Placeholder 2"/>
          <p:cNvSpPr>
            <a:spLocks noGrp="1"/>
          </p:cNvSpPr>
          <p:nvPr>
            <p:ph idx="1"/>
          </p:nvPr>
        </p:nvSpPr>
        <p:spPr>
          <a:xfrm>
            <a:off x="457200" y="914400"/>
            <a:ext cx="8229600" cy="5638800"/>
          </a:xfrm>
        </p:spPr>
        <p:txBody>
          <a:bodyPr>
            <a:normAutofit fontScale="85000" lnSpcReduction="10000"/>
          </a:bodyPr>
          <a:lstStyle/>
          <a:p>
            <a:r>
              <a:rPr lang="en-US" dirty="0" smtClean="0"/>
              <a:t>Immediate bimanual massage</a:t>
            </a:r>
          </a:p>
          <a:p>
            <a:r>
              <a:rPr lang="en-US" dirty="0" smtClean="0"/>
              <a:t>• Administer </a:t>
            </a:r>
            <a:r>
              <a:rPr lang="en-US" dirty="0" err="1" smtClean="0"/>
              <a:t>uterotonics</a:t>
            </a:r>
            <a:r>
              <a:rPr lang="en-US" dirty="0" smtClean="0"/>
              <a:t> (with requisite precautions)</a:t>
            </a:r>
          </a:p>
          <a:p>
            <a:r>
              <a:rPr lang="en-US" dirty="0" err="1" smtClean="0">
                <a:solidFill>
                  <a:srgbClr val="FF0000"/>
                </a:solidFill>
              </a:rPr>
              <a:t>Oxytocin</a:t>
            </a:r>
            <a:r>
              <a:rPr lang="en-US" dirty="0" smtClean="0"/>
              <a:t>—IV: 10 to 40 units/1 L normal saline or lactated Ringer solution, continuous</a:t>
            </a:r>
          </a:p>
          <a:p>
            <a:r>
              <a:rPr lang="en-US" dirty="0" err="1" smtClean="0">
                <a:solidFill>
                  <a:srgbClr val="FF0000"/>
                </a:solidFill>
              </a:rPr>
              <a:t>Methylergonovine</a:t>
            </a:r>
            <a:r>
              <a:rPr lang="en-US" dirty="0" smtClean="0"/>
              <a:t>—intramuscular (IM): 0.2 mg IM; may repeat in 2 to 4 hours</a:t>
            </a:r>
          </a:p>
          <a:p>
            <a:r>
              <a:rPr lang="en-US" dirty="0" smtClean="0">
                <a:solidFill>
                  <a:srgbClr val="FF0000"/>
                </a:solidFill>
              </a:rPr>
              <a:t>15-Methyl PGF2α</a:t>
            </a:r>
            <a:r>
              <a:rPr lang="en-US" dirty="0" smtClean="0"/>
              <a:t>—IM 0.25 mg every 15 to 90 minutes for up to 8 doses</a:t>
            </a:r>
          </a:p>
          <a:p>
            <a:r>
              <a:rPr lang="en-US" dirty="0" err="1" smtClean="0">
                <a:solidFill>
                  <a:srgbClr val="FF0000"/>
                </a:solidFill>
              </a:rPr>
              <a:t>Dinoprostone</a:t>
            </a:r>
            <a:r>
              <a:rPr lang="en-US" dirty="0" smtClean="0"/>
              <a:t>—Suppository: rectal; 20 mg every 2 hours</a:t>
            </a:r>
          </a:p>
          <a:p>
            <a:r>
              <a:rPr lang="en-US" dirty="0" smtClean="0">
                <a:solidFill>
                  <a:srgbClr val="FF0000"/>
                </a:solidFill>
              </a:rPr>
              <a:t>Misoprostol</a:t>
            </a:r>
            <a:r>
              <a:rPr lang="en-US" dirty="0" smtClean="0"/>
              <a:t>—600 to 1,000 </a:t>
            </a:r>
            <a:r>
              <a:rPr lang="en-US" dirty="0" err="1" smtClean="0"/>
              <a:t>μg</a:t>
            </a:r>
            <a:r>
              <a:rPr lang="en-US" dirty="0" smtClean="0"/>
              <a:t> orally or rectally; one dose</a:t>
            </a:r>
          </a:p>
          <a:p>
            <a:r>
              <a:rPr lang="en-US" dirty="0" smtClean="0">
                <a:solidFill>
                  <a:srgbClr val="FF0000"/>
                </a:solidFill>
              </a:rPr>
              <a:t>Intrauterine </a:t>
            </a:r>
            <a:r>
              <a:rPr lang="en-US" dirty="0" err="1" smtClean="0">
                <a:solidFill>
                  <a:srgbClr val="FF0000"/>
                </a:solidFill>
              </a:rPr>
              <a:t>tamponade—Bakri</a:t>
            </a:r>
            <a:r>
              <a:rPr lang="en-US" dirty="0" smtClean="0">
                <a:solidFill>
                  <a:srgbClr val="FF0000"/>
                </a:solidFill>
              </a:rPr>
              <a:t> balloon, packing</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Operative Measures</a:t>
            </a:r>
            <a:endParaRPr lang="en-US" dirty="0"/>
          </a:p>
        </p:txBody>
      </p:sp>
      <p:sp>
        <p:nvSpPr>
          <p:cNvPr id="3" name="Content Placeholder 2"/>
          <p:cNvSpPr>
            <a:spLocks noGrp="1"/>
          </p:cNvSpPr>
          <p:nvPr>
            <p:ph idx="1"/>
          </p:nvPr>
        </p:nvSpPr>
        <p:spPr/>
        <p:txBody>
          <a:bodyPr/>
          <a:lstStyle/>
          <a:p>
            <a:r>
              <a:rPr lang="en-US" dirty="0" smtClean="0"/>
              <a:t>Uterine compression sutures</a:t>
            </a:r>
          </a:p>
          <a:p>
            <a:r>
              <a:rPr lang="en-US" dirty="0" smtClean="0"/>
              <a:t>• Sequential arterial ligation or selective arterial </a:t>
            </a:r>
            <a:r>
              <a:rPr lang="en-US" dirty="0" err="1" smtClean="0"/>
              <a:t>embolization</a:t>
            </a:r>
            <a:endParaRPr lang="en-US" dirty="0" smtClean="0"/>
          </a:p>
          <a:p>
            <a:r>
              <a:rPr lang="en-US" dirty="0" smtClean="0"/>
              <a:t>• Hysterectomy</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Postpartum Hemorrhage</a:t>
            </a:r>
            <a:endParaRPr lang="en-US" dirty="0"/>
          </a:p>
        </p:txBody>
      </p:sp>
      <p:sp>
        <p:nvSpPr>
          <p:cNvPr id="3" name="Subtitle 2"/>
          <p:cNvSpPr>
            <a:spLocks noGrp="1"/>
          </p:cNvSpPr>
          <p:nvPr>
            <p:ph type="subTitle" idx="1"/>
          </p:nvPr>
        </p:nvSpPr>
        <p:spPr/>
        <p:txBody>
          <a:bodyPr/>
          <a:lstStyle/>
          <a:p>
            <a:pPr algn="l"/>
            <a:r>
              <a:rPr lang="en-US" dirty="0" smtClean="0">
                <a:solidFill>
                  <a:schemeClr val="tx1"/>
                </a:solidFill>
              </a:rPr>
              <a:t>M.AFRAKHTEH</a:t>
            </a:r>
          </a:p>
          <a:p>
            <a:pPr algn="l"/>
            <a:r>
              <a:rPr lang="en-US" dirty="0" smtClean="0">
                <a:solidFill>
                  <a:schemeClr val="tx1"/>
                </a:solidFill>
              </a:rPr>
              <a:t>SHOHADA HOSPITAL TAJRISH</a:t>
            </a:r>
          </a:p>
          <a:p>
            <a:pPr algn="l"/>
            <a:r>
              <a:rPr lang="en-US" dirty="0" smtClean="0">
                <a:solidFill>
                  <a:schemeClr val="tx1"/>
                </a:solidFill>
              </a:rPr>
              <a:t>May  2020</a:t>
            </a:r>
            <a:endParaRPr lang="en-US" dirty="0">
              <a:solidFill>
                <a:schemeClr val="tx1"/>
              </a:solidFill>
            </a:endParaRPr>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5867400" y="4038600"/>
            <a:ext cx="304800" cy="304800"/>
          </a:xfrm>
          <a:prstGeom prst="rect">
            <a:avLst/>
          </a:prstGeom>
        </p:spPr>
      </p:pic>
      <p:pic>
        <p:nvPicPr>
          <p:cNvPr id="6" name="Recorded Sound">
            <a:hlinkClick r:id="" action="ppaction://media"/>
          </p:cNvPr>
          <p:cNvPicPr>
            <a:picLocks noRot="1" noChangeAspect="1"/>
          </p:cNvPicPr>
          <p:nvPr>
            <a:wavAudioFile r:embed="rId2" name="Recorded Sound"/>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27"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Retained Placenta</a:t>
            </a:r>
            <a:endParaRPr lang="en-US" dirty="0"/>
          </a:p>
        </p:txBody>
      </p:sp>
      <p:sp>
        <p:nvSpPr>
          <p:cNvPr id="3" name="Content Placeholder 2"/>
          <p:cNvSpPr>
            <a:spLocks noGrp="1"/>
          </p:cNvSpPr>
          <p:nvPr>
            <p:ph idx="1"/>
          </p:nvPr>
        </p:nvSpPr>
        <p:spPr/>
        <p:txBody>
          <a:bodyPr/>
          <a:lstStyle/>
          <a:p>
            <a:r>
              <a:rPr lang="en-US" dirty="0" smtClean="0">
                <a:solidFill>
                  <a:srgbClr val="FF0000"/>
                </a:solidFill>
              </a:rPr>
              <a:t>Manual removal</a:t>
            </a:r>
            <a:r>
              <a:rPr lang="en-US" dirty="0" smtClean="0"/>
              <a:t>; manage </a:t>
            </a:r>
            <a:r>
              <a:rPr lang="en-US" dirty="0" err="1" smtClean="0"/>
              <a:t>atony</a:t>
            </a:r>
            <a:r>
              <a:rPr lang="en-US" dirty="0" smtClean="0"/>
              <a:t> as above</a:t>
            </a:r>
          </a:p>
          <a:p>
            <a:r>
              <a:rPr lang="en-US" dirty="0" smtClean="0">
                <a:solidFill>
                  <a:srgbClr val="FF0000"/>
                </a:solidFill>
              </a:rPr>
              <a:t>• Ultrasound assessment</a:t>
            </a:r>
            <a:r>
              <a:rPr lang="en-US" dirty="0" smtClean="0"/>
              <a:t>/guidance to assure complete removal</a:t>
            </a:r>
          </a:p>
          <a:p>
            <a:r>
              <a:rPr lang="en-US" dirty="0" smtClean="0"/>
              <a:t>• </a:t>
            </a:r>
            <a:r>
              <a:rPr lang="en-US" dirty="0" smtClean="0">
                <a:solidFill>
                  <a:srgbClr val="FF0000"/>
                </a:solidFill>
              </a:rPr>
              <a:t>Suction curettage</a:t>
            </a:r>
            <a:r>
              <a:rPr lang="en-US" dirty="0" smtClean="0"/>
              <a:t>—ideally performed with ultrasound guidance in OR</a:t>
            </a:r>
          </a:p>
          <a:p>
            <a:r>
              <a:rPr lang="en-US" dirty="0" smtClean="0"/>
              <a:t>• Maintain suspicion for </a:t>
            </a:r>
            <a:r>
              <a:rPr lang="en-US" dirty="0" err="1" smtClean="0"/>
              <a:t>accreta</a:t>
            </a:r>
            <a:r>
              <a:rPr lang="en-US" dirty="0" smtClean="0"/>
              <a:t>—additional intervention required</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2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Genital Tract Lacerations and Hematomas</a:t>
            </a:r>
            <a:endParaRPr lang="en-US" dirty="0"/>
          </a:p>
        </p:txBody>
      </p:sp>
      <p:sp>
        <p:nvSpPr>
          <p:cNvPr id="3" name="Content Placeholder 2"/>
          <p:cNvSpPr>
            <a:spLocks noGrp="1"/>
          </p:cNvSpPr>
          <p:nvPr>
            <p:ph idx="1"/>
          </p:nvPr>
        </p:nvSpPr>
        <p:spPr/>
        <p:txBody>
          <a:bodyPr/>
          <a:lstStyle/>
          <a:p>
            <a:r>
              <a:rPr lang="en-US" dirty="0" smtClean="0"/>
              <a:t>Repair lacerations immediately</a:t>
            </a:r>
          </a:p>
          <a:p>
            <a:r>
              <a:rPr lang="en-US" dirty="0" smtClean="0"/>
              <a:t>• Exposure critical—get assistance, move to OR</a:t>
            </a:r>
          </a:p>
          <a:p>
            <a:r>
              <a:rPr lang="en-US" dirty="0" smtClean="0"/>
              <a:t>• No blindly placed sutures</a:t>
            </a:r>
          </a:p>
          <a:p>
            <a:r>
              <a:rPr lang="en-US" dirty="0" smtClean="0"/>
              <a:t>• Packing may be necessary</a:t>
            </a:r>
          </a:p>
          <a:p>
            <a:r>
              <a:rPr lang="en-US" dirty="0" smtClean="0"/>
              <a:t>• Observe stable, asymptomatic hematomas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Coagulopathy</a:t>
            </a:r>
            <a:endParaRPr lang="en-US" dirty="0"/>
          </a:p>
        </p:txBody>
      </p:sp>
      <p:sp>
        <p:nvSpPr>
          <p:cNvPr id="3" name="Content Placeholder 2"/>
          <p:cNvSpPr>
            <a:spLocks noGrp="1"/>
          </p:cNvSpPr>
          <p:nvPr>
            <p:ph idx="1"/>
          </p:nvPr>
        </p:nvSpPr>
        <p:spPr/>
        <p:txBody>
          <a:bodyPr/>
          <a:lstStyle/>
          <a:p>
            <a:r>
              <a:rPr lang="en-US" dirty="0" smtClean="0"/>
              <a:t>Appropriate factor replacement</a:t>
            </a:r>
          </a:p>
          <a:p>
            <a:r>
              <a:rPr lang="en-US" dirty="0" smtClean="0"/>
              <a:t>• Identify underlying cause</a:t>
            </a:r>
          </a:p>
          <a:p>
            <a:r>
              <a:rPr lang="en-US" dirty="0" smtClean="0"/>
              <a:t>• Hemorrhage, infection, amniotic fluid embolism, other</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r>
              <a:rPr lang="en-US" dirty="0" smtClean="0"/>
              <a:t>Was expulsion of the placenta spontaneous and apparently complete?</a:t>
            </a:r>
          </a:p>
          <a:p>
            <a:r>
              <a:rPr lang="en-US" dirty="0" smtClean="0"/>
              <a:t>(Think: retained placental fragment?)</a:t>
            </a:r>
          </a:p>
          <a:p>
            <a:r>
              <a:rPr lang="en-US" dirty="0" smtClean="0"/>
              <a:t>• Were forceps or other instrumentation used in delivery? (Think: laceration?)</a:t>
            </a:r>
          </a:p>
          <a:p>
            <a:r>
              <a:rPr lang="en-US" dirty="0" smtClean="0"/>
              <a:t>• Was the baby large or the delivery difficult or precipitous? (Think: uterine </a:t>
            </a:r>
            <a:r>
              <a:rPr lang="en-US" dirty="0" err="1" smtClean="0"/>
              <a:t>atony</a:t>
            </a:r>
            <a:r>
              <a:rPr lang="en-US" dirty="0" smtClean="0"/>
              <a:t>?)</a:t>
            </a:r>
          </a:p>
          <a:p>
            <a:r>
              <a:rPr lang="en-US" dirty="0" smtClean="0"/>
              <a:t>• Were the cervix and vagina inspected for lacerations?</a:t>
            </a:r>
          </a:p>
          <a:p>
            <a:r>
              <a:rPr lang="en-US" dirty="0" smtClean="0"/>
              <a:t>• What was the admission or baseline </a:t>
            </a:r>
            <a:r>
              <a:rPr lang="en-US" dirty="0" err="1" smtClean="0"/>
              <a:t>hematocrit</a:t>
            </a:r>
            <a:r>
              <a:rPr lang="en-US" dirty="0" smtClean="0"/>
              <a:t>?</a:t>
            </a:r>
          </a:p>
          <a:p>
            <a:r>
              <a:rPr lang="en-US" dirty="0" smtClean="0"/>
              <a:t>• Is the blood clotting? (Think: </a:t>
            </a:r>
            <a:r>
              <a:rPr lang="en-US" dirty="0" err="1" smtClean="0"/>
              <a:t>coagulopathy</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supportive measures</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r>
              <a:rPr lang="en-US" sz="3600" dirty="0" smtClean="0"/>
              <a:t>Such measures include large-bore intravenous access; rapid crystalloid infusions; type,</a:t>
            </a:r>
          </a:p>
          <a:p>
            <a:pPr>
              <a:buNone/>
            </a:pPr>
            <a:r>
              <a:rPr lang="en-US" sz="3600" dirty="0" smtClean="0"/>
              <a:t> cross-match, and administration of blood or blood components as needed; periodic assessment of </a:t>
            </a:r>
            <a:r>
              <a:rPr lang="en-US" sz="3600" dirty="0" err="1" smtClean="0"/>
              <a:t>hematocrit</a:t>
            </a:r>
            <a:r>
              <a:rPr lang="en-US" sz="3600" dirty="0" smtClean="0"/>
              <a:t> and coagulation profile; and monitoring of urinary output</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The judicious use of blood component therapy is key to management</a:t>
            </a:r>
          </a:p>
          <a:p>
            <a:r>
              <a:rPr lang="en-US" dirty="0" smtClean="0"/>
              <a:t>. There has been a shift in philosophy regarding transfusion of blood products in the setting of active hemorrhage, with greater willingness to intervene earlier and prevent </a:t>
            </a:r>
            <a:r>
              <a:rPr lang="en-US" dirty="0" err="1" smtClean="0"/>
              <a:t>coagulopathy</a:t>
            </a:r>
            <a:r>
              <a:rPr lang="en-US" dirty="0" smtClean="0"/>
              <a:t> rather than to delay treatment until </a:t>
            </a:r>
            <a:r>
              <a:rPr lang="en-US" dirty="0" err="1" smtClean="0"/>
              <a:t>coagulopathy</a:t>
            </a:r>
            <a:r>
              <a:rPr lang="en-US" dirty="0" smtClean="0"/>
              <a:t> is diagnosed. </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0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fontScale="85000" lnSpcReduction="20000"/>
          </a:bodyPr>
          <a:lstStyle/>
          <a:p>
            <a:r>
              <a:rPr lang="en-US" dirty="0" smtClean="0"/>
              <a:t>The mainstay of blood replacement therapy is packed red blood cells (PRBCs), with other components used as indicated for various disorders of the clotting cascade.</a:t>
            </a:r>
          </a:p>
          <a:p>
            <a:r>
              <a:rPr lang="en-US" dirty="0" smtClean="0"/>
              <a:t>Depending on the clinical scenario, the use of laboratory measurements to guide transfusion of plasma, cryoprecipitate, and platelets may be reasonable.</a:t>
            </a:r>
          </a:p>
          <a:p>
            <a:r>
              <a:rPr lang="en-US" dirty="0" smtClean="0"/>
              <a:t> However, in the setting of severe, ongoing hemorrhage (4 or more units of PRBCs needed over 1 hour or 10 or more units over 12–24 hours), the current recommendation is to transfuse blood products in a </a:t>
            </a:r>
            <a:r>
              <a:rPr lang="en-US" dirty="0" smtClean="0">
                <a:solidFill>
                  <a:srgbClr val="FF0000"/>
                </a:solidFill>
              </a:rPr>
              <a:t>1:1 ratio (i.e., for each unit of PRBCs transfused, 1 unit of fresh frozen plasma</a:t>
            </a:r>
          </a:p>
          <a:p>
            <a:r>
              <a:rPr lang="en-US" dirty="0" smtClean="0">
                <a:solidFill>
                  <a:srgbClr val="FF0000"/>
                </a:solidFill>
              </a:rPr>
              <a:t>and 1 unit of random donor platelets should also be transfused).</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4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sz="4400" dirty="0" smtClean="0"/>
              <a:t>The recent recommendation to avoid transfusion in stable, asymptomatic hospitalized patients with a hemoglobin &gt;7 to 8 mg/dl does not apply in the setting of</a:t>
            </a:r>
          </a:p>
          <a:p>
            <a:r>
              <a:rPr lang="en-US" sz="4400" dirty="0" smtClean="0"/>
              <a:t>postpartum hemorrhage</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8800" dirty="0" smtClean="0">
                <a:solidFill>
                  <a:srgbClr val="FF0000"/>
                </a:solidFill>
              </a:rPr>
              <a:t>BLOOD COMPONENT THERAPY</a:t>
            </a:r>
            <a:endParaRPr lang="en-US" sz="8800"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pp4.png"/>
          <p:cNvPicPr>
            <a:picLocks noChangeAspect="1" noChangeArrowheads="1"/>
          </p:cNvPicPr>
          <p:nvPr/>
        </p:nvPicPr>
        <p:blipFill>
          <a:blip r:embed="rId3" cstate="print"/>
          <a:srcRect/>
          <a:stretch>
            <a:fillRect/>
          </a:stretch>
        </p:blipFill>
        <p:spPr bwMode="auto">
          <a:xfrm>
            <a:off x="914400" y="609600"/>
            <a:ext cx="7848600" cy="56388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3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worldwide, 140,000 women die of </a:t>
            </a:r>
            <a:r>
              <a:rPr lang="en-US" b="1" dirty="0" smtClean="0"/>
              <a:t>postpartum</a:t>
            </a:r>
          </a:p>
          <a:p>
            <a:r>
              <a:rPr lang="en-US" b="1" dirty="0" smtClean="0"/>
              <a:t>hemorrhage (PPH) each year—</a:t>
            </a:r>
          </a:p>
          <a:p>
            <a:r>
              <a:rPr lang="en-US" b="1" dirty="0" smtClean="0"/>
              <a:t>one every 4 minutes</a:t>
            </a:r>
          </a:p>
          <a:p>
            <a:r>
              <a:rPr lang="en-US" dirty="0" smtClean="0"/>
              <a:t>More than half of all maternal deaths occur within 24 hours of delivery.</a:t>
            </a:r>
          </a:p>
          <a:p>
            <a:r>
              <a:rPr lang="en-US" dirty="0" smtClean="0"/>
              <a:t> In addition to death, serious morbidity may follow PPH. </a:t>
            </a:r>
          </a:p>
          <a:p>
            <a:r>
              <a:rPr lang="en-US" dirty="0" err="1" smtClean="0"/>
              <a:t>Sequelae</a:t>
            </a:r>
            <a:r>
              <a:rPr lang="en-US" dirty="0" smtClean="0"/>
              <a:t> include </a:t>
            </a:r>
            <a:r>
              <a:rPr lang="en-US" dirty="0" smtClean="0">
                <a:solidFill>
                  <a:srgbClr val="FF0000"/>
                </a:solidFill>
              </a:rPr>
              <a:t>adult respiratory distress syndrome, </a:t>
            </a:r>
            <a:r>
              <a:rPr lang="en-US" dirty="0" err="1" smtClean="0">
                <a:solidFill>
                  <a:srgbClr val="FF0000"/>
                </a:solidFill>
              </a:rPr>
              <a:t>coagulopathy</a:t>
            </a:r>
            <a:r>
              <a:rPr lang="en-US" dirty="0" smtClean="0">
                <a:solidFill>
                  <a:srgbClr val="FF0000"/>
                </a:solidFill>
              </a:rPr>
              <a:t>, shock, loss of fertility, and pituitary</a:t>
            </a:r>
          </a:p>
          <a:p>
            <a:r>
              <a:rPr lang="en-US" dirty="0" smtClean="0">
                <a:solidFill>
                  <a:srgbClr val="FF0000"/>
                </a:solidFill>
              </a:rPr>
              <a:t>necrosis (Sheehan syndrome).</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Precautionary Measures to Prevent or Minimize</a:t>
            </a:r>
            <a:br>
              <a:rPr lang="en-US" sz="2800" b="1" dirty="0" smtClean="0"/>
            </a:br>
            <a:r>
              <a:rPr lang="en-US" sz="2800" b="1" dirty="0" smtClean="0"/>
              <a:t>Postpartum Hemorrhage</a:t>
            </a:r>
            <a:endParaRPr lang="en-US" sz="2800" dirty="0"/>
          </a:p>
        </p:txBody>
      </p:sp>
      <p:sp>
        <p:nvSpPr>
          <p:cNvPr id="3" name="Content Placeholder 2"/>
          <p:cNvSpPr>
            <a:spLocks noGrp="1"/>
          </p:cNvSpPr>
          <p:nvPr>
            <p:ph idx="1"/>
          </p:nvPr>
        </p:nvSpPr>
        <p:spPr/>
        <p:txBody>
          <a:bodyPr/>
          <a:lstStyle/>
          <a:p>
            <a:r>
              <a:rPr lang="en-US" b="1" dirty="0" smtClean="0"/>
              <a:t>Before Delivery</a:t>
            </a:r>
          </a:p>
          <a:p>
            <a:r>
              <a:rPr lang="en-US" dirty="0" smtClean="0"/>
              <a:t>• Baseline </a:t>
            </a:r>
            <a:r>
              <a:rPr lang="en-US" dirty="0" err="1" smtClean="0"/>
              <a:t>hematocrit</a:t>
            </a:r>
            <a:endParaRPr lang="en-US" dirty="0" smtClean="0"/>
          </a:p>
          <a:p>
            <a:r>
              <a:rPr lang="en-US" dirty="0" smtClean="0"/>
              <a:t>• Blood type and screen (cross-match for very high risk)</a:t>
            </a:r>
          </a:p>
          <a:p>
            <a:r>
              <a:rPr lang="en-US" dirty="0" smtClean="0"/>
              <a:t>• Intravenous access</a:t>
            </a:r>
          </a:p>
          <a:p>
            <a:r>
              <a:rPr lang="en-US" dirty="0" smtClean="0"/>
              <a:t>• Obtain baseline coagulation studies and platelet count, </a:t>
            </a:r>
            <a:r>
              <a:rPr lang="en-US" smtClean="0"/>
              <a:t>if indicated  </a:t>
            </a:r>
            <a:r>
              <a:rPr lang="en-US" dirty="0" smtClean="0"/>
              <a:t>Identify risk factors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2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Autofit/>
          </a:bodyPr>
          <a:lstStyle/>
          <a:p>
            <a:r>
              <a:rPr lang="en-US" sz="2400" b="1" dirty="0" smtClean="0"/>
              <a:t>Precautionary Measures to Prevent or Minimize</a:t>
            </a:r>
            <a:br>
              <a:rPr lang="en-US" sz="2400" b="1" dirty="0" smtClean="0"/>
            </a:br>
            <a:r>
              <a:rPr lang="en-US" sz="2400" b="1" dirty="0" smtClean="0"/>
              <a:t>Postpartum Hemorrhage</a:t>
            </a:r>
            <a:endParaRPr lang="en-US" sz="2400"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r>
              <a:rPr lang="en-US" b="1" dirty="0" smtClean="0"/>
              <a:t>In Delivery Room</a:t>
            </a:r>
          </a:p>
          <a:p>
            <a:r>
              <a:rPr lang="en-US" dirty="0" smtClean="0"/>
              <a:t>• Avoid excessive traction on umbilical cord</a:t>
            </a:r>
          </a:p>
          <a:p>
            <a:r>
              <a:rPr lang="en-US" dirty="0" smtClean="0"/>
              <a:t>• Use forceps and vacuum judiciously</a:t>
            </a:r>
          </a:p>
          <a:p>
            <a:r>
              <a:rPr lang="en-US" dirty="0" smtClean="0"/>
              <a:t>• Inspect placenta for complete removal</a:t>
            </a:r>
          </a:p>
          <a:p>
            <a:r>
              <a:rPr lang="en-US" dirty="0" smtClean="0"/>
              <a:t>• Perform digital exploration of uterus (if indicated)</a:t>
            </a:r>
          </a:p>
          <a:p>
            <a:r>
              <a:rPr lang="en-US" dirty="0" smtClean="0"/>
              <a:t>• Active management of the third stage</a:t>
            </a:r>
          </a:p>
          <a:p>
            <a:r>
              <a:rPr lang="en-US" dirty="0" smtClean="0"/>
              <a:t>• Visualize cervix and vagina</a:t>
            </a:r>
          </a:p>
          <a:p>
            <a:r>
              <a:rPr lang="en-US" dirty="0" smtClean="0"/>
              <a:t>• Remove all clots in uterus and vagina before transfer to recovery area</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0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Precautionary Measures to Prevent or Minimize</a:t>
            </a:r>
            <a:br>
              <a:rPr lang="en-US" sz="2800" b="1" dirty="0" smtClean="0"/>
            </a:br>
            <a:r>
              <a:rPr lang="en-US" sz="2800" b="1" dirty="0" smtClean="0"/>
              <a:t>Postpartum Hemorrhage</a:t>
            </a:r>
            <a:endParaRPr lang="en-US" sz="2800" dirty="0"/>
          </a:p>
        </p:txBody>
      </p:sp>
      <p:sp>
        <p:nvSpPr>
          <p:cNvPr id="3" name="Content Placeholder 2"/>
          <p:cNvSpPr>
            <a:spLocks noGrp="1"/>
          </p:cNvSpPr>
          <p:nvPr>
            <p:ph idx="1"/>
          </p:nvPr>
        </p:nvSpPr>
        <p:spPr/>
        <p:txBody>
          <a:bodyPr/>
          <a:lstStyle/>
          <a:p>
            <a:r>
              <a:rPr lang="en-US" b="1" dirty="0" smtClean="0"/>
              <a:t>In Recovery Area</a:t>
            </a:r>
          </a:p>
          <a:p>
            <a:r>
              <a:rPr lang="en-US" dirty="0" smtClean="0"/>
              <a:t>• Closely observe patient for excessive bleeding</a:t>
            </a:r>
          </a:p>
          <a:p>
            <a:r>
              <a:rPr lang="en-US" dirty="0" smtClean="0"/>
              <a:t>• Continue </a:t>
            </a:r>
            <a:r>
              <a:rPr lang="en-US" dirty="0" err="1" smtClean="0"/>
              <a:t>uterotonic</a:t>
            </a:r>
            <a:r>
              <a:rPr lang="en-US" dirty="0" smtClean="0"/>
              <a:t> agents</a:t>
            </a:r>
          </a:p>
          <a:p>
            <a:r>
              <a:rPr lang="en-US" dirty="0" smtClean="0"/>
              <a:t>• Frequently palpate uterus with massage</a:t>
            </a:r>
          </a:p>
          <a:p>
            <a:r>
              <a:rPr lang="en-US" dirty="0" smtClean="0"/>
              <a:t>• Determine vital signs frequently</a:t>
            </a:r>
          </a:p>
          <a:p>
            <a:pPr>
              <a:buNone/>
            </a:pP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Uterine </a:t>
            </a:r>
            <a:r>
              <a:rPr lang="en-US" b="1" dirty="0" err="1" smtClean="0"/>
              <a:t>Atony</a:t>
            </a:r>
            <a:endParaRPr lang="en-US" dirty="0"/>
          </a:p>
        </p:txBody>
      </p:sp>
      <p:sp>
        <p:nvSpPr>
          <p:cNvPr id="3" name="Content Placeholder 2"/>
          <p:cNvSpPr>
            <a:spLocks noGrp="1"/>
          </p:cNvSpPr>
          <p:nvPr>
            <p:ph idx="1"/>
          </p:nvPr>
        </p:nvSpPr>
        <p:spPr/>
        <p:txBody>
          <a:bodyPr>
            <a:normAutofit fontScale="92500"/>
          </a:bodyPr>
          <a:lstStyle/>
          <a:p>
            <a:r>
              <a:rPr lang="en-US" dirty="0" smtClean="0"/>
              <a:t>Ordinarily, the uterine corpus contracts promptly after delivery of the placenta, constricting the spiral arteries in the newly created placental bed, which prevents excessive bleeding.</a:t>
            </a:r>
          </a:p>
          <a:p>
            <a:r>
              <a:rPr lang="en-US" dirty="0" smtClean="0"/>
              <a:t> This muscular contraction, rather than coagulation, prevents excessive bleeding from the placental implantation site.</a:t>
            </a:r>
          </a:p>
          <a:p>
            <a:r>
              <a:rPr lang="en-US" dirty="0" smtClean="0"/>
              <a:t> When contraction does not occur as expected, the resulting </a:t>
            </a:r>
            <a:r>
              <a:rPr lang="en-US" b="1" dirty="0" smtClean="0"/>
              <a:t>uterine </a:t>
            </a:r>
            <a:r>
              <a:rPr lang="en-US" b="1" dirty="0" err="1" smtClean="0"/>
              <a:t>atony</a:t>
            </a:r>
            <a:r>
              <a:rPr lang="en-US" b="1" dirty="0" smtClean="0"/>
              <a:t> leads to PPH.</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7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Conditions that predispose to uterine </a:t>
            </a:r>
            <a:r>
              <a:rPr lang="en-US" dirty="0" err="1" smtClean="0"/>
              <a:t>atony</a:t>
            </a:r>
            <a:endParaRPr lang="en-US" dirty="0"/>
          </a:p>
        </p:txBody>
      </p:sp>
      <p:sp>
        <p:nvSpPr>
          <p:cNvPr id="3" name="Content Placeholder 2"/>
          <p:cNvSpPr>
            <a:spLocks noGrp="1"/>
          </p:cNvSpPr>
          <p:nvPr>
            <p:ph idx="1"/>
          </p:nvPr>
        </p:nvSpPr>
        <p:spPr/>
        <p:txBody>
          <a:bodyPr>
            <a:normAutofit lnSpcReduction="10000"/>
          </a:bodyPr>
          <a:lstStyle/>
          <a:p>
            <a:r>
              <a:rPr lang="en-US" dirty="0" smtClean="0"/>
              <a:t>extraordinary enlargement of the uterus</a:t>
            </a:r>
          </a:p>
          <a:p>
            <a:r>
              <a:rPr lang="en-US" dirty="0" smtClean="0"/>
              <a:t> (e.g., </a:t>
            </a:r>
            <a:r>
              <a:rPr lang="en-US" dirty="0" err="1" smtClean="0"/>
              <a:t>hydramnios</a:t>
            </a:r>
            <a:r>
              <a:rPr lang="en-US" dirty="0" smtClean="0"/>
              <a:t> and multiple fetuses), abnormal labor</a:t>
            </a:r>
          </a:p>
          <a:p>
            <a:r>
              <a:rPr lang="en-US" dirty="0" smtClean="0"/>
              <a:t> (both precipitous and prolonged or augmented by </a:t>
            </a:r>
            <a:r>
              <a:rPr lang="en-US" dirty="0" err="1" smtClean="0"/>
              <a:t>oxytocin</a:t>
            </a:r>
            <a:r>
              <a:rPr lang="en-US" dirty="0" smtClean="0"/>
              <a:t>)</a:t>
            </a:r>
          </a:p>
          <a:p>
            <a:r>
              <a:rPr lang="en-US" dirty="0" smtClean="0"/>
              <a:t> conditions that interfere with contraction of the uterus</a:t>
            </a:r>
          </a:p>
          <a:p>
            <a:r>
              <a:rPr lang="en-US" dirty="0" smtClean="0"/>
              <a:t> (e.g., </a:t>
            </a:r>
            <a:r>
              <a:rPr lang="it-IT" dirty="0" smtClean="0"/>
              <a:t>uterine leiomyomata and magnesium sulfate).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clinical diagnosis of </a:t>
            </a:r>
            <a:r>
              <a:rPr lang="en-US" dirty="0" err="1" smtClean="0"/>
              <a:t>atony</a:t>
            </a:r>
            <a:r>
              <a:rPr lang="en-US" dirty="0" smtClean="0"/>
              <a:t> is based largely on the tone of the uterine muscle on palpation.</a:t>
            </a:r>
          </a:p>
          <a:p>
            <a:r>
              <a:rPr lang="en-US" dirty="0" smtClean="0"/>
              <a:t>Instead of the normally firm, contracted uterine corpus, a softer, more pliable—often called “boggy”—uterus is found. </a:t>
            </a:r>
          </a:p>
          <a:p>
            <a:r>
              <a:rPr lang="en-US" dirty="0" smtClean="0"/>
              <a:t>The cervix is usually open.  Frequently, the uterus contracts briefly when massaged, only to become relaxed again when the manipulation ceases. Because hemorrhage can occur in the absence of </a:t>
            </a:r>
            <a:r>
              <a:rPr lang="en-US" dirty="0" err="1" smtClean="0"/>
              <a:t>atony</a:t>
            </a:r>
            <a:r>
              <a:rPr lang="en-US" dirty="0" smtClean="0"/>
              <a:t>, other etiologies must be sought in the presence of a firm </a:t>
            </a:r>
            <a:r>
              <a:rPr lang="en-US" dirty="0" err="1" smtClean="0"/>
              <a:t>fundus</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9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of Uterine </a:t>
            </a:r>
            <a:r>
              <a:rPr lang="en-US" b="1" dirty="0" err="1" smtClean="0"/>
              <a:t>Atony</a:t>
            </a:r>
            <a:endParaRPr lang="en-US" dirty="0"/>
          </a:p>
        </p:txBody>
      </p:sp>
      <p:sp>
        <p:nvSpPr>
          <p:cNvPr id="3" name="Content Placeholder 2"/>
          <p:cNvSpPr>
            <a:spLocks noGrp="1"/>
          </p:cNvSpPr>
          <p:nvPr>
            <p:ph idx="1"/>
          </p:nvPr>
        </p:nvSpPr>
        <p:spPr/>
        <p:txBody>
          <a:bodyPr/>
          <a:lstStyle/>
          <a:p>
            <a:r>
              <a:rPr lang="en-US" dirty="0" smtClean="0"/>
              <a:t>Management of uterine </a:t>
            </a:r>
            <a:r>
              <a:rPr lang="en-US" dirty="0" err="1" smtClean="0"/>
              <a:t>atony</a:t>
            </a:r>
            <a:r>
              <a:rPr lang="en-US" dirty="0" smtClean="0"/>
              <a:t> is both preventive and therapeutic.</a:t>
            </a:r>
          </a:p>
          <a:p>
            <a:r>
              <a:rPr lang="en-US" dirty="0" smtClean="0"/>
              <a:t> Active management of the third stage of labor (the interval between the delivery</a:t>
            </a:r>
          </a:p>
          <a:p>
            <a:r>
              <a:rPr lang="en-US" dirty="0" smtClean="0"/>
              <a:t>of the fetus and delivery of the placenta) has been shown to reduce the incidence of PPH by as much as 70%.</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6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management of the</a:t>
            </a:r>
            <a:br>
              <a:rPr lang="en-US" dirty="0" smtClean="0"/>
            </a:br>
            <a:r>
              <a:rPr lang="en-US" dirty="0" smtClean="0">
                <a:solidFill>
                  <a:srgbClr val="FF0000"/>
                </a:solidFill>
              </a:rPr>
              <a:t>third stage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protocol for management of the</a:t>
            </a:r>
          </a:p>
          <a:p>
            <a:r>
              <a:rPr lang="en-US" dirty="0" smtClean="0">
                <a:solidFill>
                  <a:srgbClr val="FF0000"/>
                </a:solidFill>
              </a:rPr>
              <a:t>third stage </a:t>
            </a:r>
            <a:r>
              <a:rPr lang="en-US" dirty="0" smtClean="0"/>
              <a:t>includes </a:t>
            </a:r>
            <a:r>
              <a:rPr lang="en-US" dirty="0" err="1" smtClean="0"/>
              <a:t>oxytocin</a:t>
            </a:r>
            <a:r>
              <a:rPr lang="en-US" dirty="0" smtClean="0"/>
              <a:t> infusion (usually </a:t>
            </a:r>
            <a:r>
              <a:rPr lang="en-US" sz="3500" dirty="0" smtClean="0"/>
              <a:t>20 units in 1 L of normal saline infused at 200 to 500 </a:t>
            </a:r>
            <a:r>
              <a:rPr lang="en-US" sz="3500" dirty="0" err="1" smtClean="0"/>
              <a:t>mL</a:t>
            </a:r>
            <a:r>
              <a:rPr lang="en-US" sz="3500" dirty="0" smtClean="0"/>
              <a:t>/hour) initiated immediately following</a:t>
            </a:r>
          </a:p>
          <a:p>
            <a:r>
              <a:rPr lang="en-US" sz="3500" dirty="0" smtClean="0"/>
              <a:t>delivery of the infant or its anterior shoulder</a:t>
            </a:r>
            <a:r>
              <a:rPr lang="en-US" dirty="0" smtClean="0"/>
              <a:t>, gentle cord traction, and uterine massage.</a:t>
            </a:r>
          </a:p>
          <a:p>
            <a:r>
              <a:rPr lang="en-US" dirty="0" smtClean="0"/>
              <a:t> Some physicians do not begin </a:t>
            </a:r>
            <a:r>
              <a:rPr lang="en-US" dirty="0" err="1" smtClean="0"/>
              <a:t>oxytocin</a:t>
            </a:r>
            <a:r>
              <a:rPr lang="en-US" dirty="0" smtClean="0"/>
              <a:t> infusion until after delivery of the placenta to avoid placental entrapment;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Immediate </a:t>
            </a:r>
            <a:r>
              <a:rPr lang="en-US" dirty="0" smtClean="0">
                <a:solidFill>
                  <a:srgbClr val="FF0000"/>
                </a:solidFill>
              </a:rPr>
              <a:t>breastfeeding</a:t>
            </a:r>
            <a:r>
              <a:rPr lang="en-US" dirty="0" smtClean="0"/>
              <a:t> may also enhance uterine contractility and, thus, reduce blood loss.</a:t>
            </a:r>
          </a:p>
          <a:p>
            <a:r>
              <a:rPr lang="en-US" dirty="0" smtClean="0"/>
              <a:t> In </a:t>
            </a:r>
            <a:r>
              <a:rPr lang="en-US" dirty="0" smtClean="0">
                <a:solidFill>
                  <a:srgbClr val="FF0000"/>
                </a:solidFill>
              </a:rPr>
              <a:t>low resource settings</a:t>
            </a:r>
            <a:r>
              <a:rPr lang="en-US" dirty="0" smtClean="0"/>
              <a:t>, 10 units IM </a:t>
            </a:r>
            <a:r>
              <a:rPr lang="en-US" dirty="0" err="1" smtClean="0"/>
              <a:t>oxytocin</a:t>
            </a:r>
            <a:r>
              <a:rPr lang="en-US" dirty="0" smtClean="0"/>
              <a:t> may be given if there is no IV access,</a:t>
            </a:r>
          </a:p>
          <a:p>
            <a:r>
              <a:rPr lang="en-US" dirty="0" smtClean="0"/>
              <a:t> or 600 </a:t>
            </a:r>
            <a:r>
              <a:rPr lang="en-US" dirty="0" err="1" smtClean="0"/>
              <a:t>μg</a:t>
            </a:r>
            <a:r>
              <a:rPr lang="en-US" dirty="0" smtClean="0"/>
              <a:t> </a:t>
            </a:r>
            <a:r>
              <a:rPr lang="en-US" dirty="0" err="1" smtClean="0"/>
              <a:t>misoprostol</a:t>
            </a:r>
            <a:r>
              <a:rPr lang="en-US" dirty="0" smtClean="0"/>
              <a:t> may be given orally if no </a:t>
            </a:r>
            <a:r>
              <a:rPr lang="en-US" dirty="0" err="1" smtClean="0"/>
              <a:t>oxytocin</a:t>
            </a:r>
            <a:r>
              <a:rPr lang="en-US" dirty="0" smtClean="0"/>
              <a:t> is available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2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smtClean="0"/>
              <a:t>Once uterine </a:t>
            </a:r>
            <a:r>
              <a:rPr lang="en-US" dirty="0" err="1" smtClean="0"/>
              <a:t>atony</a:t>
            </a:r>
            <a:r>
              <a:rPr lang="en-US" dirty="0" smtClean="0"/>
              <a:t> is diagnosed, management can be categorized as </a:t>
            </a:r>
            <a:r>
              <a:rPr lang="en-US" dirty="0" smtClean="0">
                <a:solidFill>
                  <a:srgbClr val="FF0000"/>
                </a:solidFill>
              </a:rPr>
              <a:t>medical, manipulative, or surgical.</a:t>
            </a:r>
            <a:r>
              <a:rPr lang="en-US" dirty="0" smtClean="0"/>
              <a:t> </a:t>
            </a:r>
          </a:p>
          <a:p>
            <a:r>
              <a:rPr lang="en-US" dirty="0" smtClean="0"/>
              <a:t>Management must be individualized in cases of severe uterine </a:t>
            </a:r>
            <a:r>
              <a:rPr lang="en-US" dirty="0" err="1" smtClean="0"/>
              <a:t>atony</a:t>
            </a:r>
            <a:r>
              <a:rPr lang="en-US" dirty="0" smtClean="0"/>
              <a:t>, taking into account the extent of hemorrhage, the overall status of the patient, and her future childbearing desires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The prevalence of </a:t>
            </a:r>
            <a:r>
              <a:rPr lang="en-US" dirty="0" smtClean="0">
                <a:solidFill>
                  <a:srgbClr val="FF0000"/>
                </a:solidFill>
              </a:rPr>
              <a:t>PPH is about 4%.</a:t>
            </a:r>
          </a:p>
          <a:p>
            <a:r>
              <a:rPr lang="en-US" dirty="0" smtClean="0"/>
              <a:t> It can be sudden and profuse, or</a:t>
            </a:r>
          </a:p>
          <a:p>
            <a:r>
              <a:rPr lang="en-US" dirty="0" smtClean="0"/>
              <a:t>blood loss can occur more insidiously</a:t>
            </a:r>
          </a:p>
          <a:p>
            <a:r>
              <a:rPr lang="en-US" dirty="0" smtClean="0"/>
              <a:t>. PPH has been traditionally defined</a:t>
            </a:r>
          </a:p>
          <a:p>
            <a:r>
              <a:rPr lang="en-US" dirty="0" smtClean="0"/>
              <a:t>as a delivery-associated  blood loss in excess </a:t>
            </a:r>
            <a:r>
              <a:rPr lang="en-US" dirty="0" smtClean="0">
                <a:solidFill>
                  <a:srgbClr val="FF0000"/>
                </a:solidFill>
              </a:rPr>
              <a:t>of 500 </a:t>
            </a:r>
            <a:r>
              <a:rPr lang="en-US" dirty="0" err="1" smtClean="0">
                <a:solidFill>
                  <a:srgbClr val="FF0000"/>
                </a:solidFill>
              </a:rPr>
              <a:t>mL</a:t>
            </a:r>
            <a:r>
              <a:rPr lang="en-US" dirty="0" smtClean="0">
                <a:solidFill>
                  <a:srgbClr val="FF0000"/>
                </a:solidFill>
              </a:rPr>
              <a:t> for vaginal  delivery </a:t>
            </a:r>
            <a:endParaRPr lang="en-US" dirty="0" smtClean="0"/>
          </a:p>
          <a:p>
            <a:endParaRPr lang="en-US" dirty="0" smtClean="0"/>
          </a:p>
          <a:p>
            <a:r>
              <a:rPr lang="en-US" dirty="0" smtClean="0"/>
              <a:t> </a:t>
            </a:r>
            <a:r>
              <a:rPr lang="en-US" dirty="0" smtClean="0">
                <a:solidFill>
                  <a:srgbClr val="FF0000"/>
                </a:solidFill>
              </a:rPr>
              <a:t>1,000 </a:t>
            </a:r>
            <a:r>
              <a:rPr lang="en-US" dirty="0" err="1" smtClean="0">
                <a:solidFill>
                  <a:srgbClr val="FF0000"/>
                </a:solidFill>
              </a:rPr>
              <a:t>mL</a:t>
            </a:r>
            <a:r>
              <a:rPr lang="en-US" dirty="0" smtClean="0">
                <a:solidFill>
                  <a:srgbClr val="FF0000"/>
                </a:solidFill>
              </a:rPr>
              <a:t> for cesarean birth</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Bimanual uterine massage</a:t>
            </a:r>
            <a:endParaRPr lang="en-US" dirty="0"/>
          </a:p>
        </p:txBody>
      </p:sp>
      <p:sp>
        <p:nvSpPr>
          <p:cNvPr id="3" name="Content Placeholder 2"/>
          <p:cNvSpPr>
            <a:spLocks noGrp="1"/>
          </p:cNvSpPr>
          <p:nvPr>
            <p:ph idx="1"/>
          </p:nvPr>
        </p:nvSpPr>
        <p:spPr/>
        <p:txBody>
          <a:bodyPr/>
          <a:lstStyle/>
          <a:p>
            <a:r>
              <a:rPr lang="en-US" dirty="0" smtClean="0"/>
              <a:t>Bimanual uterine massage alone is often successful in causing uterine contraction, and this should be done while preparations</a:t>
            </a:r>
          </a:p>
          <a:p>
            <a:r>
              <a:rPr lang="en-US" dirty="0" smtClean="0"/>
              <a:t>for other treatments are under way</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ony\Desktop\pp3.png"/>
          <p:cNvPicPr>
            <a:picLocks noChangeAspect="1" noChangeArrowheads="1"/>
          </p:cNvPicPr>
          <p:nvPr/>
        </p:nvPicPr>
        <p:blipFill>
          <a:blip r:embed="rId3" cstate="print"/>
          <a:srcRect/>
          <a:stretch>
            <a:fillRect/>
          </a:stretch>
        </p:blipFill>
        <p:spPr bwMode="auto">
          <a:xfrm>
            <a:off x="838201" y="381000"/>
            <a:ext cx="7391400" cy="58674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smtClean="0"/>
              <a:t>Uterotonic</a:t>
            </a:r>
            <a:r>
              <a:rPr lang="en-US" b="1" i="1" dirty="0" smtClean="0"/>
              <a:t> Agents</a:t>
            </a:r>
            <a:endParaRPr lang="en-US" dirty="0"/>
          </a:p>
        </p:txBody>
      </p:sp>
      <p:sp>
        <p:nvSpPr>
          <p:cNvPr id="3" name="Content Placeholder 2"/>
          <p:cNvSpPr>
            <a:spLocks noGrp="1"/>
          </p:cNvSpPr>
          <p:nvPr>
            <p:ph idx="1"/>
          </p:nvPr>
        </p:nvSpPr>
        <p:spPr/>
        <p:txBody>
          <a:bodyPr>
            <a:normAutofit fontScale="77500" lnSpcReduction="20000"/>
          </a:bodyPr>
          <a:lstStyle/>
          <a:p>
            <a:r>
              <a:rPr lang="en-US" b="1" dirty="0" err="1" smtClean="0"/>
              <a:t>Uterotonic</a:t>
            </a:r>
            <a:r>
              <a:rPr lang="en-US" b="1" dirty="0" smtClean="0"/>
              <a:t> agents include </a:t>
            </a:r>
            <a:r>
              <a:rPr lang="en-US" b="1" dirty="0" err="1" smtClean="0">
                <a:solidFill>
                  <a:srgbClr val="FF0000"/>
                </a:solidFill>
              </a:rPr>
              <a:t>oxytocin</a:t>
            </a:r>
            <a:r>
              <a:rPr lang="en-US" b="1" dirty="0" smtClean="0">
                <a:solidFill>
                  <a:srgbClr val="FF0000"/>
                </a:solidFill>
              </a:rPr>
              <a:t>, </a:t>
            </a:r>
            <a:r>
              <a:rPr lang="en-US" b="1" dirty="0" err="1" smtClean="0">
                <a:solidFill>
                  <a:srgbClr val="FF0000"/>
                </a:solidFill>
              </a:rPr>
              <a:t>methylergonovine</a:t>
            </a:r>
            <a:r>
              <a:rPr lang="en-US" b="1" dirty="0" smtClean="0">
                <a:solidFill>
                  <a:srgbClr val="FF0000"/>
                </a:solidFill>
              </a:rPr>
              <a:t> </a:t>
            </a:r>
            <a:r>
              <a:rPr lang="en-US" b="1" dirty="0" err="1" smtClean="0">
                <a:solidFill>
                  <a:srgbClr val="FF0000"/>
                </a:solidFill>
              </a:rPr>
              <a:t>maleate</a:t>
            </a:r>
            <a:r>
              <a:rPr lang="en-US" b="1" dirty="0" smtClean="0">
                <a:solidFill>
                  <a:srgbClr val="FF0000"/>
                </a:solidFill>
              </a:rPr>
              <a:t>,</a:t>
            </a:r>
          </a:p>
          <a:p>
            <a:r>
              <a:rPr lang="en-US" dirty="0" err="1" smtClean="0"/>
              <a:t>misoprostol</a:t>
            </a:r>
            <a:r>
              <a:rPr lang="en-US" dirty="0" smtClean="0"/>
              <a:t> (an analogue of prostaglandin E1), </a:t>
            </a:r>
            <a:r>
              <a:rPr lang="en-US" dirty="0" err="1" smtClean="0"/>
              <a:t>dinoprostone</a:t>
            </a:r>
            <a:r>
              <a:rPr lang="en-US" dirty="0" smtClean="0"/>
              <a:t> (an analogue of prostaglandin E2), and 15-methyl prostaglandin F2α, administered separately or in combination. </a:t>
            </a:r>
          </a:p>
          <a:p>
            <a:r>
              <a:rPr lang="en-US" b="1" dirty="0" err="1" smtClean="0"/>
              <a:t>Methylergonovine</a:t>
            </a:r>
            <a:r>
              <a:rPr lang="en-US" b="1" dirty="0" smtClean="0"/>
              <a:t> </a:t>
            </a:r>
            <a:r>
              <a:rPr lang="en-US" b="1" dirty="0" err="1" smtClean="0"/>
              <a:t>maleate</a:t>
            </a:r>
            <a:r>
              <a:rPr lang="en-US" b="1" dirty="0" smtClean="0"/>
              <a:t> is a potent </a:t>
            </a:r>
            <a:r>
              <a:rPr lang="en-US" dirty="0" err="1" smtClean="0"/>
              <a:t>uterotonic</a:t>
            </a:r>
            <a:r>
              <a:rPr lang="en-US" dirty="0" smtClean="0"/>
              <a:t> agent that can cause uterine contractions within several minutes.</a:t>
            </a:r>
          </a:p>
          <a:p>
            <a:r>
              <a:rPr lang="en-US" dirty="0" smtClean="0"/>
              <a:t>It is always given intramuscularly, because rapid intravenous administration can lead to dangerous hypertension, and its use is often avoided in those with hypertensive disorders.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pic>
        <p:nvPicPr>
          <p:cNvPr id="5" name="Recorded Sound">
            <a:hlinkClick r:id="" action="ppaction://media"/>
          </p:cNvPr>
          <p:cNvPicPr>
            <a:picLocks noRot="1" noChangeAspect="1"/>
          </p:cNvPicPr>
          <p:nvPr>
            <a:wavAudioFile r:embed="rId2" name="Recorded Sound"/>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3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659"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Although it should be avoided or used with extreme caution in those with cardiac, pulmonary, liver, or renal diseases, </a:t>
            </a:r>
            <a:r>
              <a:rPr lang="en-US" b="1" dirty="0" smtClean="0"/>
              <a:t>15-methyl prostaglandin F2α may be given</a:t>
            </a:r>
          </a:p>
          <a:p>
            <a:r>
              <a:rPr lang="en-US" dirty="0" smtClean="0">
                <a:solidFill>
                  <a:srgbClr val="FF0000"/>
                </a:solidFill>
              </a:rPr>
              <a:t>intramuscularly</a:t>
            </a:r>
            <a:r>
              <a:rPr lang="en-US" dirty="0" smtClean="0"/>
              <a:t> or directly into the </a:t>
            </a:r>
            <a:r>
              <a:rPr lang="en-US" dirty="0" err="1" smtClean="0">
                <a:solidFill>
                  <a:srgbClr val="FF0000"/>
                </a:solidFill>
              </a:rPr>
              <a:t>myometrium</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b="1" dirty="0" err="1" smtClean="0"/>
              <a:t>Dinoprostone</a:t>
            </a:r>
            <a:r>
              <a:rPr lang="en-US" b="1" dirty="0" smtClean="0"/>
              <a:t> may be </a:t>
            </a:r>
            <a:r>
              <a:rPr lang="en-US" dirty="0" smtClean="0"/>
              <a:t>given by rectal suppository. More recently, </a:t>
            </a:r>
            <a:r>
              <a:rPr lang="en-US" b="1" dirty="0" err="1" smtClean="0"/>
              <a:t>misoprostol</a:t>
            </a:r>
            <a:r>
              <a:rPr lang="en-US" b="1" dirty="0" smtClean="0"/>
              <a:t> has been used for</a:t>
            </a:r>
          </a:p>
          <a:p>
            <a:r>
              <a:rPr lang="en-US" dirty="0" smtClean="0"/>
              <a:t>treatment and prevention of PPH. </a:t>
            </a:r>
          </a:p>
          <a:p>
            <a:r>
              <a:rPr lang="en-US" dirty="0" smtClean="0"/>
              <a:t>These prostaglandins result in strong uterine contractions</a:t>
            </a:r>
          </a:p>
          <a:p>
            <a:r>
              <a:rPr lang="en-US" dirty="0" smtClean="0"/>
              <a:t>. Typically, </a:t>
            </a:r>
            <a:r>
              <a:rPr lang="en-US" dirty="0" err="1" smtClean="0"/>
              <a:t>oxytocin</a:t>
            </a:r>
            <a:r>
              <a:rPr lang="en-US" dirty="0" smtClean="0"/>
              <a:t> is given </a:t>
            </a:r>
            <a:r>
              <a:rPr lang="en-US" dirty="0" err="1" smtClean="0"/>
              <a:t>prophylactically</a:t>
            </a:r>
            <a:r>
              <a:rPr lang="en-US" dirty="0" smtClean="0"/>
              <a:t>, as</a:t>
            </a:r>
          </a:p>
          <a:p>
            <a:r>
              <a:rPr lang="en-US" dirty="0" smtClean="0"/>
              <a:t>noted previously; if uterine </a:t>
            </a:r>
            <a:r>
              <a:rPr lang="en-US" dirty="0" err="1" smtClean="0"/>
              <a:t>atony</a:t>
            </a:r>
            <a:r>
              <a:rPr lang="en-US" dirty="0" smtClean="0"/>
              <a:t> occurs, the infusion rate is increased, and additional agents are given sequentially.</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2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err="1" smtClean="0"/>
              <a:t>Uterotonic</a:t>
            </a:r>
            <a:r>
              <a:rPr lang="en-US" dirty="0" smtClean="0"/>
              <a:t> agents are only effective for uterine </a:t>
            </a:r>
            <a:r>
              <a:rPr lang="en-US" dirty="0" err="1" smtClean="0"/>
              <a:t>atony</a:t>
            </a:r>
            <a:r>
              <a:rPr lang="en-US" dirty="0" smtClean="0"/>
              <a:t>. </a:t>
            </a:r>
          </a:p>
          <a:p>
            <a:r>
              <a:rPr lang="en-US" dirty="0" smtClean="0"/>
              <a:t>If the uterus is firm, the use of these agents is</a:t>
            </a:r>
          </a:p>
          <a:p>
            <a:r>
              <a:rPr lang="en-US" dirty="0" smtClean="0"/>
              <a:t>not necessary and other causes of bleeding should be explored.</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r>
              <a:rPr lang="en-US" dirty="0" smtClean="0"/>
              <a:t>Occasionally, uterine massage and </a:t>
            </a:r>
            <a:r>
              <a:rPr lang="en-US" dirty="0" err="1" smtClean="0"/>
              <a:t>uterotonic</a:t>
            </a:r>
            <a:r>
              <a:rPr lang="en-US" dirty="0" smtClean="0"/>
              <a:t> agents are unsuccessful in bringing about adequate uterine contraction, and other measures must be used.</a:t>
            </a:r>
          </a:p>
          <a:p>
            <a:r>
              <a:rPr lang="en-US" dirty="0" smtClean="0"/>
              <a:t> Some practitioners use intrauterine compression with in </a:t>
            </a:r>
            <a:r>
              <a:rPr lang="en-US" dirty="0" err="1" smtClean="0"/>
              <a:t>utero</a:t>
            </a:r>
            <a:r>
              <a:rPr lang="en-US" dirty="0" smtClean="0"/>
              <a:t> packing or placement of a balloon compression device (e.g., </a:t>
            </a:r>
            <a:r>
              <a:rPr lang="en-US" dirty="0" err="1" smtClean="0">
                <a:solidFill>
                  <a:srgbClr val="FF0000"/>
                </a:solidFill>
              </a:rPr>
              <a:t>Bakri</a:t>
            </a:r>
            <a:r>
              <a:rPr lang="en-US" dirty="0" smtClean="0">
                <a:solidFill>
                  <a:srgbClr val="FF0000"/>
                </a:solidFill>
              </a:rPr>
              <a:t>, </a:t>
            </a:r>
            <a:r>
              <a:rPr lang="en-US" dirty="0" err="1" smtClean="0">
                <a:solidFill>
                  <a:srgbClr val="FF0000"/>
                </a:solidFill>
              </a:rPr>
              <a:t>BTcath</a:t>
            </a:r>
            <a:r>
              <a:rPr lang="en-US" dirty="0" smtClean="0">
                <a:solidFill>
                  <a:srgbClr val="FF0000"/>
                </a:solidFill>
              </a:rPr>
              <a:t>,</a:t>
            </a:r>
          </a:p>
          <a:p>
            <a:r>
              <a:rPr lang="en-US" dirty="0" smtClean="0">
                <a:solidFill>
                  <a:srgbClr val="FF0000"/>
                </a:solidFill>
              </a:rPr>
              <a:t>and Foley catheters) </a:t>
            </a:r>
            <a:r>
              <a:rPr lang="en-US" dirty="0" smtClean="0"/>
              <a:t>as a means of halting blood loss while preserving the uterus.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Surgical Management</a:t>
            </a:r>
            <a:endParaRPr lang="en-US" dirty="0"/>
          </a:p>
        </p:txBody>
      </p:sp>
      <p:sp>
        <p:nvSpPr>
          <p:cNvPr id="3" name="Content Placeholder 2"/>
          <p:cNvSpPr>
            <a:spLocks noGrp="1"/>
          </p:cNvSpPr>
          <p:nvPr>
            <p:ph idx="1"/>
          </p:nvPr>
        </p:nvSpPr>
        <p:spPr>
          <a:xfrm>
            <a:off x="457200" y="1371600"/>
            <a:ext cx="8229600" cy="4754563"/>
          </a:xfrm>
        </p:spPr>
        <p:txBody>
          <a:bodyPr/>
          <a:lstStyle/>
          <a:p>
            <a:r>
              <a:rPr lang="en-US" b="1" dirty="0" smtClean="0"/>
              <a:t>Surgical management of uterine </a:t>
            </a:r>
            <a:r>
              <a:rPr lang="en-US" b="1" dirty="0" err="1" smtClean="0"/>
              <a:t>atony</a:t>
            </a:r>
            <a:r>
              <a:rPr lang="en-US" b="1" dirty="0" smtClean="0"/>
              <a:t> may include uterine compression </a:t>
            </a:r>
            <a:r>
              <a:rPr lang="en-US" dirty="0" smtClean="0"/>
              <a:t>sutures</a:t>
            </a:r>
          </a:p>
          <a:p>
            <a:r>
              <a:rPr lang="en-US" dirty="0" smtClean="0"/>
              <a:t> (B-Lynch or multiple squares), </a:t>
            </a:r>
          </a:p>
          <a:p>
            <a:r>
              <a:rPr lang="en-US" dirty="0" smtClean="0"/>
              <a:t>sequential </a:t>
            </a:r>
            <a:r>
              <a:rPr lang="en-US" dirty="0" smtClean="0">
                <a:solidFill>
                  <a:srgbClr val="FF0000"/>
                </a:solidFill>
              </a:rPr>
              <a:t>arterial ligation </a:t>
            </a:r>
            <a:r>
              <a:rPr lang="en-US" dirty="0" smtClean="0"/>
              <a:t>(ascending or descending branches of the uterine, </a:t>
            </a:r>
            <a:r>
              <a:rPr lang="en-US" dirty="0" err="1" smtClean="0"/>
              <a:t>utero</a:t>
            </a:r>
            <a:r>
              <a:rPr lang="en-US" dirty="0" smtClean="0"/>
              <a:t>-ovarian, then internal iliac arteries), </a:t>
            </a:r>
          </a:p>
          <a:p>
            <a:r>
              <a:rPr lang="en-US" dirty="0" smtClean="0"/>
              <a:t>selective </a:t>
            </a:r>
            <a:r>
              <a:rPr lang="en-US" dirty="0" smtClean="0">
                <a:solidFill>
                  <a:srgbClr val="FF0000"/>
                </a:solidFill>
              </a:rPr>
              <a:t>arterial </a:t>
            </a:r>
            <a:r>
              <a:rPr lang="en-US" dirty="0" err="1" smtClean="0">
                <a:solidFill>
                  <a:srgbClr val="FF0000"/>
                </a:solidFill>
              </a:rPr>
              <a:t>embolization</a:t>
            </a:r>
            <a:r>
              <a:rPr lang="en-US" dirty="0" smtClean="0"/>
              <a:t>, and </a:t>
            </a:r>
            <a:r>
              <a:rPr lang="en-US" dirty="0" smtClean="0">
                <a:solidFill>
                  <a:srgbClr val="FF0000"/>
                </a:solidFill>
              </a:rPr>
              <a:t>hysterectomy</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95400"/>
            <a:ext cx="8229600" cy="4830763"/>
          </a:xfrm>
        </p:spPr>
        <p:txBody>
          <a:bodyPr>
            <a:normAutofit/>
          </a:bodyPr>
          <a:lstStyle/>
          <a:p>
            <a:r>
              <a:rPr lang="en-US" dirty="0" smtClean="0"/>
              <a:t>Very high success rates have been noted with surgical compression techniques, with consequent decreases in the use of hysterectomy and iliac artery ligations, both of which are associated with high rates of morbidity.</a:t>
            </a:r>
          </a:p>
          <a:p>
            <a:r>
              <a:rPr lang="en-US" dirty="0" smtClean="0"/>
              <a:t> Additional advantages of compression techniques include rapid execution and </a:t>
            </a:r>
            <a:r>
              <a:rPr lang="en-US" dirty="0" smtClean="0">
                <a:solidFill>
                  <a:srgbClr val="FF0000"/>
                </a:solidFill>
              </a:rPr>
              <a:t>preservation of fertility.</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As in other clinical circumstances, </a:t>
            </a:r>
            <a:r>
              <a:rPr lang="en-US" sz="4000" dirty="0" smtClean="0">
                <a:solidFill>
                  <a:srgbClr val="FF0000"/>
                </a:solidFill>
              </a:rPr>
              <a:t>recombinant factor </a:t>
            </a:r>
            <a:r>
              <a:rPr lang="en-US" sz="4000" dirty="0" err="1" smtClean="0">
                <a:solidFill>
                  <a:srgbClr val="FF0000"/>
                </a:solidFill>
              </a:rPr>
              <a:t>VIIa</a:t>
            </a:r>
            <a:r>
              <a:rPr lang="en-US" sz="4000" dirty="0" smtClean="0">
                <a:solidFill>
                  <a:srgbClr val="FF0000"/>
                </a:solidFill>
              </a:rPr>
              <a:t> </a:t>
            </a:r>
            <a:r>
              <a:rPr lang="en-US" dirty="0" smtClean="0"/>
              <a:t>is reserved</a:t>
            </a:r>
          </a:p>
          <a:p>
            <a:r>
              <a:rPr lang="en-US" dirty="0" smtClean="0"/>
              <a:t>for life-threatening hemorrhage despite virtually all other therapies.</a:t>
            </a:r>
          </a:p>
          <a:p>
            <a:r>
              <a:rPr lang="en-US" dirty="0" smtClean="0"/>
              <a:t>Extremely expensive, such therapy also increases the likelihood of subsequent and </a:t>
            </a:r>
            <a:r>
              <a:rPr lang="en-US" dirty="0" smtClean="0">
                <a:solidFill>
                  <a:srgbClr val="FF0000"/>
                </a:solidFill>
              </a:rPr>
              <a:t>serious thrombosis</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estimation of blood loss is </a:t>
            </a:r>
            <a:r>
              <a:rPr lang="en-US" dirty="0" smtClean="0">
                <a:solidFill>
                  <a:srgbClr val="FF0000"/>
                </a:solidFill>
              </a:rPr>
              <a:t>subjective</a:t>
            </a:r>
            <a:r>
              <a:rPr lang="en-US" dirty="0" smtClean="0"/>
              <a:t>, introducing wide  variance and inaccuracy</a:t>
            </a:r>
          </a:p>
          <a:p>
            <a:r>
              <a:rPr lang="en-US" dirty="0" smtClean="0"/>
              <a:t>Criteria in use include</a:t>
            </a:r>
          </a:p>
          <a:p>
            <a:r>
              <a:rPr lang="en-US" dirty="0" smtClean="0"/>
              <a:t> a 10% drop in </a:t>
            </a:r>
            <a:r>
              <a:rPr lang="en-US" dirty="0" err="1" smtClean="0"/>
              <a:t>hematocrit</a:t>
            </a:r>
            <a:r>
              <a:rPr lang="en-US" dirty="0" smtClean="0"/>
              <a:t>, </a:t>
            </a:r>
          </a:p>
          <a:p>
            <a:pPr>
              <a:buNone/>
            </a:pPr>
            <a:r>
              <a:rPr lang="en-US" dirty="0" smtClean="0"/>
              <a:t>need for transfusion,</a:t>
            </a:r>
          </a:p>
          <a:p>
            <a:pPr>
              <a:buNone/>
            </a:pPr>
            <a:r>
              <a:rPr lang="en-US" dirty="0" smtClean="0"/>
              <a:t>  signs and symptoms along the spectrum of physiologic effects of blood loss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Lacerations of the Lower Genital Tract</a:t>
            </a:r>
            <a:endParaRPr lang="en-US" dirty="0"/>
          </a:p>
        </p:txBody>
      </p:sp>
      <p:sp>
        <p:nvSpPr>
          <p:cNvPr id="3" name="Content Placeholder 2"/>
          <p:cNvSpPr>
            <a:spLocks noGrp="1"/>
          </p:cNvSpPr>
          <p:nvPr>
            <p:ph idx="1"/>
          </p:nvPr>
        </p:nvSpPr>
        <p:spPr/>
        <p:txBody>
          <a:bodyPr>
            <a:normAutofit lnSpcReduction="10000"/>
          </a:bodyPr>
          <a:lstStyle/>
          <a:p>
            <a:r>
              <a:rPr lang="en-US" b="1" dirty="0" smtClean="0"/>
              <a:t>Lacerations of the lower genital tract are far less common than uterine </a:t>
            </a:r>
            <a:r>
              <a:rPr lang="en-US" dirty="0" err="1" smtClean="0"/>
              <a:t>atony</a:t>
            </a:r>
            <a:r>
              <a:rPr lang="en-US" dirty="0" smtClean="0"/>
              <a:t> as a cause of PPH, but they can be serious and require prompt surgical repair.</a:t>
            </a:r>
          </a:p>
          <a:p>
            <a:r>
              <a:rPr lang="en-US" dirty="0" smtClean="0"/>
              <a:t> Predisposing factors include </a:t>
            </a:r>
            <a:r>
              <a:rPr lang="en-US" dirty="0" smtClean="0">
                <a:solidFill>
                  <a:srgbClr val="FF0000"/>
                </a:solidFill>
              </a:rPr>
              <a:t>instrumented delivery, manipulative delivery such as a breech extraction, precipitous labor</a:t>
            </a:r>
            <a:r>
              <a:rPr lang="en-US" dirty="0" smtClean="0"/>
              <a:t>,</a:t>
            </a:r>
          </a:p>
          <a:p>
            <a:r>
              <a:rPr lang="en-US" dirty="0" smtClean="0"/>
              <a:t>presentations other than </a:t>
            </a:r>
            <a:r>
              <a:rPr lang="en-US" dirty="0" err="1" smtClean="0"/>
              <a:t>occiput</a:t>
            </a:r>
            <a:r>
              <a:rPr lang="en-US" dirty="0" smtClean="0"/>
              <a:t> anterior, and </a:t>
            </a:r>
            <a:r>
              <a:rPr lang="en-US" dirty="0" err="1" smtClean="0">
                <a:solidFill>
                  <a:srgbClr val="FF0000"/>
                </a:solidFill>
              </a:rPr>
              <a:t>macrosomia</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Although minor lacerations to the cervix are common in delivery, extensive lacerations and those that are actively bleeding usually require repair.  To minimize blood loss caused by significant cervical and vaginal</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smtClean="0"/>
              <a:t>To minimize blood loss caused by significant </a:t>
            </a:r>
            <a:r>
              <a:rPr lang="en-US" dirty="0" smtClean="0">
                <a:solidFill>
                  <a:srgbClr val="FF0000"/>
                </a:solidFill>
              </a:rPr>
              <a:t>cervical and vaginal lacerations</a:t>
            </a:r>
            <a:r>
              <a:rPr lang="en-US" dirty="0" smtClean="0"/>
              <a:t>, all patients with any predisposing factors and any patient in whom blood loss soon after delivery appears to be excessive despite a firm and contracted uterus should have a careful repeat inspection of the lower genital tract. </a:t>
            </a:r>
          </a:p>
          <a:p>
            <a:r>
              <a:rPr lang="en-US" dirty="0" smtClean="0"/>
              <a:t>This vaginal examination may require assistance to allow </a:t>
            </a:r>
            <a:r>
              <a:rPr lang="en-US" dirty="0" smtClean="0">
                <a:solidFill>
                  <a:srgbClr val="FF0000"/>
                </a:solidFill>
              </a:rPr>
              <a:t>adequate visualization</a:t>
            </a:r>
            <a:r>
              <a:rPr lang="en-US" dirty="0" smtClean="0"/>
              <a:t>.</a:t>
            </a:r>
          </a:p>
          <a:p>
            <a:r>
              <a:rPr lang="en-US" dirty="0" smtClean="0"/>
              <a:t> As a rule, repair of these lacerations is usually not difficult, if adequate exposure is provided.</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a:bodyPr>
          <a:lstStyle/>
          <a:p>
            <a:r>
              <a:rPr lang="en-US" dirty="0" smtClean="0"/>
              <a:t>Lacerations of the vagina and perineum (first-degree through </a:t>
            </a:r>
            <a:r>
              <a:rPr lang="en-US" dirty="0" err="1" smtClean="0"/>
              <a:t>fourthdegree</a:t>
            </a:r>
            <a:r>
              <a:rPr lang="en-US" dirty="0" smtClean="0"/>
              <a:t> vaginal and </a:t>
            </a:r>
            <a:r>
              <a:rPr lang="en-US" dirty="0" err="1" smtClean="0"/>
              <a:t>periurethral</a:t>
            </a:r>
            <a:r>
              <a:rPr lang="en-US" dirty="0" smtClean="0"/>
              <a:t> lacerations) are not common causes of substantial blood loss, although the continued steady loss of blood, which may come from deeper lacerations, may become so significant that their timely repair is requisite. </a:t>
            </a:r>
          </a:p>
          <a:p>
            <a:r>
              <a:rPr lang="en-US" dirty="0" err="1" smtClean="0">
                <a:solidFill>
                  <a:srgbClr val="FF0000"/>
                </a:solidFill>
              </a:rPr>
              <a:t>Periurethral</a:t>
            </a:r>
            <a:r>
              <a:rPr lang="en-US" dirty="0" smtClean="0">
                <a:solidFill>
                  <a:srgbClr val="FF0000"/>
                </a:solidFill>
              </a:rPr>
              <a:t> lacerations </a:t>
            </a:r>
            <a:r>
              <a:rPr lang="en-US" dirty="0" smtClean="0"/>
              <a:t>may be associated with sufficient edema to occlude the urethra, causing urinary retention; a </a:t>
            </a:r>
            <a:r>
              <a:rPr lang="en-US" dirty="0" smtClean="0">
                <a:solidFill>
                  <a:srgbClr val="FF0000"/>
                </a:solidFill>
              </a:rPr>
              <a:t>Foley catheter </a:t>
            </a:r>
            <a:r>
              <a:rPr lang="en-US" dirty="0" smtClean="0"/>
              <a:t>for 12 to 24 hours usually alleviates this problem.</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9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Retained Placenta</a:t>
            </a:r>
            <a:endParaRPr lang="en-US" dirty="0"/>
          </a:p>
        </p:txBody>
      </p:sp>
      <p:sp>
        <p:nvSpPr>
          <p:cNvPr id="3" name="Content Placeholder 2"/>
          <p:cNvSpPr>
            <a:spLocks noGrp="1"/>
          </p:cNvSpPr>
          <p:nvPr>
            <p:ph idx="1"/>
          </p:nvPr>
        </p:nvSpPr>
        <p:spPr/>
        <p:txBody>
          <a:bodyPr/>
          <a:lstStyle/>
          <a:p>
            <a:r>
              <a:rPr lang="en-US" dirty="0" smtClean="0"/>
              <a:t>Normally, </a:t>
            </a:r>
            <a:r>
              <a:rPr lang="en-US" dirty="0" smtClean="0">
                <a:solidFill>
                  <a:srgbClr val="FF0000"/>
                </a:solidFill>
              </a:rPr>
              <a:t>separation</a:t>
            </a:r>
            <a:r>
              <a:rPr lang="en-US" dirty="0" smtClean="0"/>
              <a:t> of the placenta from the uterus occurs because of cleavage between the </a:t>
            </a:r>
            <a:r>
              <a:rPr lang="en-US" b="1" dirty="0" err="1" smtClean="0"/>
              <a:t>zona</a:t>
            </a:r>
            <a:r>
              <a:rPr lang="en-US" b="1" dirty="0" smtClean="0"/>
              <a:t> </a:t>
            </a:r>
            <a:r>
              <a:rPr lang="en-US" b="1" dirty="0" err="1" smtClean="0"/>
              <a:t>basalis</a:t>
            </a:r>
            <a:r>
              <a:rPr lang="en-US" b="1" dirty="0" smtClean="0"/>
              <a:t> and the </a:t>
            </a:r>
            <a:r>
              <a:rPr lang="en-US" b="1" dirty="0" err="1" smtClean="0"/>
              <a:t>zona</a:t>
            </a:r>
            <a:r>
              <a:rPr lang="en-US" b="1" dirty="0" smtClean="0"/>
              <a:t> </a:t>
            </a:r>
            <a:r>
              <a:rPr lang="en-US" b="1" dirty="0" err="1" smtClean="0"/>
              <a:t>spongiosa</a:t>
            </a:r>
            <a:r>
              <a:rPr lang="en-US" b="1" dirty="0" smtClean="0"/>
              <a:t> facilitated by </a:t>
            </a:r>
            <a:r>
              <a:rPr lang="en-US" dirty="0" smtClean="0"/>
              <a:t>uterine contraction.</a:t>
            </a:r>
          </a:p>
          <a:p>
            <a:r>
              <a:rPr lang="en-US" dirty="0" smtClean="0"/>
              <a:t> Once separation occurs, </a:t>
            </a:r>
            <a:r>
              <a:rPr lang="en-US" dirty="0" smtClean="0">
                <a:solidFill>
                  <a:srgbClr val="FF0000"/>
                </a:solidFill>
              </a:rPr>
              <a:t>expulsion</a:t>
            </a:r>
            <a:r>
              <a:rPr lang="en-US" dirty="0" smtClean="0"/>
              <a:t> is caused by strong uterine contractions.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normAutofit/>
          </a:bodyPr>
          <a:lstStyle/>
          <a:p>
            <a:r>
              <a:rPr lang="en-US" b="1" dirty="0" smtClean="0"/>
              <a:t>Retained placenta can occur when either the process </a:t>
            </a:r>
            <a:r>
              <a:rPr lang="en-US" dirty="0" smtClean="0"/>
              <a:t>of separation or the process of expulsion is incomplete. </a:t>
            </a:r>
          </a:p>
          <a:p>
            <a:r>
              <a:rPr lang="en-US" dirty="0" smtClean="0"/>
              <a:t>Predisposing factors to </a:t>
            </a:r>
            <a:r>
              <a:rPr lang="en-US" dirty="0" smtClean="0">
                <a:solidFill>
                  <a:srgbClr val="FF0000"/>
                </a:solidFill>
              </a:rPr>
              <a:t>retained placenta </a:t>
            </a:r>
            <a:r>
              <a:rPr lang="en-US" dirty="0" smtClean="0"/>
              <a:t>include a previous cesarean delivery,</a:t>
            </a:r>
          </a:p>
          <a:p>
            <a:r>
              <a:rPr lang="en-US" dirty="0" smtClean="0"/>
              <a:t> uterine </a:t>
            </a:r>
            <a:r>
              <a:rPr lang="it-IT" dirty="0" smtClean="0"/>
              <a:t>leiomyomata, </a:t>
            </a:r>
          </a:p>
          <a:p>
            <a:r>
              <a:rPr lang="it-IT" dirty="0" smtClean="0"/>
              <a:t>prior uterine curettage,</a:t>
            </a:r>
          </a:p>
          <a:p>
            <a:r>
              <a:rPr lang="it-IT" dirty="0" smtClean="0"/>
              <a:t> and accessory (succenturiate) </a:t>
            </a:r>
            <a:r>
              <a:rPr lang="en-US" dirty="0" smtClean="0"/>
              <a:t>placental lobe.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r>
              <a:rPr lang="en-US" dirty="0" smtClean="0"/>
              <a:t>Placental tissue remaining in the uterus can prevent adequate contractions, leading to </a:t>
            </a:r>
            <a:r>
              <a:rPr lang="en-US" dirty="0" err="1" smtClean="0"/>
              <a:t>atony</a:t>
            </a:r>
            <a:r>
              <a:rPr lang="en-US" dirty="0" smtClean="0"/>
              <a:t> and excessive bleeding. </a:t>
            </a:r>
          </a:p>
          <a:p>
            <a:endParaRPr lang="en-US" dirty="0" smtClean="0"/>
          </a:p>
          <a:p>
            <a:r>
              <a:rPr lang="en-US" dirty="0" smtClean="0"/>
              <a:t>After expulsion, every placenta should be inspected to detect missing placental cotyledons, which may remain in the uterus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92500" lnSpcReduction="20000"/>
          </a:bodyPr>
          <a:lstStyle/>
          <a:p>
            <a:r>
              <a:rPr lang="en-US" dirty="0" smtClean="0"/>
              <a:t>Sheared or abruptly ending surface vessels may indicate an accessory, or </a:t>
            </a:r>
            <a:r>
              <a:rPr lang="en-US" b="1" dirty="0" err="1" smtClean="0">
                <a:solidFill>
                  <a:srgbClr val="FF0000"/>
                </a:solidFill>
              </a:rPr>
              <a:t>succenturiate</a:t>
            </a:r>
            <a:r>
              <a:rPr lang="en-US" b="1" dirty="0" smtClean="0">
                <a:solidFill>
                  <a:srgbClr val="FF0000"/>
                </a:solidFill>
              </a:rPr>
              <a:t>, placental lobe.</a:t>
            </a:r>
          </a:p>
          <a:p>
            <a:r>
              <a:rPr lang="en-US" b="1" dirty="0" smtClean="0"/>
              <a:t> If </a:t>
            </a:r>
            <a:r>
              <a:rPr lang="en-US" b="1" dirty="0" smtClean="0">
                <a:solidFill>
                  <a:srgbClr val="FF0000"/>
                </a:solidFill>
              </a:rPr>
              <a:t>retained placenta </a:t>
            </a:r>
            <a:r>
              <a:rPr lang="en-US" b="1" dirty="0" smtClean="0"/>
              <a:t>is suspected— Either </a:t>
            </a:r>
            <a:r>
              <a:rPr lang="en-US" dirty="0" smtClean="0"/>
              <a:t>because of apparently </a:t>
            </a:r>
            <a:r>
              <a:rPr lang="en-US" dirty="0" smtClean="0">
                <a:solidFill>
                  <a:srgbClr val="FF0000"/>
                </a:solidFill>
              </a:rPr>
              <a:t>absent cotyledons </a:t>
            </a:r>
            <a:r>
              <a:rPr lang="en-US" dirty="0" smtClean="0"/>
              <a:t>or because of excessive bleeding it can often be removed by inserting </a:t>
            </a:r>
            <a:r>
              <a:rPr lang="en-US" dirty="0" smtClean="0">
                <a:solidFill>
                  <a:srgbClr val="FF0000"/>
                </a:solidFill>
              </a:rPr>
              <a:t>two fingers through the cervix into the uterine cavity</a:t>
            </a:r>
            <a:r>
              <a:rPr lang="en-US" dirty="0" smtClean="0"/>
              <a:t> and manipulating the retained tissue downward into the vagina.</a:t>
            </a:r>
          </a:p>
          <a:p>
            <a:endParaRPr lang="en-US" dirty="0" smtClean="0"/>
          </a:p>
          <a:p>
            <a:r>
              <a:rPr lang="en-US" dirty="0" smtClean="0"/>
              <a:t> If this is unsuccessful, or if there is uncertainty regarding the cause of hemorrhage, an ultrasound examination of the uterus can be helpful.</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a:bodyPr>
          <a:lstStyle/>
          <a:p>
            <a:r>
              <a:rPr lang="en-US" dirty="0" smtClean="0">
                <a:solidFill>
                  <a:srgbClr val="FF0000"/>
                </a:solidFill>
              </a:rPr>
              <a:t>Curettage with a suction </a:t>
            </a:r>
            <a:r>
              <a:rPr lang="en-US" dirty="0" smtClean="0"/>
              <a:t>apparatus and/or a large, </a:t>
            </a:r>
            <a:r>
              <a:rPr lang="en-US" dirty="0" smtClean="0">
                <a:solidFill>
                  <a:srgbClr val="FF0000"/>
                </a:solidFill>
              </a:rPr>
              <a:t>sharp curette </a:t>
            </a:r>
            <a:r>
              <a:rPr lang="en-US" dirty="0" smtClean="0"/>
              <a:t>may be used to remove the retained tissue.</a:t>
            </a:r>
          </a:p>
          <a:p>
            <a:r>
              <a:rPr lang="en-US" dirty="0" smtClean="0"/>
              <a:t> Care must be exercised </a:t>
            </a:r>
            <a:r>
              <a:rPr lang="en-US" dirty="0" smtClean="0">
                <a:solidFill>
                  <a:srgbClr val="FF0000"/>
                </a:solidFill>
              </a:rPr>
              <a:t>to avoid perforation through the uterine </a:t>
            </a:r>
            <a:r>
              <a:rPr lang="en-US" dirty="0" err="1" smtClean="0">
                <a:solidFill>
                  <a:srgbClr val="FF0000"/>
                </a:solidFill>
              </a:rPr>
              <a:t>fundus</a:t>
            </a:r>
            <a:r>
              <a:rPr lang="en-US" dirty="0" smtClean="0">
                <a:solidFill>
                  <a:srgbClr val="FF0000"/>
                </a:solidFill>
              </a:rPr>
              <a:t>. </a:t>
            </a:r>
          </a:p>
          <a:p>
            <a:r>
              <a:rPr lang="en-US" dirty="0" smtClean="0"/>
              <a:t>An additional concern is that overly </a:t>
            </a:r>
            <a:r>
              <a:rPr lang="en-US" dirty="0" smtClean="0">
                <a:solidFill>
                  <a:srgbClr val="FF0000"/>
                </a:solidFill>
              </a:rPr>
              <a:t>vigorous curettage </a:t>
            </a:r>
            <a:r>
              <a:rPr lang="en-US" dirty="0" smtClean="0"/>
              <a:t>can lead to </a:t>
            </a:r>
            <a:r>
              <a:rPr lang="en-US" b="1" dirty="0" err="1" smtClean="0"/>
              <a:t>Asherman</a:t>
            </a:r>
            <a:r>
              <a:rPr lang="en-US" b="1" dirty="0" smtClean="0"/>
              <a:t> syndrome,</a:t>
            </a:r>
          </a:p>
          <a:p>
            <a:r>
              <a:rPr lang="en-US" b="1" dirty="0" smtClean="0"/>
              <a:t> in which </a:t>
            </a:r>
            <a:r>
              <a:rPr lang="en-US" dirty="0" smtClean="0">
                <a:solidFill>
                  <a:srgbClr val="FF0000"/>
                </a:solidFill>
              </a:rPr>
              <a:t>intrauterine adhesions </a:t>
            </a:r>
            <a:r>
              <a:rPr lang="en-US" dirty="0" smtClean="0"/>
              <a:t>can lead to a variety of complications, including</a:t>
            </a:r>
          </a:p>
          <a:p>
            <a:r>
              <a:rPr lang="en-US" dirty="0" smtClean="0">
                <a:solidFill>
                  <a:srgbClr val="FF0000"/>
                </a:solidFill>
              </a:rPr>
              <a:t>menstrual irregularities, infertility, and future pregnancy loss.</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2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Abnormal Placental Separation</a:t>
            </a:r>
            <a:endParaRPr lang="en-US" dirty="0"/>
          </a:p>
        </p:txBody>
      </p:sp>
      <p:sp>
        <p:nvSpPr>
          <p:cNvPr id="3" name="Content Placeholder 2"/>
          <p:cNvSpPr>
            <a:spLocks noGrp="1"/>
          </p:cNvSpPr>
          <p:nvPr>
            <p:ph idx="1"/>
          </p:nvPr>
        </p:nvSpPr>
        <p:spPr/>
        <p:txBody>
          <a:bodyPr/>
          <a:lstStyle/>
          <a:p>
            <a:r>
              <a:rPr lang="en-US" dirty="0" smtClean="0"/>
              <a:t>Placental tissue may also remain in the uterus because </a:t>
            </a:r>
            <a:r>
              <a:rPr lang="en-US" dirty="0" smtClean="0">
                <a:solidFill>
                  <a:srgbClr val="FF0000"/>
                </a:solidFill>
              </a:rPr>
              <a:t>separation of the placenta </a:t>
            </a:r>
            <a:r>
              <a:rPr lang="en-US" dirty="0" smtClean="0"/>
              <a:t>from the uterus may not occur normally.</a:t>
            </a:r>
          </a:p>
          <a:p>
            <a:r>
              <a:rPr lang="en-US" dirty="0" smtClean="0"/>
              <a:t> At times, placental </a:t>
            </a:r>
            <a:r>
              <a:rPr lang="en-US" dirty="0" err="1" smtClean="0"/>
              <a:t>villi</a:t>
            </a:r>
            <a:r>
              <a:rPr lang="en-US" dirty="0" smtClean="0"/>
              <a:t> penetrate the uterine wall to varying degrees, collectively called </a:t>
            </a:r>
            <a:r>
              <a:rPr lang="en-US" sz="7200" dirty="0" smtClean="0">
                <a:solidFill>
                  <a:srgbClr val="FF0000"/>
                </a:solidFill>
              </a:rPr>
              <a:t>placenta </a:t>
            </a:r>
            <a:r>
              <a:rPr lang="en-US" sz="7200" dirty="0" err="1" smtClean="0">
                <a:solidFill>
                  <a:srgbClr val="FF0000"/>
                </a:solidFill>
              </a:rPr>
              <a:t>accreta</a:t>
            </a:r>
            <a:r>
              <a:rPr lang="en-US" dirty="0" smtClean="0"/>
              <a:t>.</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ACOG</a:t>
            </a:r>
            <a:endParaRPr lang="en-US" dirty="0"/>
          </a:p>
        </p:txBody>
      </p:sp>
      <p:sp>
        <p:nvSpPr>
          <p:cNvPr id="3" name="Content Placeholder 2"/>
          <p:cNvSpPr>
            <a:spLocks noGrp="1"/>
          </p:cNvSpPr>
          <p:nvPr>
            <p:ph idx="1"/>
          </p:nvPr>
        </p:nvSpPr>
        <p:spPr/>
        <p:txBody>
          <a:bodyPr/>
          <a:lstStyle/>
          <a:p>
            <a:r>
              <a:rPr lang="en-US" dirty="0" smtClean="0"/>
              <a:t>ACOG Revitalize program has recommended a single </a:t>
            </a:r>
            <a:r>
              <a:rPr lang="en-US" dirty="0" smtClean="0">
                <a:solidFill>
                  <a:srgbClr val="FF0000"/>
                </a:solidFill>
              </a:rPr>
              <a:t>definition of PPH regardless of route of delivery: </a:t>
            </a:r>
          </a:p>
          <a:p>
            <a:r>
              <a:rPr lang="en-US" dirty="0" smtClean="0"/>
              <a:t>a cumulative blood loss of ≥1000 </a:t>
            </a:r>
            <a:r>
              <a:rPr lang="en-US" dirty="0" err="1" smtClean="0"/>
              <a:t>mL</a:t>
            </a:r>
            <a:r>
              <a:rPr lang="en-US" dirty="0" smtClean="0"/>
              <a:t> or blood loss accompanied by signs and symptoms of</a:t>
            </a:r>
          </a:p>
          <a:p>
            <a:pPr>
              <a:buNone/>
            </a:pPr>
            <a:r>
              <a:rPr lang="en-US" dirty="0" err="1" smtClean="0"/>
              <a:t>hypovolemia</a:t>
            </a:r>
            <a:r>
              <a:rPr lang="en-US" dirty="0" smtClean="0"/>
              <a:t> within 24 hours following delivery</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placenta </a:t>
            </a:r>
            <a:r>
              <a:rPr lang="en-US" dirty="0" err="1" smtClean="0"/>
              <a:t>accreta</a:t>
            </a:r>
            <a:endParaRPr lang="en-US" dirty="0"/>
          </a:p>
        </p:txBody>
      </p:sp>
      <p:sp>
        <p:nvSpPr>
          <p:cNvPr id="3" name="Content Placeholder 2"/>
          <p:cNvSpPr>
            <a:spLocks noGrp="1"/>
          </p:cNvSpPr>
          <p:nvPr>
            <p:ph idx="1"/>
          </p:nvPr>
        </p:nvSpPr>
        <p:spPr/>
        <p:txBody>
          <a:bodyPr>
            <a:normAutofit lnSpcReduction="10000"/>
          </a:bodyPr>
          <a:lstStyle/>
          <a:p>
            <a:r>
              <a:rPr lang="en-US" dirty="0" smtClean="0"/>
              <a:t>Risk factors for placenta </a:t>
            </a:r>
            <a:r>
              <a:rPr lang="en-US" dirty="0" err="1" smtClean="0"/>
              <a:t>accreta</a:t>
            </a:r>
            <a:r>
              <a:rPr lang="en-US" dirty="0" smtClean="0"/>
              <a:t> include</a:t>
            </a:r>
          </a:p>
          <a:p>
            <a:r>
              <a:rPr lang="en-US" dirty="0" smtClean="0"/>
              <a:t> placenta </a:t>
            </a:r>
            <a:r>
              <a:rPr lang="en-US" dirty="0" err="1" smtClean="0">
                <a:solidFill>
                  <a:srgbClr val="FF0000"/>
                </a:solidFill>
              </a:rPr>
              <a:t>previa</a:t>
            </a:r>
            <a:r>
              <a:rPr lang="en-US" dirty="0" smtClean="0">
                <a:solidFill>
                  <a:srgbClr val="FF0000"/>
                </a:solidFill>
              </a:rPr>
              <a:t> </a:t>
            </a:r>
            <a:r>
              <a:rPr lang="en-US" dirty="0" smtClean="0"/>
              <a:t>with and without prior uterine surgery, </a:t>
            </a:r>
            <a:r>
              <a:rPr lang="en-US" dirty="0" smtClean="0">
                <a:solidFill>
                  <a:srgbClr val="FF0000"/>
                </a:solidFill>
              </a:rPr>
              <a:t>previous </a:t>
            </a:r>
            <a:r>
              <a:rPr lang="en-US" dirty="0" err="1" smtClean="0">
                <a:solidFill>
                  <a:srgbClr val="FF0000"/>
                </a:solidFill>
              </a:rPr>
              <a:t>myomectomy</a:t>
            </a:r>
            <a:endParaRPr lang="en-US" dirty="0" smtClean="0">
              <a:solidFill>
                <a:srgbClr val="FF0000"/>
              </a:solidFill>
            </a:endParaRPr>
          </a:p>
          <a:p>
            <a:r>
              <a:rPr lang="en-US" dirty="0" smtClean="0"/>
              <a:t>, prior </a:t>
            </a:r>
            <a:r>
              <a:rPr lang="en-US" dirty="0" smtClean="0">
                <a:solidFill>
                  <a:srgbClr val="FF0000"/>
                </a:solidFill>
              </a:rPr>
              <a:t>cesarean</a:t>
            </a:r>
            <a:r>
              <a:rPr lang="en-US" dirty="0" smtClean="0"/>
              <a:t> delivery,</a:t>
            </a:r>
          </a:p>
          <a:p>
            <a:r>
              <a:rPr lang="en-US" dirty="0" smtClean="0"/>
              <a:t> prior </a:t>
            </a:r>
            <a:r>
              <a:rPr lang="en-US" dirty="0" smtClean="0">
                <a:solidFill>
                  <a:srgbClr val="FF0000"/>
                </a:solidFill>
              </a:rPr>
              <a:t>endometrial ablation</a:t>
            </a:r>
            <a:r>
              <a:rPr lang="en-US" dirty="0" smtClean="0"/>
              <a:t>,</a:t>
            </a:r>
          </a:p>
          <a:p>
            <a:r>
              <a:rPr lang="en-US" dirty="0" smtClean="0"/>
              <a:t> </a:t>
            </a:r>
            <a:r>
              <a:rPr lang="en-US" dirty="0" err="1" smtClean="0">
                <a:solidFill>
                  <a:srgbClr val="FF0000"/>
                </a:solidFill>
              </a:rPr>
              <a:t>Asherman</a:t>
            </a:r>
            <a:r>
              <a:rPr lang="en-US" dirty="0" smtClean="0">
                <a:solidFill>
                  <a:srgbClr val="FF0000"/>
                </a:solidFill>
              </a:rPr>
              <a:t>’ </a:t>
            </a:r>
            <a:r>
              <a:rPr lang="en-US" dirty="0" smtClean="0"/>
              <a:t>syndrome,</a:t>
            </a:r>
          </a:p>
          <a:p>
            <a:r>
              <a:rPr lang="en-US" dirty="0" smtClean="0"/>
              <a:t> </a:t>
            </a:r>
            <a:r>
              <a:rPr lang="en-US" dirty="0" err="1" smtClean="0">
                <a:solidFill>
                  <a:srgbClr val="FF0000"/>
                </a:solidFill>
              </a:rPr>
              <a:t>submucous</a:t>
            </a:r>
            <a:r>
              <a:rPr lang="en-US" dirty="0" smtClean="0">
                <a:solidFill>
                  <a:srgbClr val="FF0000"/>
                </a:solidFill>
              </a:rPr>
              <a:t> </a:t>
            </a:r>
            <a:r>
              <a:rPr lang="en-US" dirty="0" err="1" smtClean="0">
                <a:solidFill>
                  <a:srgbClr val="FF0000"/>
                </a:solidFill>
              </a:rPr>
              <a:t>leiomyomata</a:t>
            </a:r>
            <a:endParaRPr lang="en-US" dirty="0" smtClean="0">
              <a:solidFill>
                <a:srgbClr val="FF0000"/>
              </a:solidFill>
            </a:endParaRPr>
          </a:p>
          <a:p>
            <a:pPr>
              <a:buNone/>
            </a:pPr>
            <a:r>
              <a:rPr lang="en-US" dirty="0" smtClean="0"/>
              <a:t> </a:t>
            </a:r>
            <a:r>
              <a:rPr lang="en-US" dirty="0" smtClean="0">
                <a:solidFill>
                  <a:srgbClr val="FF0000"/>
                </a:solidFill>
              </a:rPr>
              <a:t>maternal age </a:t>
            </a:r>
            <a:r>
              <a:rPr lang="en-US" dirty="0" smtClean="0"/>
              <a:t>greater than </a:t>
            </a:r>
            <a:r>
              <a:rPr lang="en-US" dirty="0" smtClean="0">
                <a:solidFill>
                  <a:srgbClr val="FF0000"/>
                </a:solidFill>
              </a:rPr>
              <a:t>35 years</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8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a:bodyPr>
          <a:lstStyle/>
          <a:p>
            <a:r>
              <a:rPr lang="en-US" dirty="0" smtClean="0"/>
              <a:t>More specifically, </a:t>
            </a:r>
            <a:r>
              <a:rPr lang="en-US" dirty="0" smtClean="0">
                <a:solidFill>
                  <a:srgbClr val="FF0000"/>
                </a:solidFill>
              </a:rPr>
              <a:t>abnormal adherence of the placenta to the superficial lining </a:t>
            </a:r>
            <a:r>
              <a:rPr lang="en-US" dirty="0" smtClean="0"/>
              <a:t>of the uterus is termed </a:t>
            </a:r>
            <a:r>
              <a:rPr lang="en-US" b="1" dirty="0" smtClean="0">
                <a:solidFill>
                  <a:srgbClr val="FF0000"/>
                </a:solidFill>
              </a:rPr>
              <a:t>placenta </a:t>
            </a:r>
            <a:r>
              <a:rPr lang="en-US" b="1" dirty="0" err="1" smtClean="0">
                <a:solidFill>
                  <a:srgbClr val="FF0000"/>
                </a:solidFill>
              </a:rPr>
              <a:t>accreta</a:t>
            </a:r>
            <a:r>
              <a:rPr lang="en-US" b="1" dirty="0" smtClean="0"/>
              <a:t>, penetration into the </a:t>
            </a:r>
            <a:r>
              <a:rPr lang="en-US" b="1" dirty="0" smtClean="0">
                <a:solidFill>
                  <a:srgbClr val="FF0000"/>
                </a:solidFill>
              </a:rPr>
              <a:t>uterine muscle </a:t>
            </a:r>
            <a:r>
              <a:rPr lang="en-US" b="1" dirty="0" smtClean="0"/>
              <a:t>itself is </a:t>
            </a:r>
            <a:r>
              <a:rPr lang="en-US" dirty="0" smtClean="0"/>
              <a:t>called </a:t>
            </a:r>
            <a:r>
              <a:rPr lang="en-US" b="1" dirty="0" smtClean="0"/>
              <a:t>placenta </a:t>
            </a:r>
            <a:r>
              <a:rPr lang="en-US" b="1" dirty="0" err="1" smtClean="0">
                <a:solidFill>
                  <a:srgbClr val="FF0000"/>
                </a:solidFill>
              </a:rPr>
              <a:t>increta</a:t>
            </a:r>
            <a:r>
              <a:rPr lang="en-US" b="1" dirty="0" smtClean="0"/>
              <a:t>, and </a:t>
            </a:r>
            <a:r>
              <a:rPr lang="en-US" b="1" dirty="0" smtClean="0">
                <a:solidFill>
                  <a:srgbClr val="FF0000"/>
                </a:solidFill>
              </a:rPr>
              <a:t>complete invasion </a:t>
            </a:r>
            <a:r>
              <a:rPr lang="en-US" b="1" dirty="0" smtClean="0"/>
              <a:t>through the thickness of </a:t>
            </a:r>
            <a:r>
              <a:rPr lang="en-US" dirty="0" smtClean="0"/>
              <a:t>the uterine muscle is termed </a:t>
            </a:r>
            <a:r>
              <a:rPr lang="en-US" b="1" dirty="0" smtClean="0"/>
              <a:t>placenta </a:t>
            </a:r>
            <a:r>
              <a:rPr lang="en-US" b="1" dirty="0" err="1" smtClean="0">
                <a:solidFill>
                  <a:srgbClr val="FF0000"/>
                </a:solidFill>
              </a:rPr>
              <a:t>percreta</a:t>
            </a:r>
            <a:r>
              <a:rPr lang="en-US" b="1" dirty="0" smtClean="0">
                <a:solidFill>
                  <a:srgbClr val="FF0000"/>
                </a:solidFill>
              </a:rPr>
              <a:t>. </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this abnormal attachment involves the entire placenta, </a:t>
            </a:r>
            <a:r>
              <a:rPr lang="en-US" dirty="0" smtClean="0">
                <a:solidFill>
                  <a:srgbClr val="FF0000"/>
                </a:solidFill>
              </a:rPr>
              <a:t>no part of the placenta separates.</a:t>
            </a:r>
          </a:p>
          <a:p>
            <a:r>
              <a:rPr lang="en-US" dirty="0" smtClean="0"/>
              <a:t>Much more commonly, however, attachment is not complete, with a portion of the placenta separating and the remainder attached.</a:t>
            </a:r>
          </a:p>
          <a:p>
            <a:r>
              <a:rPr lang="en-US" dirty="0" smtClean="0"/>
              <a:t> Major, </a:t>
            </a:r>
            <a:r>
              <a:rPr lang="en-US" dirty="0" err="1" smtClean="0"/>
              <a:t>lifethreatening</a:t>
            </a:r>
            <a:r>
              <a:rPr lang="en-US" dirty="0" smtClean="0"/>
              <a:t> hemorrhage can ensue.</a:t>
            </a:r>
          </a:p>
          <a:p>
            <a:r>
              <a:rPr lang="en-US" dirty="0" smtClean="0"/>
              <a:t>More recently, the term </a:t>
            </a:r>
            <a:r>
              <a:rPr lang="en-US" sz="3900" i="1" dirty="0" smtClean="0">
                <a:solidFill>
                  <a:srgbClr val="FF0000"/>
                </a:solidFill>
              </a:rPr>
              <a:t>morbidly adherent placenta </a:t>
            </a:r>
            <a:r>
              <a:rPr lang="en-US" i="1" dirty="0" smtClean="0"/>
              <a:t>has been used to </a:t>
            </a:r>
            <a:r>
              <a:rPr lang="en-US" dirty="0" smtClean="0"/>
              <a:t>collectively describe </a:t>
            </a:r>
            <a:r>
              <a:rPr lang="en-US" sz="3900" dirty="0" smtClean="0">
                <a:solidFill>
                  <a:srgbClr val="FF0000"/>
                </a:solidFill>
              </a:rPr>
              <a:t>placenta </a:t>
            </a:r>
            <a:r>
              <a:rPr lang="en-US" sz="3900" dirty="0" err="1" smtClean="0">
                <a:solidFill>
                  <a:srgbClr val="FF0000"/>
                </a:solidFill>
              </a:rPr>
              <a:t>accreta</a:t>
            </a:r>
            <a:r>
              <a:rPr lang="en-US" sz="3900" dirty="0" smtClean="0">
                <a:solidFill>
                  <a:srgbClr val="FF0000"/>
                </a:solidFill>
              </a:rPr>
              <a:t>, </a:t>
            </a:r>
            <a:r>
              <a:rPr lang="en-US" sz="3900" dirty="0" err="1" smtClean="0">
                <a:solidFill>
                  <a:srgbClr val="FF0000"/>
                </a:solidFill>
              </a:rPr>
              <a:t>increta</a:t>
            </a:r>
            <a:r>
              <a:rPr lang="en-US" sz="3900" dirty="0" smtClean="0">
                <a:solidFill>
                  <a:srgbClr val="FF0000"/>
                </a:solidFill>
              </a:rPr>
              <a:t>, and </a:t>
            </a:r>
            <a:r>
              <a:rPr lang="en-US" sz="3900" dirty="0" err="1" smtClean="0">
                <a:solidFill>
                  <a:srgbClr val="FF0000"/>
                </a:solidFill>
              </a:rPr>
              <a:t>percreta</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2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cesarean delivery increases in the United States, the number of repeat cesarean deliveries increases as well.</a:t>
            </a:r>
          </a:p>
          <a:p>
            <a:r>
              <a:rPr lang="en-US" dirty="0" smtClean="0"/>
              <a:t> In a large prospective study of cesarean delivery without labor, the rate of morbidly adherent placenta</a:t>
            </a:r>
          </a:p>
          <a:p>
            <a:r>
              <a:rPr lang="en-US" dirty="0" smtClean="0"/>
              <a:t>increased with increasing number of cesarean sections; </a:t>
            </a:r>
            <a:r>
              <a:rPr lang="en-US" dirty="0" smtClean="0">
                <a:solidFill>
                  <a:srgbClr val="FF0000"/>
                </a:solidFill>
              </a:rPr>
              <a:t>0.2% with the first cesarean delivery</a:t>
            </a:r>
            <a:r>
              <a:rPr lang="en-US" dirty="0" smtClean="0"/>
              <a:t>, </a:t>
            </a:r>
          </a:p>
          <a:p>
            <a:r>
              <a:rPr lang="en-US" dirty="0" smtClean="0"/>
              <a:t>0.3% with the second</a:t>
            </a:r>
          </a:p>
          <a:p>
            <a:r>
              <a:rPr lang="en-US" dirty="0" smtClean="0">
                <a:solidFill>
                  <a:srgbClr val="FF0000"/>
                </a:solidFill>
              </a:rPr>
              <a:t>, 0.6% with the third</a:t>
            </a:r>
            <a:r>
              <a:rPr lang="en-US" dirty="0" smtClean="0"/>
              <a:t>, </a:t>
            </a:r>
          </a:p>
          <a:p>
            <a:r>
              <a:rPr lang="en-US" dirty="0" smtClean="0"/>
              <a:t>2% with the</a:t>
            </a:r>
          </a:p>
          <a:p>
            <a:r>
              <a:rPr lang="en-US" dirty="0" smtClean="0"/>
              <a:t>fourth, and almost 7% with six or more cesarean deliveries. </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If the current pregnancy is complicated by placenta </a:t>
            </a:r>
            <a:r>
              <a:rPr lang="en-US" dirty="0" err="1" smtClean="0"/>
              <a:t>previa</a:t>
            </a:r>
            <a:r>
              <a:rPr lang="en-US" dirty="0" smtClean="0"/>
              <a:t>, the rate of morbidly adherent</a:t>
            </a:r>
          </a:p>
          <a:p>
            <a:r>
              <a:rPr lang="en-US" dirty="0" smtClean="0"/>
              <a:t>placenta is even higher;</a:t>
            </a:r>
          </a:p>
          <a:p>
            <a:r>
              <a:rPr lang="en-US" dirty="0" smtClean="0"/>
              <a:t> </a:t>
            </a:r>
            <a:r>
              <a:rPr lang="en-US" dirty="0" smtClean="0">
                <a:solidFill>
                  <a:srgbClr val="FF0000"/>
                </a:solidFill>
              </a:rPr>
              <a:t>3%</a:t>
            </a:r>
            <a:r>
              <a:rPr lang="en-US" dirty="0" smtClean="0"/>
              <a:t> with the </a:t>
            </a:r>
            <a:r>
              <a:rPr lang="en-US" dirty="0" smtClean="0">
                <a:solidFill>
                  <a:srgbClr val="FF0000"/>
                </a:solidFill>
              </a:rPr>
              <a:t>first </a:t>
            </a:r>
            <a:r>
              <a:rPr lang="en-US" dirty="0" smtClean="0"/>
              <a:t>cesarean section, </a:t>
            </a:r>
          </a:p>
          <a:p>
            <a:r>
              <a:rPr lang="en-US" dirty="0" smtClean="0">
                <a:solidFill>
                  <a:srgbClr val="FF0000"/>
                </a:solidFill>
              </a:rPr>
              <a:t>11%</a:t>
            </a:r>
            <a:r>
              <a:rPr lang="en-US" dirty="0" smtClean="0"/>
              <a:t> with the </a:t>
            </a:r>
            <a:r>
              <a:rPr lang="en-US" dirty="0" smtClean="0">
                <a:solidFill>
                  <a:srgbClr val="FF0000"/>
                </a:solidFill>
              </a:rPr>
              <a:t>second</a:t>
            </a:r>
            <a:r>
              <a:rPr lang="en-US" dirty="0" smtClean="0"/>
              <a:t>,</a:t>
            </a:r>
          </a:p>
          <a:p>
            <a:r>
              <a:rPr lang="en-US" dirty="0" smtClean="0"/>
              <a:t> </a:t>
            </a:r>
            <a:r>
              <a:rPr lang="en-US" dirty="0" smtClean="0">
                <a:solidFill>
                  <a:srgbClr val="FF0000"/>
                </a:solidFill>
              </a:rPr>
              <a:t>40%</a:t>
            </a:r>
            <a:r>
              <a:rPr lang="en-US" dirty="0" smtClean="0"/>
              <a:t> with the </a:t>
            </a:r>
            <a:r>
              <a:rPr lang="en-US" dirty="0" smtClean="0">
                <a:solidFill>
                  <a:srgbClr val="FF0000"/>
                </a:solidFill>
              </a:rPr>
              <a:t>third</a:t>
            </a:r>
            <a:r>
              <a:rPr lang="en-US" dirty="0" smtClean="0"/>
              <a:t>,</a:t>
            </a:r>
          </a:p>
          <a:p>
            <a:r>
              <a:rPr lang="en-US" dirty="0" smtClean="0"/>
              <a:t> and greater than </a:t>
            </a:r>
            <a:r>
              <a:rPr lang="en-US" dirty="0" smtClean="0">
                <a:solidFill>
                  <a:srgbClr val="FF0000"/>
                </a:solidFill>
              </a:rPr>
              <a:t>60%</a:t>
            </a:r>
            <a:r>
              <a:rPr lang="en-US" dirty="0" smtClean="0"/>
              <a:t> with </a:t>
            </a:r>
            <a:r>
              <a:rPr lang="en-US" dirty="0" smtClean="0">
                <a:solidFill>
                  <a:srgbClr val="FF0000"/>
                </a:solidFill>
              </a:rPr>
              <a:t>four</a:t>
            </a:r>
            <a:r>
              <a:rPr lang="en-US" dirty="0" smtClean="0"/>
              <a:t> or more</a:t>
            </a:r>
          </a:p>
          <a:p>
            <a:r>
              <a:rPr lang="en-US" dirty="0" smtClean="0"/>
              <a:t>cesarean deliveries.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r>
              <a:rPr lang="en-US" dirty="0" smtClean="0"/>
              <a:t>If a portion of the placenta separates and the remainder stays attached, </a:t>
            </a:r>
            <a:r>
              <a:rPr lang="en-US" dirty="0" smtClean="0">
                <a:solidFill>
                  <a:srgbClr val="FF0000"/>
                </a:solidFill>
              </a:rPr>
              <a:t>hysterectomy is often required;</a:t>
            </a:r>
          </a:p>
          <a:p>
            <a:r>
              <a:rPr lang="en-US" dirty="0" smtClean="0"/>
              <a:t> however, an attempt to separate the</a:t>
            </a:r>
          </a:p>
          <a:p>
            <a:r>
              <a:rPr lang="en-US" dirty="0" smtClean="0"/>
              <a:t>placenta by </a:t>
            </a:r>
            <a:r>
              <a:rPr lang="en-US" dirty="0" smtClean="0">
                <a:solidFill>
                  <a:srgbClr val="FF0000"/>
                </a:solidFill>
              </a:rPr>
              <a:t>curettage</a:t>
            </a:r>
            <a:r>
              <a:rPr lang="en-US" dirty="0" smtClean="0"/>
              <a:t> or other means of controlling the bleeding (such as </a:t>
            </a:r>
            <a:r>
              <a:rPr lang="en-US" dirty="0" smtClean="0">
                <a:solidFill>
                  <a:srgbClr val="FF0000"/>
                </a:solidFill>
              </a:rPr>
              <a:t>surgical compression or sequential arterial ligation) </a:t>
            </a:r>
            <a:r>
              <a:rPr lang="en-US" dirty="0" smtClean="0"/>
              <a:t>may be appropriate in trying to avoid a hysterectomy in a woman who desires more children.</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9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Hematomas</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r>
              <a:rPr lang="en-US" b="1" dirty="0" smtClean="0">
                <a:solidFill>
                  <a:srgbClr val="FF0000"/>
                </a:solidFill>
              </a:rPr>
              <a:t>Hematomas</a:t>
            </a:r>
            <a:r>
              <a:rPr lang="en-US" b="1" dirty="0" smtClean="0"/>
              <a:t> can occur anywhere from the vulva to the upper vagina as a </a:t>
            </a:r>
            <a:r>
              <a:rPr lang="en-US" dirty="0" smtClean="0"/>
              <a:t>result of delivery trauma.</a:t>
            </a:r>
          </a:p>
          <a:p>
            <a:r>
              <a:rPr lang="en-US" dirty="0" smtClean="0"/>
              <a:t> Hematomas may also develop at the site of</a:t>
            </a:r>
          </a:p>
          <a:p>
            <a:r>
              <a:rPr lang="en-US" dirty="0" smtClean="0"/>
              <a:t>episiotomy or </a:t>
            </a:r>
            <a:r>
              <a:rPr lang="en-US" dirty="0" err="1" smtClean="0"/>
              <a:t>perineal</a:t>
            </a:r>
            <a:r>
              <a:rPr lang="en-US" dirty="0" smtClean="0"/>
              <a:t> laceration.</a:t>
            </a:r>
          </a:p>
          <a:p>
            <a:r>
              <a:rPr lang="en-US" dirty="0" smtClean="0"/>
              <a:t> Hematomas may occur without disruption of the vaginal mucosa such as when the fetus or forceps causes </a:t>
            </a:r>
            <a:r>
              <a:rPr lang="en-US" dirty="0" smtClean="0">
                <a:solidFill>
                  <a:srgbClr val="FF0000"/>
                </a:solidFill>
              </a:rPr>
              <a:t>shearing of the </a:t>
            </a:r>
            <a:r>
              <a:rPr lang="en-US" dirty="0" err="1" smtClean="0">
                <a:solidFill>
                  <a:srgbClr val="FF0000"/>
                </a:solidFill>
              </a:rPr>
              <a:t>submucosal</a:t>
            </a:r>
            <a:r>
              <a:rPr lang="en-US" dirty="0" smtClean="0">
                <a:solidFill>
                  <a:srgbClr val="FF0000"/>
                </a:solidFill>
              </a:rPr>
              <a:t> tissues without mucosal tearing</a:t>
            </a:r>
            <a:endParaRPr lang="en-US"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8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normAutofit fontScale="92500" lnSpcReduction="10000"/>
          </a:bodyPr>
          <a:lstStyle/>
          <a:p>
            <a:r>
              <a:rPr lang="en-US" dirty="0" err="1" smtClean="0">
                <a:solidFill>
                  <a:srgbClr val="FF0000"/>
                </a:solidFill>
              </a:rPr>
              <a:t>Vulvar</a:t>
            </a:r>
            <a:r>
              <a:rPr lang="en-US" dirty="0" smtClean="0">
                <a:solidFill>
                  <a:srgbClr val="FF0000"/>
                </a:solidFill>
              </a:rPr>
              <a:t> or vaginal hematomas</a:t>
            </a:r>
            <a:r>
              <a:rPr lang="en-US" dirty="0" smtClean="0"/>
              <a:t> are characterized by exquisite pain with or without signs of shock. Hematomas that are </a:t>
            </a:r>
            <a:r>
              <a:rPr lang="en-US" dirty="0" smtClean="0">
                <a:solidFill>
                  <a:srgbClr val="FF0000"/>
                </a:solidFill>
              </a:rPr>
              <a:t>≤5 cm </a:t>
            </a:r>
            <a:r>
              <a:rPr lang="en-US" dirty="0" smtClean="0"/>
              <a:t>in diameter and are</a:t>
            </a:r>
          </a:p>
          <a:p>
            <a:r>
              <a:rPr lang="en-US" dirty="0" smtClean="0"/>
              <a:t>not enlarging can usually be managed expectantly by frequent evaluation of the size of the hematoma and close monitoring of vital signs and urinary output.</a:t>
            </a:r>
          </a:p>
          <a:p>
            <a:r>
              <a:rPr lang="en-US" dirty="0" smtClean="0"/>
              <a:t> Application of ice packs can also be helpful. Larger and enlarging hematomas must be managed </a:t>
            </a:r>
            <a:r>
              <a:rPr lang="en-US" dirty="0" smtClean="0">
                <a:solidFill>
                  <a:srgbClr val="FF0000"/>
                </a:solidFill>
              </a:rPr>
              <a:t>surgically.</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5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If the </a:t>
            </a:r>
            <a:r>
              <a:rPr lang="en-US" dirty="0" smtClean="0">
                <a:solidFill>
                  <a:srgbClr val="FF0000"/>
                </a:solidFill>
              </a:rPr>
              <a:t>hematoma</a:t>
            </a:r>
            <a:r>
              <a:rPr lang="en-US" dirty="0" smtClean="0"/>
              <a:t> is at the site of </a:t>
            </a:r>
            <a:r>
              <a:rPr lang="en-US" dirty="0" smtClean="0">
                <a:solidFill>
                  <a:srgbClr val="FF0000"/>
                </a:solidFill>
              </a:rPr>
              <a:t>episiotomy,</a:t>
            </a:r>
            <a:r>
              <a:rPr lang="en-US" dirty="0" smtClean="0"/>
              <a:t> the sutures should be removed, and a search made for the actual bleeding site, which is then </a:t>
            </a:r>
            <a:r>
              <a:rPr lang="en-US" dirty="0" err="1" smtClean="0">
                <a:solidFill>
                  <a:srgbClr val="FF0000"/>
                </a:solidFill>
              </a:rPr>
              <a:t>ligated</a:t>
            </a:r>
            <a:r>
              <a:rPr lang="en-US" dirty="0" smtClean="0"/>
              <a:t>.</a:t>
            </a:r>
          </a:p>
          <a:p>
            <a:r>
              <a:rPr lang="en-US" dirty="0" smtClean="0"/>
              <a:t> If it is not at the episiotomy site the </a:t>
            </a:r>
            <a:r>
              <a:rPr lang="en-US" dirty="0" smtClean="0">
                <a:solidFill>
                  <a:srgbClr val="FF0000"/>
                </a:solidFill>
              </a:rPr>
              <a:t>hematoma should be opened </a:t>
            </a:r>
            <a:r>
              <a:rPr lang="en-US" dirty="0" smtClean="0"/>
              <a:t>at its most dependent portion and drained;</a:t>
            </a:r>
          </a:p>
          <a:p>
            <a:r>
              <a:rPr lang="en-US" dirty="0" smtClean="0"/>
              <a:t>the bleeding site identified, if possible;  and the site closed with </a:t>
            </a:r>
            <a:r>
              <a:rPr lang="en-US" dirty="0" smtClean="0">
                <a:solidFill>
                  <a:srgbClr val="FF0000"/>
                </a:solidFill>
              </a:rPr>
              <a:t>interlocking </a:t>
            </a:r>
            <a:r>
              <a:rPr lang="en-US" dirty="0" err="1" smtClean="0">
                <a:solidFill>
                  <a:srgbClr val="FF0000"/>
                </a:solidFill>
              </a:rPr>
              <a:t>hemostatic</a:t>
            </a:r>
            <a:r>
              <a:rPr lang="en-US" dirty="0" smtClean="0">
                <a:solidFill>
                  <a:srgbClr val="FF0000"/>
                </a:solidFill>
              </a:rPr>
              <a:t> sutures</a:t>
            </a:r>
          </a:p>
          <a:p>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surgical management</a:t>
            </a:r>
            <a:endParaRPr lang="fa-IR"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solidFill>
                  <a:srgbClr val="FF0000"/>
                </a:solidFill>
              </a:rPr>
              <a:t>“</a:t>
            </a:r>
            <a:r>
              <a:rPr lang="en-US" dirty="0" err="1" smtClean="0">
                <a:solidFill>
                  <a:srgbClr val="FF0000"/>
                </a:solidFill>
              </a:rPr>
              <a:t>oversewing</a:t>
            </a:r>
            <a:r>
              <a:rPr lang="en-US" dirty="0" smtClean="0"/>
              <a:t>” the mucosal edges of the vaginal wall with interlocking suture. </a:t>
            </a:r>
          </a:p>
          <a:p>
            <a:r>
              <a:rPr lang="en-US" dirty="0" smtClean="0"/>
              <a:t>Drains and </a:t>
            </a:r>
            <a:r>
              <a:rPr lang="en-US" dirty="0" smtClean="0">
                <a:solidFill>
                  <a:srgbClr val="FF0000"/>
                </a:solidFill>
              </a:rPr>
              <a:t>vaginal packs </a:t>
            </a:r>
            <a:r>
              <a:rPr lang="en-US" dirty="0" smtClean="0"/>
              <a:t>are often used to prevent </a:t>
            </a:r>
            <a:r>
              <a:rPr lang="en-US" dirty="0" err="1" smtClean="0"/>
              <a:t>reaccumulation</a:t>
            </a:r>
            <a:r>
              <a:rPr lang="en-US" dirty="0" smtClean="0"/>
              <a:t> of blood. </a:t>
            </a:r>
          </a:p>
          <a:p>
            <a:r>
              <a:rPr lang="en-US" dirty="0" smtClean="0"/>
              <a:t>It should be noted that large amounts of blood can dissect and </a:t>
            </a:r>
            <a:r>
              <a:rPr lang="en-US" dirty="0" smtClean="0">
                <a:solidFill>
                  <a:srgbClr val="FF0000"/>
                </a:solidFill>
              </a:rPr>
              <a:t>accumulate along tissue planes</a:t>
            </a:r>
            <a:r>
              <a:rPr lang="en-US" dirty="0" smtClean="0"/>
              <a:t>, especially into the </a:t>
            </a:r>
            <a:r>
              <a:rPr lang="en-US" dirty="0" err="1" smtClean="0">
                <a:solidFill>
                  <a:srgbClr val="FF0000"/>
                </a:solidFill>
              </a:rPr>
              <a:t>ischiorectal</a:t>
            </a:r>
            <a:r>
              <a:rPr lang="en-US" dirty="0" smtClean="0">
                <a:solidFill>
                  <a:srgbClr val="FF0000"/>
                </a:solidFill>
              </a:rPr>
              <a:t> </a:t>
            </a:r>
            <a:r>
              <a:rPr lang="en-US" dirty="0" err="1" smtClean="0">
                <a:solidFill>
                  <a:srgbClr val="FF0000"/>
                </a:solidFill>
              </a:rPr>
              <a:t>fossa</a:t>
            </a:r>
            <a:r>
              <a:rPr lang="en-US" dirty="0" smtClean="0"/>
              <a:t>, precluding easy identification.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7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PPH is termed “</a:t>
            </a:r>
            <a:r>
              <a:rPr lang="en-US" dirty="0" smtClean="0">
                <a:solidFill>
                  <a:srgbClr val="FF0000"/>
                </a:solidFill>
              </a:rPr>
              <a:t>primary</a:t>
            </a:r>
            <a:r>
              <a:rPr lang="en-US" dirty="0" smtClean="0"/>
              <a:t>” (also called</a:t>
            </a:r>
          </a:p>
          <a:p>
            <a:r>
              <a:rPr lang="en-US" i="1" dirty="0" smtClean="0">
                <a:solidFill>
                  <a:srgbClr val="FF0000"/>
                </a:solidFill>
              </a:rPr>
              <a:t>immediate or early</a:t>
            </a:r>
            <a:r>
              <a:rPr lang="en-US" i="1" dirty="0" smtClean="0"/>
              <a:t>) if it occurs within </a:t>
            </a:r>
            <a:r>
              <a:rPr lang="en-US" i="1" dirty="0" smtClean="0">
                <a:solidFill>
                  <a:srgbClr val="FF0000"/>
                </a:solidFill>
              </a:rPr>
              <a:t>24 hours </a:t>
            </a:r>
            <a:r>
              <a:rPr lang="en-US" i="1" dirty="0" smtClean="0"/>
              <a:t>of delivery and</a:t>
            </a:r>
          </a:p>
          <a:p>
            <a:r>
              <a:rPr lang="en-US" dirty="0" smtClean="0">
                <a:solidFill>
                  <a:srgbClr val="FF0000"/>
                </a:solidFill>
              </a:rPr>
              <a:t>“secondary” (</a:t>
            </a:r>
            <a:r>
              <a:rPr lang="en-US" i="1" dirty="0" err="1" smtClean="0">
                <a:solidFill>
                  <a:srgbClr val="FF0000"/>
                </a:solidFill>
              </a:rPr>
              <a:t>d</a:t>
            </a:r>
            <a:r>
              <a:rPr lang="en-US" dirty="0" err="1" smtClean="0">
                <a:solidFill>
                  <a:srgbClr val="FF0000"/>
                </a:solidFill>
              </a:rPr>
              <a:t>secondary”</a:t>
            </a:r>
            <a:r>
              <a:rPr lang="en-US" i="1" dirty="0" err="1" smtClean="0">
                <a:solidFill>
                  <a:srgbClr val="FF0000"/>
                </a:solidFill>
              </a:rPr>
              <a:t>elayed</a:t>
            </a:r>
            <a:r>
              <a:rPr lang="en-US" i="1" dirty="0" smtClean="0">
                <a:solidFill>
                  <a:srgbClr val="FF0000"/>
                </a:solidFill>
              </a:rPr>
              <a:t> or late</a:t>
            </a:r>
            <a:r>
              <a:rPr lang="en-US" i="1" dirty="0" smtClean="0"/>
              <a:t>) if it </a:t>
            </a:r>
            <a:r>
              <a:rPr lang="en-US" i="1" dirty="0" smtClean="0">
                <a:solidFill>
                  <a:srgbClr val="FF0000"/>
                </a:solidFill>
              </a:rPr>
              <a:t>occurs between 24 hours and (usually)</a:t>
            </a:r>
          </a:p>
          <a:p>
            <a:r>
              <a:rPr lang="en-US" dirty="0" smtClean="0">
                <a:solidFill>
                  <a:srgbClr val="FF0000"/>
                </a:solidFill>
              </a:rPr>
              <a:t>12 weeks after delivery</a:t>
            </a:r>
            <a:r>
              <a:rPr lang="en-US" dirty="0" smtClean="0"/>
              <a:t>.</a:t>
            </a:r>
          </a:p>
          <a:p>
            <a:r>
              <a:rPr lang="en-US" dirty="0" smtClean="0"/>
              <a:t> Primary PPH is of much greater importance,</a:t>
            </a:r>
          </a:p>
          <a:p>
            <a:r>
              <a:rPr lang="en-US" dirty="0" smtClean="0"/>
              <a:t>insofar as secondary PPH is less common and generally much less serious in nature.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Coagulation Defects</a:t>
            </a:r>
            <a:endParaRPr lang="fa-IR" dirty="0"/>
          </a:p>
        </p:txBody>
      </p:sp>
      <p:sp>
        <p:nvSpPr>
          <p:cNvPr id="3" name="Content Placeholder 2"/>
          <p:cNvSpPr>
            <a:spLocks noGrp="1"/>
          </p:cNvSpPr>
          <p:nvPr>
            <p:ph idx="1"/>
          </p:nvPr>
        </p:nvSpPr>
        <p:spPr>
          <a:xfrm>
            <a:off x="457200" y="1143000"/>
            <a:ext cx="8229600" cy="4983163"/>
          </a:xfrm>
        </p:spPr>
        <p:txBody>
          <a:bodyPr/>
          <a:lstStyle/>
          <a:p>
            <a:r>
              <a:rPr lang="en-US" dirty="0" smtClean="0"/>
              <a:t>Virtually, any congenital or acquired abnormality in blood clotting can lead to PPH.</a:t>
            </a:r>
          </a:p>
          <a:p>
            <a:endParaRPr lang="en-US" dirty="0" smtClean="0"/>
          </a:p>
          <a:p>
            <a:r>
              <a:rPr lang="en-US" dirty="0" smtClean="0"/>
              <a:t> </a:t>
            </a:r>
            <a:r>
              <a:rPr lang="en-US" sz="3600" dirty="0" err="1" smtClean="0">
                <a:solidFill>
                  <a:srgbClr val="FF0000"/>
                </a:solidFill>
              </a:rPr>
              <a:t>Abruptio</a:t>
            </a:r>
            <a:r>
              <a:rPr lang="en-US" sz="3600" dirty="0" smtClean="0">
                <a:solidFill>
                  <a:srgbClr val="FF0000"/>
                </a:solidFill>
              </a:rPr>
              <a:t> </a:t>
            </a:r>
            <a:r>
              <a:rPr lang="en-US" sz="3600" dirty="0" err="1" smtClean="0">
                <a:solidFill>
                  <a:srgbClr val="FF0000"/>
                </a:solidFill>
              </a:rPr>
              <a:t>placentae</a:t>
            </a:r>
            <a:r>
              <a:rPr lang="en-US" sz="3600" dirty="0" smtClean="0">
                <a:solidFill>
                  <a:srgbClr val="FF0000"/>
                </a:solidFill>
              </a:rPr>
              <a:t>, amniotic fluid embolism, acute fatty liver, sepsis, and severe preeclampsia</a:t>
            </a:r>
            <a:r>
              <a:rPr lang="en-US" sz="3600" dirty="0" smtClean="0"/>
              <a:t> </a:t>
            </a:r>
            <a:endParaRPr lang="en-US" dirty="0" smtClean="0"/>
          </a:p>
          <a:p>
            <a:r>
              <a:rPr lang="en-US" dirty="0" smtClean="0"/>
              <a:t>are obstetric conditions associated with disseminated intravascular </a:t>
            </a:r>
            <a:r>
              <a:rPr lang="en-US" dirty="0" err="1" smtClean="0"/>
              <a:t>coagulopathy</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6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r>
              <a:rPr lang="en-US" dirty="0" smtClean="0"/>
              <a:t>The treatment of </a:t>
            </a:r>
            <a:r>
              <a:rPr lang="en-US" b="1" dirty="0" smtClean="0"/>
              <a:t>coagulation disorders involves correction of the coagulation defect with </a:t>
            </a:r>
            <a:r>
              <a:rPr lang="en-US" dirty="0" smtClean="0"/>
              <a:t>appropriate factor replacement.</a:t>
            </a:r>
          </a:p>
          <a:p>
            <a:r>
              <a:rPr lang="en-US" dirty="0" smtClean="0"/>
              <a:t>It also should be recalled that </a:t>
            </a:r>
          </a:p>
          <a:p>
            <a:r>
              <a:rPr lang="en-US" dirty="0" smtClean="0">
                <a:solidFill>
                  <a:srgbClr val="FF0000"/>
                </a:solidFill>
              </a:rPr>
              <a:t>profuse hemorrhage itself can lead to </a:t>
            </a:r>
            <a:r>
              <a:rPr lang="en-US" dirty="0" err="1" smtClean="0">
                <a:solidFill>
                  <a:srgbClr val="FF0000"/>
                </a:solidFill>
              </a:rPr>
              <a:t>coagulopathy</a:t>
            </a:r>
            <a:r>
              <a:rPr lang="en-US" dirty="0" smtClean="0">
                <a:solidFill>
                  <a:srgbClr val="FF0000"/>
                </a:solidFill>
              </a:rPr>
              <a:t>, thus creating a vicious cycle of bleeding.</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7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Amniotic Fluid Embolism</a:t>
            </a:r>
            <a:endParaRPr lang="fa-IR" dirty="0"/>
          </a:p>
        </p:txBody>
      </p:sp>
      <p:sp>
        <p:nvSpPr>
          <p:cNvPr id="3" name="Content Placeholder 2"/>
          <p:cNvSpPr>
            <a:spLocks noGrp="1"/>
          </p:cNvSpPr>
          <p:nvPr>
            <p:ph idx="1"/>
          </p:nvPr>
        </p:nvSpPr>
        <p:spPr/>
        <p:txBody>
          <a:bodyPr/>
          <a:lstStyle/>
          <a:p>
            <a:r>
              <a:rPr lang="en-US" b="1" dirty="0" smtClean="0"/>
              <a:t>Amniotic fluid embolism is a rare, sudden, and sometimes fatal obstetric </a:t>
            </a:r>
            <a:r>
              <a:rPr lang="en-US" dirty="0" smtClean="0"/>
              <a:t>complication thought to be caused primarily</a:t>
            </a:r>
          </a:p>
          <a:p>
            <a:r>
              <a:rPr lang="en-US" dirty="0" smtClean="0"/>
              <a:t> </a:t>
            </a:r>
            <a:r>
              <a:rPr lang="en-US" sz="5400" dirty="0" smtClean="0">
                <a:solidFill>
                  <a:srgbClr val="FF0000"/>
                </a:solidFill>
              </a:rPr>
              <a:t>by entry of amniotic fluid into the maternal circulation</a:t>
            </a:r>
          </a:p>
          <a:p>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r>
              <a:rPr lang="en-US" dirty="0" smtClean="0"/>
              <a:t>Significant biochemical, as well as physical,</a:t>
            </a:r>
          </a:p>
          <a:p>
            <a:r>
              <a:rPr lang="en-US" dirty="0" smtClean="0"/>
              <a:t>mediators are thought to be involved in the development of the clinical scenario, which unfolds as five findings that occur in sequence:</a:t>
            </a:r>
          </a:p>
          <a:p>
            <a:r>
              <a:rPr lang="en-US" dirty="0" smtClean="0"/>
              <a:t> </a:t>
            </a:r>
            <a:r>
              <a:rPr lang="en-US" dirty="0" smtClean="0">
                <a:solidFill>
                  <a:srgbClr val="FF0000"/>
                </a:solidFill>
              </a:rPr>
              <a:t>1) respiratory distress, 2) cyanosis, 3) cardiovascular collapse, 4)</a:t>
            </a:r>
          </a:p>
          <a:p>
            <a:r>
              <a:rPr lang="en-US" dirty="0" smtClean="0">
                <a:solidFill>
                  <a:srgbClr val="FF0000"/>
                </a:solidFill>
              </a:rPr>
              <a:t>hemorrhage, and 5) coma</a:t>
            </a:r>
            <a:r>
              <a:rPr lang="en-US" dirty="0" smtClean="0"/>
              <a:t>.</a:t>
            </a:r>
          </a:p>
          <a:p>
            <a:r>
              <a:rPr lang="en-US" dirty="0" smtClean="0"/>
              <a:t> Amniotic fluid embolism also often results in severe </a:t>
            </a:r>
            <a:r>
              <a:rPr lang="en-US" dirty="0" err="1" smtClean="0"/>
              <a:t>coagulopathy</a:t>
            </a:r>
            <a:r>
              <a:rPr lang="en-US" dirty="0" smtClean="0"/>
              <a:t>.</a:t>
            </a:r>
          </a:p>
          <a:p>
            <a:r>
              <a:rPr lang="en-US" dirty="0" smtClean="0"/>
              <a:t>  Treatment is directed toward total support of the cardiovascular and coagulation systems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Uterine Inversion</a:t>
            </a:r>
            <a:endParaRPr lang="fa-IR" dirty="0"/>
          </a:p>
        </p:txBody>
      </p:sp>
      <p:sp>
        <p:nvSpPr>
          <p:cNvPr id="3" name="Content Placeholder 2"/>
          <p:cNvSpPr>
            <a:spLocks noGrp="1"/>
          </p:cNvSpPr>
          <p:nvPr>
            <p:ph idx="1"/>
          </p:nvPr>
        </p:nvSpPr>
        <p:spPr>
          <a:xfrm>
            <a:off x="457200" y="1295400"/>
            <a:ext cx="8229600" cy="4830763"/>
          </a:xfrm>
        </p:spPr>
        <p:txBody>
          <a:bodyPr/>
          <a:lstStyle/>
          <a:p>
            <a:r>
              <a:rPr lang="en-US" b="1" dirty="0" smtClean="0"/>
              <a:t>Uterine inversion is a rare condition in which the uterus literally turns </a:t>
            </a:r>
            <a:r>
              <a:rPr lang="en-US" dirty="0" smtClean="0"/>
              <a:t>inside out, with the top of the uterine </a:t>
            </a:r>
            <a:r>
              <a:rPr lang="en-US" dirty="0" err="1" smtClean="0"/>
              <a:t>fundus</a:t>
            </a:r>
            <a:r>
              <a:rPr lang="en-US" dirty="0" smtClean="0"/>
              <a:t> extending through the cervix into the vagina and sometimes even past the </a:t>
            </a:r>
            <a:r>
              <a:rPr lang="en-US" dirty="0" err="1" smtClean="0"/>
              <a:t>introitus</a:t>
            </a:r>
            <a:r>
              <a:rPr lang="en-US" dirty="0" smtClean="0"/>
              <a:t> </a:t>
            </a:r>
          </a:p>
          <a:p>
            <a:r>
              <a:rPr lang="en-US" dirty="0" smtClean="0">
                <a:solidFill>
                  <a:srgbClr val="FF0000"/>
                </a:solidFill>
              </a:rPr>
              <a:t>Hemorrhage</a:t>
            </a:r>
            <a:r>
              <a:rPr lang="en-US" dirty="0" smtClean="0"/>
              <a:t> with uterine inversion is characteristically </a:t>
            </a:r>
            <a:r>
              <a:rPr lang="en-US" dirty="0" smtClean="0">
                <a:solidFill>
                  <a:srgbClr val="FF0000"/>
                </a:solidFill>
              </a:rPr>
              <a:t>severe and sudden</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smtClean="0"/>
              <a:t>Treatment includes </a:t>
            </a:r>
            <a:r>
              <a:rPr lang="en-US" sz="3600" dirty="0" smtClean="0">
                <a:solidFill>
                  <a:srgbClr val="FF0000"/>
                </a:solidFill>
              </a:rPr>
              <a:t>manual replacement</a:t>
            </a:r>
            <a:r>
              <a:rPr lang="en-US" dirty="0" smtClean="0"/>
              <a:t>, which frequently requires administration of an agent that causes uterine relaxation (e.g., </a:t>
            </a:r>
            <a:r>
              <a:rPr lang="en-US" dirty="0" smtClean="0">
                <a:solidFill>
                  <a:srgbClr val="FF0000"/>
                </a:solidFill>
              </a:rPr>
              <a:t>sublingual nitroglycerin, </a:t>
            </a:r>
            <a:r>
              <a:rPr lang="en-US" dirty="0" err="1" smtClean="0">
                <a:solidFill>
                  <a:srgbClr val="FF0000"/>
                </a:solidFill>
              </a:rPr>
              <a:t>terbutaline</a:t>
            </a:r>
            <a:r>
              <a:rPr lang="en-US" dirty="0" smtClean="0">
                <a:solidFill>
                  <a:srgbClr val="FF0000"/>
                </a:solidFill>
              </a:rPr>
              <a:t>, magnesium sulfate, and halogenated general</a:t>
            </a:r>
          </a:p>
          <a:p>
            <a:r>
              <a:rPr lang="en-US" dirty="0" smtClean="0">
                <a:solidFill>
                  <a:srgbClr val="FF0000"/>
                </a:solidFill>
              </a:rPr>
              <a:t>anesthetics)</a:t>
            </a:r>
          </a:p>
          <a:p>
            <a:r>
              <a:rPr lang="en-US" dirty="0" smtClean="0"/>
              <a:t>. If manual replacement fails,</a:t>
            </a:r>
          </a:p>
          <a:p>
            <a:r>
              <a:rPr lang="en-US" dirty="0" smtClean="0"/>
              <a:t> </a:t>
            </a:r>
            <a:r>
              <a:rPr lang="en-US" sz="6000" dirty="0" smtClean="0">
                <a:solidFill>
                  <a:srgbClr val="FF0000"/>
                </a:solidFill>
              </a:rPr>
              <a:t>surgery is required.</a:t>
            </a:r>
            <a:endParaRPr lang="en-US" dirty="0" smtClean="0">
              <a:solidFill>
                <a:srgbClr val="FF0000"/>
              </a:solidFill>
            </a:endParaRPr>
          </a:p>
          <a:p>
            <a:pPr>
              <a:buNone/>
            </a:pP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2051" name="Picture 3" descr="C:\Users\sony\Desktop\pp.jpg"/>
          <p:cNvPicPr>
            <a:picLocks noGrp="1" noChangeAspect="1" noChangeArrowheads="1"/>
          </p:cNvPicPr>
          <p:nvPr>
            <p:ph idx="1"/>
          </p:nvPr>
        </p:nvPicPr>
        <p:blipFill>
          <a:blip r:embed="rId3" cstate="print"/>
          <a:srcRect/>
          <a:stretch>
            <a:fillRect/>
          </a:stretch>
        </p:blipFill>
        <p:spPr bwMode="auto">
          <a:xfrm>
            <a:off x="990600" y="685800"/>
            <a:ext cx="6857999" cy="57150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pic>
        <p:nvPicPr>
          <p:cNvPr id="1026" name="Picture 2" descr="C:\Users\sony\Desktop\pp2.png"/>
          <p:cNvPicPr>
            <a:picLocks noChangeAspect="1" noChangeArrowheads="1"/>
          </p:cNvPicPr>
          <p:nvPr/>
        </p:nvPicPr>
        <p:blipFill>
          <a:blip r:embed="rId3" cstate="print"/>
          <a:srcRect/>
          <a:stretch>
            <a:fillRect/>
          </a:stretch>
        </p:blipFill>
        <p:spPr bwMode="auto">
          <a:xfrm>
            <a:off x="1727200" y="565150"/>
            <a:ext cx="5688013" cy="5726113"/>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ony\Desktop\pp3.png"/>
          <p:cNvPicPr>
            <a:picLocks noChangeAspect="1" noChangeArrowheads="1"/>
          </p:cNvPicPr>
          <p:nvPr/>
        </p:nvPicPr>
        <p:blipFill>
          <a:blip r:embed="rId3" cstate="print"/>
          <a:srcRect/>
          <a:stretch>
            <a:fillRect/>
          </a:stretch>
        </p:blipFill>
        <p:spPr bwMode="auto">
          <a:xfrm>
            <a:off x="838201" y="381000"/>
            <a:ext cx="7391400" cy="58674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ny\Desktop\pp5.png"/>
          <p:cNvPicPr>
            <a:picLocks noChangeAspect="1" noChangeArrowheads="1"/>
          </p:cNvPicPr>
          <p:nvPr/>
        </p:nvPicPr>
        <p:blipFill>
          <a:blip r:embed="rId3" cstate="print"/>
          <a:srcRect/>
          <a:stretch>
            <a:fillRect/>
          </a:stretch>
        </p:blipFill>
        <p:spPr bwMode="auto">
          <a:xfrm>
            <a:off x="457200" y="228600"/>
            <a:ext cx="8153400" cy="62484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9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RECOGNITION AND EARLY DETECTION</a:t>
            </a:r>
            <a:endParaRPr lang="en-US" dirty="0"/>
          </a:p>
        </p:txBody>
      </p:sp>
      <p:sp>
        <p:nvSpPr>
          <p:cNvPr id="3" name="Content Placeholder 2"/>
          <p:cNvSpPr>
            <a:spLocks noGrp="1"/>
          </p:cNvSpPr>
          <p:nvPr>
            <p:ph idx="1"/>
          </p:nvPr>
        </p:nvSpPr>
        <p:spPr/>
        <p:txBody>
          <a:bodyPr/>
          <a:lstStyle/>
          <a:p>
            <a:pPr>
              <a:buNone/>
            </a:pPr>
            <a:r>
              <a:rPr lang="en-US" dirty="0" smtClean="0"/>
              <a:t>PPH is not a diagnosis but, rather, a critically important sign that often occurs without warning and in the absence of risk factors</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ny\Desktop\pp6.png"/>
          <p:cNvPicPr>
            <a:picLocks noChangeAspect="1" noChangeArrowheads="1"/>
          </p:cNvPicPr>
          <p:nvPr/>
        </p:nvPicPr>
        <p:blipFill>
          <a:blip r:embed="rId3" cstate="print"/>
          <a:srcRect/>
          <a:stretch>
            <a:fillRect/>
          </a:stretch>
        </p:blipFill>
        <p:spPr bwMode="auto">
          <a:xfrm>
            <a:off x="381000" y="457200"/>
            <a:ext cx="8229600" cy="60198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600200" y="1143000"/>
            <a:ext cx="5638800" cy="4648200"/>
          </a:xfrm>
          <a:prstGeom prst="rect">
            <a:avLst/>
          </a:prstGeom>
          <a:noFill/>
          <a:ln w="9525">
            <a:noFill/>
            <a:miter lim="800000"/>
            <a:headEnd/>
            <a:tailEnd/>
          </a:ln>
          <a:effectLst/>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r>
              <a:rPr lang="en-US" dirty="0" smtClean="0"/>
              <a:t>The loss of </a:t>
            </a:r>
            <a:r>
              <a:rPr lang="en-US" sz="4300" dirty="0" smtClean="0">
                <a:solidFill>
                  <a:srgbClr val="FF0000"/>
                </a:solidFill>
              </a:rPr>
              <a:t>10% (500 </a:t>
            </a:r>
            <a:r>
              <a:rPr lang="en-US" sz="4300" dirty="0" err="1" smtClean="0">
                <a:solidFill>
                  <a:srgbClr val="FF0000"/>
                </a:solidFill>
              </a:rPr>
              <a:t>mL</a:t>
            </a:r>
            <a:r>
              <a:rPr lang="en-US" sz="4300" dirty="0" smtClean="0">
                <a:solidFill>
                  <a:srgbClr val="FF0000"/>
                </a:solidFill>
              </a:rPr>
              <a:t> </a:t>
            </a:r>
            <a:r>
              <a:rPr lang="en-US" dirty="0" smtClean="0"/>
              <a:t>for an average</a:t>
            </a:r>
          </a:p>
          <a:p>
            <a:pPr>
              <a:buNone/>
            </a:pPr>
            <a:r>
              <a:rPr lang="en-US" dirty="0" smtClean="0"/>
              <a:t> patient with a singleton pregnancy) of blood volume may be tolerated with </a:t>
            </a:r>
            <a:r>
              <a:rPr lang="en-US" dirty="0" smtClean="0">
                <a:solidFill>
                  <a:srgbClr val="FF0000"/>
                </a:solidFill>
              </a:rPr>
              <a:t>no signs or symptoms.</a:t>
            </a:r>
          </a:p>
          <a:p>
            <a:r>
              <a:rPr lang="en-US" dirty="0" smtClean="0"/>
              <a:t> As blood loss approaches </a:t>
            </a:r>
            <a:r>
              <a:rPr lang="en-US" dirty="0" smtClean="0">
                <a:solidFill>
                  <a:srgbClr val="FF0000"/>
                </a:solidFill>
              </a:rPr>
              <a:t>15% to 20%, </a:t>
            </a:r>
            <a:r>
              <a:rPr lang="en-US" dirty="0" smtClean="0"/>
              <a:t>the first</a:t>
            </a:r>
          </a:p>
          <a:p>
            <a:r>
              <a:rPr lang="en-US" dirty="0" smtClean="0"/>
              <a:t>signs of intravascular depletion manifest, including </a:t>
            </a:r>
            <a:r>
              <a:rPr lang="en-US" b="1" dirty="0" smtClean="0"/>
              <a:t>tachycardia, </a:t>
            </a:r>
            <a:r>
              <a:rPr lang="en-US" b="1" dirty="0" err="1" smtClean="0"/>
              <a:t>tachypnea</a:t>
            </a:r>
            <a:r>
              <a:rPr lang="en-US" b="1" dirty="0" smtClean="0"/>
              <a:t>, and delayed capillary refill, followed by orthostatic changes</a:t>
            </a:r>
          </a:p>
          <a:p>
            <a:r>
              <a:rPr lang="en-US" dirty="0" smtClean="0"/>
              <a:t>and </a:t>
            </a:r>
            <a:r>
              <a:rPr lang="en-US" b="1" dirty="0" smtClean="0"/>
              <a:t>narrowed pulse pressure (due to elevated diastolic pressure </a:t>
            </a:r>
            <a:r>
              <a:rPr lang="en-US" dirty="0" smtClean="0"/>
              <a:t>secondary to vasoconstriction with maintenance of systolic pressure).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8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3761</Words>
  <Application>Microsoft Office PowerPoint</Application>
  <PresentationFormat>On-screen Show (4:3)</PresentationFormat>
  <Paragraphs>320</Paragraphs>
  <Slides>81</Slides>
  <Notes>1</Notes>
  <HiddenSlides>0</HiddenSlides>
  <MMClips>82</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Slide 1</vt:lpstr>
      <vt:lpstr>Postpartum Hemorrhage</vt:lpstr>
      <vt:lpstr>Slide 3</vt:lpstr>
      <vt:lpstr>Slide 4</vt:lpstr>
      <vt:lpstr>Slide 5</vt:lpstr>
      <vt:lpstr>ACOG</vt:lpstr>
      <vt:lpstr>Slide 7</vt:lpstr>
      <vt:lpstr>RECOGNITION AND EARLY DETECTION</vt:lpstr>
      <vt:lpstr>Slide 9</vt:lpstr>
      <vt:lpstr>Slide 10</vt:lpstr>
      <vt:lpstr> Risk Factors for Postpartum Hemorrhage</vt:lpstr>
      <vt:lpstr>Slide 12</vt:lpstr>
      <vt:lpstr>GENERAL MANAGEMENT OF PATIENTS</vt:lpstr>
      <vt:lpstr>Slide 14</vt:lpstr>
      <vt:lpstr>Slide 15</vt:lpstr>
      <vt:lpstr>Slide 16</vt:lpstr>
      <vt:lpstr>Evaluation: Perform in Rapid Succession</vt:lpstr>
      <vt:lpstr>Atony</vt:lpstr>
      <vt:lpstr>Operative Measures</vt:lpstr>
      <vt:lpstr>Retained Placenta</vt:lpstr>
      <vt:lpstr>Genital Tract Lacerations and Hematomas</vt:lpstr>
      <vt:lpstr>Coagulopathy</vt:lpstr>
      <vt:lpstr>Slide 23</vt:lpstr>
      <vt:lpstr>supportive measures</vt:lpstr>
      <vt:lpstr>Slide 25</vt:lpstr>
      <vt:lpstr>Slide 26</vt:lpstr>
      <vt:lpstr>Slide 27</vt:lpstr>
      <vt:lpstr>Slide 28</vt:lpstr>
      <vt:lpstr>Slide 29</vt:lpstr>
      <vt:lpstr>Precautionary Measures to Prevent or Minimize Postpartum Hemorrhage</vt:lpstr>
      <vt:lpstr>Precautionary Measures to Prevent or Minimize Postpartum Hemorrhage</vt:lpstr>
      <vt:lpstr>Precautionary Measures to Prevent or Minimize Postpartum Hemorrhage</vt:lpstr>
      <vt:lpstr>Uterine Atony</vt:lpstr>
      <vt:lpstr>Conditions that predispose to uterine atony</vt:lpstr>
      <vt:lpstr>Slide 35</vt:lpstr>
      <vt:lpstr>Management of Uterine Atony</vt:lpstr>
      <vt:lpstr>management of the third stage</vt:lpstr>
      <vt:lpstr>Slide 38</vt:lpstr>
      <vt:lpstr>Slide 39</vt:lpstr>
      <vt:lpstr>Bimanual uterine massage</vt:lpstr>
      <vt:lpstr>Slide 41</vt:lpstr>
      <vt:lpstr>Uterotonic Agents</vt:lpstr>
      <vt:lpstr>Slide 43</vt:lpstr>
      <vt:lpstr>Slide 44</vt:lpstr>
      <vt:lpstr>Slide 45</vt:lpstr>
      <vt:lpstr>Slide 46</vt:lpstr>
      <vt:lpstr>Surgical Management</vt:lpstr>
      <vt:lpstr>Slide 48</vt:lpstr>
      <vt:lpstr>Slide 49</vt:lpstr>
      <vt:lpstr>Lacerations of the Lower Genital Tract</vt:lpstr>
      <vt:lpstr>Slide 51</vt:lpstr>
      <vt:lpstr>Slide 52</vt:lpstr>
      <vt:lpstr>Slide 53</vt:lpstr>
      <vt:lpstr>Retained Placenta</vt:lpstr>
      <vt:lpstr>Slide 55</vt:lpstr>
      <vt:lpstr>Slide 56</vt:lpstr>
      <vt:lpstr>Slide 57</vt:lpstr>
      <vt:lpstr>Slide 58</vt:lpstr>
      <vt:lpstr>Abnormal Placental Separation</vt:lpstr>
      <vt:lpstr>Risk factors for placenta accreta</vt:lpstr>
      <vt:lpstr>Slide 61</vt:lpstr>
      <vt:lpstr>Slide 62</vt:lpstr>
      <vt:lpstr>Slide 63</vt:lpstr>
      <vt:lpstr>Slide 64</vt:lpstr>
      <vt:lpstr>Slide 65</vt:lpstr>
      <vt:lpstr>Hematomas</vt:lpstr>
      <vt:lpstr>Slide 67</vt:lpstr>
      <vt:lpstr>Slide 68</vt:lpstr>
      <vt:lpstr>surgical management</vt:lpstr>
      <vt:lpstr>Coagulation Defects</vt:lpstr>
      <vt:lpstr>Slide 71</vt:lpstr>
      <vt:lpstr>Amniotic Fluid Embolism</vt:lpstr>
      <vt:lpstr>Slide 73</vt:lpstr>
      <vt:lpstr>Uterine Inversion</vt:lpstr>
      <vt:lpstr>Slide 75</vt:lpstr>
      <vt:lpstr>Slide 76</vt:lpstr>
      <vt:lpstr>Slide 77</vt:lpstr>
      <vt:lpstr>Slide 78</vt:lpstr>
      <vt:lpstr>Slide 79</vt:lpstr>
      <vt:lpstr>Slide 80</vt:lpstr>
      <vt:lpstr>Slide 81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Postpartum Hemorrhage</dc:title>
  <dc:creator>user</dc:creator>
  <cp:lastModifiedBy>sony</cp:lastModifiedBy>
  <cp:revision>137</cp:revision>
  <dcterms:created xsi:type="dcterms:W3CDTF">2006-08-16T00:00:00Z</dcterms:created>
  <dcterms:modified xsi:type="dcterms:W3CDTF">2020-05-15T02:51:27Z</dcterms:modified>
</cp:coreProperties>
</file>