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3" r:id="rId2"/>
    <p:sldId id="312" r:id="rId3"/>
    <p:sldId id="298" r:id="rId4"/>
    <p:sldId id="29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04C3-3EFA-48B4-B75A-B704E7515E71}" type="datetimeFigureOut">
              <a:rPr lang="fa-IR" smtClean="0"/>
              <a:t>11/09/1441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14A8-41CD-4E38-A020-1AF2BEEFBD9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99038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04C3-3EFA-48B4-B75A-B704E7515E71}" type="datetimeFigureOut">
              <a:rPr lang="fa-IR" smtClean="0"/>
              <a:t>11/09/1441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14A8-41CD-4E38-A020-1AF2BEEFBD9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1690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04C3-3EFA-48B4-B75A-B704E7515E71}" type="datetimeFigureOut">
              <a:rPr lang="fa-IR" smtClean="0"/>
              <a:t>11/09/1441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14A8-41CD-4E38-A020-1AF2BEEFBD9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53692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04C3-3EFA-48B4-B75A-B704E7515E71}" type="datetimeFigureOut">
              <a:rPr lang="fa-IR" smtClean="0"/>
              <a:t>11/09/1441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14A8-41CD-4E38-A020-1AF2BEEFBD9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372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04C3-3EFA-48B4-B75A-B704E7515E71}" type="datetimeFigureOut">
              <a:rPr lang="fa-IR" smtClean="0"/>
              <a:t>11/09/1441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14A8-41CD-4E38-A020-1AF2BEEFBD9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7329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04C3-3EFA-48B4-B75A-B704E7515E71}" type="datetimeFigureOut">
              <a:rPr lang="fa-IR" smtClean="0"/>
              <a:t>11/09/1441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14A8-41CD-4E38-A020-1AF2BEEFBD9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5673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04C3-3EFA-48B4-B75A-B704E7515E71}" type="datetimeFigureOut">
              <a:rPr lang="fa-IR" smtClean="0"/>
              <a:t>11/09/1441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14A8-41CD-4E38-A020-1AF2BEEFBD9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90720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04C3-3EFA-48B4-B75A-B704E7515E71}" type="datetimeFigureOut">
              <a:rPr lang="fa-IR" smtClean="0"/>
              <a:t>11/09/1441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14A8-41CD-4E38-A020-1AF2BEEFBD9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11991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04C3-3EFA-48B4-B75A-B704E7515E71}" type="datetimeFigureOut">
              <a:rPr lang="fa-IR" smtClean="0"/>
              <a:t>11/09/1441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14A8-41CD-4E38-A020-1AF2BEEFBD9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191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04C3-3EFA-48B4-B75A-B704E7515E71}" type="datetimeFigureOut">
              <a:rPr lang="fa-IR" smtClean="0"/>
              <a:t>11/09/1441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14A8-41CD-4E38-A020-1AF2BEEFBD9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43999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04C3-3EFA-48B4-B75A-B704E7515E71}" type="datetimeFigureOut">
              <a:rPr lang="fa-IR" smtClean="0"/>
              <a:t>11/09/1441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14A8-41CD-4E38-A020-1AF2BEEFBD9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2793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004C3-3EFA-48B4-B75A-B704E7515E71}" type="datetimeFigureOut">
              <a:rPr lang="fa-IR" smtClean="0"/>
              <a:t>11/09/1441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214A8-41CD-4E38-A020-1AF2BEEFBD9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0631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Postpartum Care</a:t>
            </a:r>
            <a:br>
              <a:rPr lang="fa-IR" dirty="0"/>
            </a:br>
            <a:r>
              <a:rPr lang="en-US" sz="3600" dirty="0" err="1"/>
              <a:t>Fakhrolmolouk</a:t>
            </a:r>
            <a:r>
              <a:rPr lang="en-US" sz="3600" dirty="0"/>
              <a:t> </a:t>
            </a:r>
            <a:r>
              <a:rPr lang="en-US" sz="3600" dirty="0" err="1"/>
              <a:t>Yassaee</a:t>
            </a:r>
            <a:endParaRPr lang="fa-I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The </a:t>
            </a:r>
            <a:r>
              <a:rPr lang="en-US" b="1" dirty="0" err="1"/>
              <a:t>puerperium</a:t>
            </a:r>
            <a:r>
              <a:rPr lang="en-US" b="1" dirty="0"/>
              <a:t> </a:t>
            </a:r>
            <a:r>
              <a:rPr lang="en-US" dirty="0"/>
              <a:t>is the 6- to 8-week period following birth during which</a:t>
            </a:r>
          </a:p>
          <a:p>
            <a:pPr algn="l" rtl="0"/>
            <a:r>
              <a:rPr lang="en-US" dirty="0"/>
              <a:t>the reproductive tract returns to the </a:t>
            </a:r>
            <a:r>
              <a:rPr lang="en-US" dirty="0" err="1"/>
              <a:t>nonpregnant</a:t>
            </a:r>
            <a:r>
              <a:rPr lang="en-US" dirty="0"/>
              <a:t> state. Some of the</a:t>
            </a:r>
          </a:p>
          <a:p>
            <a:pPr algn="l" rtl="0"/>
            <a:r>
              <a:rPr lang="en-US" dirty="0"/>
              <a:t>physiologic changes of pregnancy have returned to normal within 1 to 2 weeks postpartum.</a:t>
            </a:r>
            <a:endParaRPr lang="fa-IR" dirty="0"/>
          </a:p>
          <a:p>
            <a:endParaRPr lang="fa-IR" dirty="0"/>
          </a:p>
        </p:txBody>
      </p:sp>
      <p:pic>
        <p:nvPicPr>
          <p:cNvPr id="4" name="AUD-20200501-WA0024">
            <a:hlinkClick r:id="" action="ppaction://media"/>
            <a:extLst>
              <a:ext uri="{FF2B5EF4-FFF2-40B4-BE49-F238E27FC236}">
                <a16:creationId xmlns:a16="http://schemas.microsoft.com/office/drawing/2014/main" id="{C92483D8-21A4-4C37-B035-DC7276773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BD0138-D4CF-4CB5-B56E-5AC8F4391268}"/>
              </a:ext>
            </a:extLst>
          </p:cNvPr>
          <p:cNvSpPr/>
          <p:nvPr/>
        </p:nvSpPr>
        <p:spPr>
          <a:xfrm>
            <a:off x="0" y="6654055"/>
            <a:ext cx="1270000" cy="1538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</a:rPr>
              <a:t>Unrestricted</a:t>
            </a:r>
          </a:p>
        </p:txBody>
      </p:sp>
    </p:spTree>
    <p:extLst>
      <p:ext uri="{BB962C8B-B14F-4D97-AF65-F5344CB8AC3E}">
        <p14:creationId xmlns:p14="http://schemas.microsoft.com/office/powerpoint/2010/main" val="277348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dirty="0"/>
              <a:t>Lochia alba</a:t>
            </a:r>
          </a:p>
          <a:p>
            <a:pPr algn="l" rtl="0"/>
            <a:r>
              <a:rPr lang="en-US" dirty="0"/>
              <a:t>may be misunderstood as illness by some women, requiring explanation</a:t>
            </a:r>
          </a:p>
          <a:p>
            <a:pPr algn="l" rtl="0"/>
            <a:r>
              <a:rPr lang="en-US" dirty="0"/>
              <a:t>and reassurance. In women who breastfeed, the lochia seems to resolve</a:t>
            </a:r>
          </a:p>
          <a:p>
            <a:pPr algn="l" rtl="0"/>
            <a:r>
              <a:rPr lang="en-US" dirty="0"/>
              <a:t>more rapidly, possibly because of a more rapid involution of the uterus</a:t>
            </a:r>
          </a:p>
          <a:p>
            <a:pPr algn="l" rtl="0"/>
            <a:r>
              <a:rPr lang="en-US" dirty="0"/>
              <a:t>caused by uterine contractions associated with breastfeeding.</a:t>
            </a:r>
            <a:endParaRPr lang="fa-IR" dirty="0"/>
          </a:p>
        </p:txBody>
      </p:sp>
      <p:pic>
        <p:nvPicPr>
          <p:cNvPr id="4" name="AUD-20200501-WA0033">
            <a:hlinkClick r:id="" action="ppaction://media"/>
            <a:extLst>
              <a:ext uri="{FF2B5EF4-FFF2-40B4-BE49-F238E27FC236}">
                <a16:creationId xmlns:a16="http://schemas.microsoft.com/office/drawing/2014/main" id="{6F43F170-7621-4C38-9AEF-9C8714EBE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In some patients, there is an increased amount of lochia 1 to 2 weeks after delivery,</a:t>
            </a:r>
          </a:p>
          <a:p>
            <a:pPr algn="l" rtl="0"/>
            <a:r>
              <a:rPr lang="en-US" dirty="0"/>
              <a:t>because the </a:t>
            </a:r>
            <a:r>
              <a:rPr lang="en-US" dirty="0" err="1"/>
              <a:t>eschar</a:t>
            </a:r>
            <a:r>
              <a:rPr lang="en-US" dirty="0"/>
              <a:t> that developed over the site of placental attachment has</a:t>
            </a:r>
          </a:p>
          <a:p>
            <a:pPr algn="l" rtl="0"/>
            <a:r>
              <a:rPr lang="en-US" dirty="0"/>
              <a:t>been sloughed. By the end of the third week postpartum, the endometrium</a:t>
            </a:r>
          </a:p>
          <a:p>
            <a:pPr algn="l" rtl="0"/>
            <a:r>
              <a:rPr lang="en-US" dirty="0"/>
              <a:t>is reestablished in most patients.</a:t>
            </a:r>
          </a:p>
          <a:p>
            <a:pPr algn="l" rtl="0"/>
            <a:endParaRPr lang="fa-IR" dirty="0"/>
          </a:p>
        </p:txBody>
      </p:sp>
      <p:pic>
        <p:nvPicPr>
          <p:cNvPr id="4" name="AUD-20200501-WA0034">
            <a:hlinkClick r:id="" action="ppaction://media"/>
            <a:extLst>
              <a:ext uri="{FF2B5EF4-FFF2-40B4-BE49-F238E27FC236}">
                <a16:creationId xmlns:a16="http://schemas.microsoft.com/office/drawing/2014/main" id="{B4CEAC82-262A-4AF6-A286-8DECEDEB8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Cervix and Vagina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Within several hours of delivery, the cervix has reformed, and by 1 week,</a:t>
            </a:r>
          </a:p>
          <a:p>
            <a:pPr algn="l" rtl="0"/>
            <a:r>
              <a:rPr lang="en-US" dirty="0"/>
              <a:t>it usually admits only one finger (i.e., it is approximately 1 cm in diameter).</a:t>
            </a:r>
            <a:endParaRPr lang="fa-IR" dirty="0"/>
          </a:p>
        </p:txBody>
      </p:sp>
      <p:pic>
        <p:nvPicPr>
          <p:cNvPr id="4" name="AUD-20200501-WA0035">
            <a:hlinkClick r:id="" action="ppaction://media"/>
            <a:extLst>
              <a:ext uri="{FF2B5EF4-FFF2-40B4-BE49-F238E27FC236}">
                <a16:creationId xmlns:a16="http://schemas.microsoft.com/office/drawing/2014/main" id="{33227AB0-AB52-47CA-9867-4298A09E8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4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l" rtl="0"/>
            <a:r>
              <a:rPr lang="en-US" i="1" dirty="0"/>
              <a:t>Vulvar and vaginal tissues</a:t>
            </a:r>
          </a:p>
          <a:p>
            <a:pPr algn="l" rtl="0"/>
            <a:r>
              <a:rPr lang="en-US" i="1" dirty="0"/>
              <a:t>return to normal over the first several days, although  </a:t>
            </a:r>
          </a:p>
          <a:p>
            <a:pPr algn="l" rtl="0"/>
            <a:r>
              <a:rPr lang="en-US" i="1" dirty="0"/>
              <a:t>Vaginal epithelium reflects a </a:t>
            </a:r>
            <a:r>
              <a:rPr lang="en-US" i="1" dirty="0" err="1"/>
              <a:t>hypoestrogenic</a:t>
            </a:r>
            <a:r>
              <a:rPr lang="en-US" i="1" dirty="0"/>
              <a:t> state if the woman breastfeeds,</a:t>
            </a:r>
          </a:p>
          <a:p>
            <a:pPr algn="l" rtl="0"/>
            <a:r>
              <a:rPr lang="en-US" i="1" dirty="0"/>
              <a:t>because ovarian function is suppressed during breastfeeding. </a:t>
            </a:r>
          </a:p>
          <a:p>
            <a:pPr algn="l" rtl="0"/>
            <a:r>
              <a:rPr lang="en-US" dirty="0"/>
              <a:t>The muscles of the pelvic floor gradually regain their tone</a:t>
            </a:r>
            <a:r>
              <a:rPr lang="en-US" i="1" dirty="0"/>
              <a:t>. Vaginal muscle tone may be</a:t>
            </a:r>
          </a:p>
          <a:p>
            <a:pPr algn="l" rtl="0"/>
            <a:r>
              <a:rPr lang="en-US" i="1" dirty="0"/>
              <a:t>strengthened by the use of </a:t>
            </a:r>
            <a:r>
              <a:rPr lang="en-US" b="1" i="1" dirty="0" err="1"/>
              <a:t>Kegel</a:t>
            </a:r>
            <a:r>
              <a:rPr lang="en-US" b="1" i="1" dirty="0"/>
              <a:t> exercises</a:t>
            </a:r>
            <a:r>
              <a:rPr lang="en-US" i="1" dirty="0"/>
              <a:t>, consisting of repetitive contractions of these muscles.</a:t>
            </a:r>
          </a:p>
          <a:p>
            <a:pPr algn="l" rtl="0"/>
            <a:endParaRPr lang="en-US" b="1" dirty="0"/>
          </a:p>
        </p:txBody>
      </p:sp>
      <p:pic>
        <p:nvPicPr>
          <p:cNvPr id="4" name="AUD-20200501-WA0036">
            <a:hlinkClick r:id="" action="ppaction://media"/>
            <a:extLst>
              <a:ext uri="{FF2B5EF4-FFF2-40B4-BE49-F238E27FC236}">
                <a16:creationId xmlns:a16="http://schemas.microsoft.com/office/drawing/2014/main" id="{F8E259BB-D9FC-46AD-AF48-B1E317F92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2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Return of Ovarian Function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Prolactin levels remain elevated in lactating women, suppressing</a:t>
            </a:r>
          </a:p>
          <a:p>
            <a:pPr algn="l" rtl="0"/>
            <a:r>
              <a:rPr lang="en-US" dirty="0"/>
              <a:t>ovulation, whereas prolactin levels return to normal by 3 weeks postpartum in </a:t>
            </a:r>
            <a:r>
              <a:rPr lang="en-US" dirty="0" err="1"/>
              <a:t>nonlactating</a:t>
            </a:r>
            <a:r>
              <a:rPr lang="en-US" dirty="0"/>
              <a:t> women.</a:t>
            </a:r>
            <a:endParaRPr lang="fa-IR" dirty="0"/>
          </a:p>
        </p:txBody>
      </p:sp>
      <p:pic>
        <p:nvPicPr>
          <p:cNvPr id="4" name="AUD-20200501-WA0037">
            <a:hlinkClick r:id="" action="ppaction://media"/>
            <a:extLst>
              <a:ext uri="{FF2B5EF4-FFF2-40B4-BE49-F238E27FC236}">
                <a16:creationId xmlns:a16="http://schemas.microsoft.com/office/drawing/2014/main" id="{BEBE2EDB-F25B-47B7-9857-44E796B88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4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The average time to ovulation in </a:t>
            </a:r>
            <a:r>
              <a:rPr lang="en-US" dirty="0" err="1"/>
              <a:t>nonlactating</a:t>
            </a:r>
            <a:r>
              <a:rPr lang="en-US" dirty="0"/>
              <a:t> women is 45 days. Women who breastfeed exclusively may expect amenorrhea up to 6 month.</a:t>
            </a:r>
          </a:p>
        </p:txBody>
      </p:sp>
      <p:pic>
        <p:nvPicPr>
          <p:cNvPr id="4" name="AUD-20200501-WA0038">
            <a:hlinkClick r:id="" action="ppaction://media"/>
            <a:extLst>
              <a:ext uri="{FF2B5EF4-FFF2-40B4-BE49-F238E27FC236}">
                <a16:creationId xmlns:a16="http://schemas.microsoft.com/office/drawing/2014/main" id="{E0B1E866-0D73-43C9-A4D1-9FEC8B49D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Estrogen levels fall immediately</a:t>
            </a:r>
          </a:p>
          <a:p>
            <a:pPr algn="l" rtl="0"/>
            <a:r>
              <a:rPr lang="en-US" dirty="0"/>
              <a:t>after delivery in all patients, but begin to rise approximately 2 weeks after</a:t>
            </a:r>
          </a:p>
          <a:p>
            <a:pPr algn="l" rtl="0"/>
            <a:r>
              <a:rPr lang="en-US" dirty="0"/>
              <a:t>delivery if breastfeeding is not initiated. The likelihood of ovulation</a:t>
            </a:r>
          </a:p>
          <a:p>
            <a:pPr algn="l" rtl="0"/>
            <a:r>
              <a:rPr lang="en-US" dirty="0"/>
              <a:t>increases as the frequency and duration of breastfeeding decreases</a:t>
            </a:r>
            <a:endParaRPr lang="fa-IR" dirty="0"/>
          </a:p>
        </p:txBody>
      </p:sp>
      <p:pic>
        <p:nvPicPr>
          <p:cNvPr id="4" name="AUD-20200501-WA0039">
            <a:hlinkClick r:id="" action="ppaction://media"/>
            <a:extLst>
              <a:ext uri="{FF2B5EF4-FFF2-40B4-BE49-F238E27FC236}">
                <a16:creationId xmlns:a16="http://schemas.microsoft.com/office/drawing/2014/main" id="{79077311-CE50-4C2C-BE98-BFEFC89F7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6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Abdominal Wall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dirty="0"/>
              <a:t>Return of the elastic fibers of the skin and the stretched rectus muscles to</a:t>
            </a:r>
          </a:p>
          <a:p>
            <a:pPr algn="l" rtl="0"/>
            <a:r>
              <a:rPr lang="en-US" dirty="0"/>
              <a:t>normal configuration occurs slowly and is aided by exercise. The silvery</a:t>
            </a:r>
          </a:p>
          <a:p>
            <a:pPr algn="l" rtl="0"/>
            <a:r>
              <a:rPr lang="en-US" b="1" dirty="0" err="1"/>
              <a:t>striae</a:t>
            </a:r>
            <a:r>
              <a:rPr lang="en-US" b="1" dirty="0"/>
              <a:t> </a:t>
            </a:r>
            <a:r>
              <a:rPr lang="en-US" b="1" dirty="0" err="1"/>
              <a:t>gravidarum</a:t>
            </a:r>
            <a:r>
              <a:rPr lang="en-US" b="1" dirty="0"/>
              <a:t> </a:t>
            </a:r>
            <a:r>
              <a:rPr lang="en-US" dirty="0"/>
              <a:t>seen on the skin usually lighten in time. </a:t>
            </a:r>
            <a:endParaRPr lang="en-US" b="1" dirty="0"/>
          </a:p>
          <a:p>
            <a:pPr algn="l" rtl="0"/>
            <a:r>
              <a:rPr lang="en-US" b="1" dirty="0"/>
              <a:t>Diastasis recti</a:t>
            </a:r>
            <a:r>
              <a:rPr lang="en-US" dirty="0"/>
              <a:t>, separation of the rectus muscles and fascia, also usually resolves over time.</a:t>
            </a:r>
          </a:p>
          <a:p>
            <a:pPr algn="l" rtl="0"/>
            <a:endParaRPr lang="fa-IR" dirty="0"/>
          </a:p>
        </p:txBody>
      </p:sp>
      <p:pic>
        <p:nvPicPr>
          <p:cNvPr id="4" name="AUD-20200501-WA0040">
            <a:hlinkClick r:id="" action="ppaction://media"/>
            <a:extLst>
              <a:ext uri="{FF2B5EF4-FFF2-40B4-BE49-F238E27FC236}">
                <a16:creationId xmlns:a16="http://schemas.microsoft.com/office/drawing/2014/main" id="{2AD84B12-5530-44F3-ABF0-085338313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8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Cardiovascular System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dirty="0"/>
              <a:t>Pregnancy-related cardiovascular changes return to normal 2 to 3 weeks</a:t>
            </a:r>
          </a:p>
          <a:p>
            <a:pPr algn="l" rtl="0"/>
            <a:r>
              <a:rPr lang="en-US" dirty="0"/>
              <a:t>after delivery. Immediately postpartum, plasma volume is reduced by</a:t>
            </a:r>
          </a:p>
          <a:p>
            <a:pPr algn="l" rtl="0"/>
            <a:r>
              <a:rPr lang="en-US" dirty="0"/>
              <a:t>approximately 1,000 mL, caused primarily by blood loss at the time of</a:t>
            </a:r>
          </a:p>
          <a:p>
            <a:pPr algn="l" rtl="0"/>
            <a:r>
              <a:rPr lang="en-US" dirty="0"/>
              <a:t>delivery. During the immediate postpartum period, there is also a</a:t>
            </a:r>
          </a:p>
          <a:p>
            <a:pPr algn="l" rtl="0"/>
            <a:r>
              <a:rPr lang="en-US" dirty="0"/>
              <a:t>significant shift of extracellular fluid into the intravascular space.</a:t>
            </a:r>
            <a:endParaRPr lang="fa-IR" dirty="0"/>
          </a:p>
        </p:txBody>
      </p:sp>
      <p:pic>
        <p:nvPicPr>
          <p:cNvPr id="4" name="AUD-20200501-WA0041">
            <a:hlinkClick r:id="" action="ppaction://media"/>
            <a:extLst>
              <a:ext uri="{FF2B5EF4-FFF2-40B4-BE49-F238E27FC236}">
                <a16:creationId xmlns:a16="http://schemas.microsoft.com/office/drawing/2014/main" id="{99CF1386-4323-485C-A4EB-0A72CE863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4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endParaRPr lang="en-US" dirty="0"/>
          </a:p>
          <a:p>
            <a:pPr algn="l" rtl="0"/>
            <a:r>
              <a:rPr lang="en-US" dirty="0"/>
              <a:t>The increased cardiac output seen during pregnancy also persists into the first</a:t>
            </a:r>
          </a:p>
          <a:p>
            <a:pPr algn="l" rtl="0"/>
            <a:r>
              <a:rPr lang="en-US" dirty="0"/>
              <a:t>several hours of the postpartum period. The elevated pulse rate that occurs</a:t>
            </a:r>
          </a:p>
          <a:p>
            <a:pPr algn="l" rtl="0"/>
            <a:r>
              <a:rPr lang="en-US" dirty="0"/>
              <a:t>during pregnancy persists for approximately 1 hour after delivery, but then</a:t>
            </a:r>
          </a:p>
          <a:p>
            <a:pPr algn="l" rtl="0"/>
            <a:r>
              <a:rPr lang="en-US" dirty="0"/>
              <a:t>decreases. These cardiovascular events may contribute to the </a:t>
            </a:r>
            <a:r>
              <a:rPr lang="en-US" dirty="0" err="1"/>
              <a:t>decompensation</a:t>
            </a:r>
            <a:r>
              <a:rPr lang="en-US" dirty="0"/>
              <a:t> that sometimes occurs in the early postpartum period in patients with heart disease.</a:t>
            </a:r>
            <a:endParaRPr lang="fa-IR" dirty="0"/>
          </a:p>
        </p:txBody>
      </p:sp>
      <p:pic>
        <p:nvPicPr>
          <p:cNvPr id="4" name="AUD-20200501-WA0042">
            <a:hlinkClick r:id="" action="ppaction://media"/>
            <a:extLst>
              <a:ext uri="{FF2B5EF4-FFF2-40B4-BE49-F238E27FC236}">
                <a16:creationId xmlns:a16="http://schemas.microsoft.com/office/drawing/2014/main" id="{1D70AECB-4C53-41EA-98DA-CA177E9CD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0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PHYSIOLOGY OF THE PUERPERIUM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An initial comprehensive postpartum examination should be completed within 6 weeks after delivery, although earlier</a:t>
            </a:r>
          </a:p>
          <a:p>
            <a:pPr algn="l" rtl="0"/>
            <a:r>
              <a:rPr lang="en-US" dirty="0"/>
              <a:t>follow-up is recommended for high risk women.</a:t>
            </a:r>
            <a:endParaRPr lang="fa-IR" dirty="0"/>
          </a:p>
          <a:p>
            <a:endParaRPr lang="fa-IR" dirty="0"/>
          </a:p>
        </p:txBody>
      </p:sp>
      <p:pic>
        <p:nvPicPr>
          <p:cNvPr id="4" name="AUD-20200501-WA0025">
            <a:hlinkClick r:id="" action="ppaction://media"/>
            <a:extLst>
              <a:ext uri="{FF2B5EF4-FFF2-40B4-BE49-F238E27FC236}">
                <a16:creationId xmlns:a16="http://schemas.microsoft.com/office/drawing/2014/main" id="{BBAEAC4A-4B10-4726-918B-3CDE9FE6B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Hematopoietic System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i="1" dirty="0"/>
              <a:t>The </a:t>
            </a:r>
            <a:r>
              <a:rPr lang="en-US" b="1" i="1" dirty="0"/>
              <a:t>leukocytosis </a:t>
            </a:r>
            <a:r>
              <a:rPr lang="en-US" i="1" dirty="0"/>
              <a:t>seen during labor persists into the early </a:t>
            </a:r>
            <a:r>
              <a:rPr lang="en-US" i="1" dirty="0" err="1"/>
              <a:t>puerperium</a:t>
            </a:r>
            <a:r>
              <a:rPr lang="en-US" i="1" dirty="0"/>
              <a:t> for</a:t>
            </a:r>
          </a:p>
          <a:p>
            <a:pPr algn="l" rtl="0"/>
            <a:r>
              <a:rPr lang="en-US" i="1" dirty="0"/>
              <a:t>several days, thus minimizing the usefulness of identifying early</a:t>
            </a:r>
          </a:p>
          <a:p>
            <a:pPr algn="l" rtl="0"/>
            <a:r>
              <a:rPr lang="en-US" i="1" dirty="0"/>
              <a:t>postpartum infection by laboratory evidence of a mild-to-moderate</a:t>
            </a:r>
          </a:p>
          <a:p>
            <a:pPr algn="l" rtl="0"/>
            <a:r>
              <a:rPr lang="en-US" i="1" dirty="0"/>
              <a:t>elevation in the white cell count.</a:t>
            </a:r>
            <a:endParaRPr lang="fa-IR" dirty="0"/>
          </a:p>
        </p:txBody>
      </p:sp>
      <p:pic>
        <p:nvPicPr>
          <p:cNvPr id="4" name="AUD-20200501-WA0043">
            <a:hlinkClick r:id="" action="ppaction://media"/>
            <a:extLst>
              <a:ext uri="{FF2B5EF4-FFF2-40B4-BE49-F238E27FC236}">
                <a16:creationId xmlns:a16="http://schemas.microsoft.com/office/drawing/2014/main" id="{30C20DD7-9D5A-4470-BF0A-2840FA15E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5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Renal System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b="1" dirty="0"/>
              <a:t>Glomerular filtration rate </a:t>
            </a:r>
            <a:r>
              <a:rPr lang="en-US" dirty="0"/>
              <a:t>represents renal function and remains elevated</a:t>
            </a:r>
          </a:p>
          <a:p>
            <a:pPr algn="l" rtl="0"/>
            <a:r>
              <a:rPr lang="en-US" dirty="0"/>
              <a:t>in the first few weeks postpartum, then returns to normal. Therefore, drugs</a:t>
            </a:r>
          </a:p>
          <a:p>
            <a:pPr algn="l" rtl="0"/>
            <a:r>
              <a:rPr lang="en-US" dirty="0"/>
              <a:t>with renal excretion should be given in increased doses during this time.</a:t>
            </a:r>
          </a:p>
          <a:p>
            <a:pPr algn="l" rtl="0"/>
            <a:r>
              <a:rPr lang="en-US" dirty="0"/>
              <a:t>Ureter and renal pelvis dilation regress by 6 to 8 weeks</a:t>
            </a:r>
            <a:endParaRPr lang="fa-IR" dirty="0"/>
          </a:p>
        </p:txBody>
      </p:sp>
      <p:pic>
        <p:nvPicPr>
          <p:cNvPr id="4" name="AUD-20200501-WA0044">
            <a:hlinkClick r:id="" action="ppaction://media"/>
            <a:extLst>
              <a:ext uri="{FF2B5EF4-FFF2-40B4-BE49-F238E27FC236}">
                <a16:creationId xmlns:a16="http://schemas.microsoft.com/office/drawing/2014/main" id="{B85E70B4-C197-4B6C-902A-4BFD151F3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6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i="1" dirty="0"/>
              <a:t>There may be considerable edema around the urethra after vaginal</a:t>
            </a:r>
          </a:p>
          <a:p>
            <a:pPr algn="l" rtl="0"/>
            <a:r>
              <a:rPr lang="en-US" i="1" dirty="0"/>
              <a:t>delivery, resulting in transitory urinary retention. </a:t>
            </a:r>
            <a:r>
              <a:rPr lang="en-US" dirty="0"/>
              <a:t>About 7% of women</a:t>
            </a:r>
          </a:p>
          <a:p>
            <a:pPr algn="l" rtl="0"/>
            <a:r>
              <a:rPr lang="en-US" dirty="0"/>
              <a:t>experience urinary stress incontinence, which usually regresses by 3</a:t>
            </a:r>
          </a:p>
          <a:p>
            <a:pPr algn="l" rtl="0"/>
            <a:r>
              <a:rPr lang="en-US" dirty="0"/>
              <a:t>months</a:t>
            </a:r>
            <a:r>
              <a:rPr lang="en-US" i="1" dirty="0"/>
              <a:t>. Urinary incontinence persisting more than 90 days may indicate a</a:t>
            </a:r>
          </a:p>
          <a:p>
            <a:pPr algn="l" rtl="0"/>
            <a:r>
              <a:rPr lang="en-US" i="1" dirty="0"/>
              <a:t>need for evaluation for other causes of incontinence.</a:t>
            </a:r>
            <a:endParaRPr lang="fa-IR" dirty="0"/>
          </a:p>
        </p:txBody>
      </p:sp>
      <p:pic>
        <p:nvPicPr>
          <p:cNvPr id="4" name="AUD-20200501-WA0045">
            <a:hlinkClick r:id="" action="ppaction://media"/>
            <a:extLst>
              <a:ext uri="{FF2B5EF4-FFF2-40B4-BE49-F238E27FC236}">
                <a16:creationId xmlns:a16="http://schemas.microsoft.com/office/drawing/2014/main" id="{9835A45D-8672-4279-8252-D1A9BAC54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6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/>
              <a:t>MANAGEMENT OF THE IMMEDIATE POSTPARTUM</a:t>
            </a:r>
            <a:br>
              <a:rPr lang="en-US" sz="2800" b="1" dirty="0"/>
            </a:br>
            <a:r>
              <a:rPr lang="en-US" sz="2800" b="1" dirty="0"/>
              <a:t>PERIOD</a:t>
            </a:r>
            <a:endParaRPr lang="fa-I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In the absence of complications, the postpartum hospital stay ranges from</a:t>
            </a:r>
          </a:p>
          <a:p>
            <a:pPr algn="l" rtl="0"/>
            <a:r>
              <a:rPr lang="en-US" dirty="0"/>
              <a:t>48 hours after a vaginal delivery to 96 hours after a cesarean delivery,</a:t>
            </a:r>
          </a:p>
          <a:p>
            <a:pPr algn="l" rtl="0"/>
            <a:r>
              <a:rPr lang="en-US" dirty="0"/>
              <a:t>excluding day of delivery. Shortened hospital stays are appropriate when</a:t>
            </a:r>
          </a:p>
          <a:p>
            <a:pPr algn="l" rtl="0"/>
            <a:r>
              <a:rPr lang="en-US" dirty="0"/>
              <a:t>the infant does not require continued hospitalization</a:t>
            </a:r>
            <a:endParaRPr lang="fa-IR" dirty="0"/>
          </a:p>
        </p:txBody>
      </p:sp>
      <p:pic>
        <p:nvPicPr>
          <p:cNvPr id="4" name="AUD-20200501-WA0046">
            <a:hlinkClick r:id="" action="ppaction://media"/>
            <a:extLst>
              <a:ext uri="{FF2B5EF4-FFF2-40B4-BE49-F238E27FC236}">
                <a16:creationId xmlns:a16="http://schemas.microsoft.com/office/drawing/2014/main" id="{48A59D82-8417-4F27-BFB4-5191E4274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8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Maternal–Infant Bonding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The mother should have</a:t>
            </a:r>
          </a:p>
          <a:p>
            <a:pPr algn="l" rtl="0"/>
            <a:r>
              <a:rPr lang="en-US" dirty="0"/>
              <a:t>sustained skin-to-skin contact with her infant as soon as possible</a:t>
            </a:r>
            <a:endParaRPr lang="fa-IR" dirty="0"/>
          </a:p>
        </p:txBody>
      </p:sp>
      <p:pic>
        <p:nvPicPr>
          <p:cNvPr id="4" name="AUD-20200501-WA0047">
            <a:hlinkClick r:id="" action="ppaction://media"/>
            <a:extLst>
              <a:ext uri="{FF2B5EF4-FFF2-40B4-BE49-F238E27FC236}">
                <a16:creationId xmlns:a16="http://schemas.microsoft.com/office/drawing/2014/main" id="{09BA0E3B-EFB5-452E-8C53-1694DDE21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6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Postpartum Complications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 rtl="0"/>
            <a:r>
              <a:rPr lang="en-US" dirty="0"/>
              <a:t>Infection occurs in approximately 5% of patients and may be evidenced by</a:t>
            </a:r>
          </a:p>
          <a:p>
            <a:pPr algn="l" rtl="0"/>
            <a:r>
              <a:rPr lang="en-US" dirty="0"/>
              <a:t>fever and/or uterine tenderness on palpation. Significant immediate or</a:t>
            </a:r>
          </a:p>
          <a:p>
            <a:pPr algn="l" rtl="0"/>
            <a:r>
              <a:rPr lang="en-US" b="1" dirty="0"/>
              <a:t>primary postpartum hemorrhage </a:t>
            </a:r>
            <a:r>
              <a:rPr lang="en-US" dirty="0"/>
              <a:t>occurs in approximately 4% to 6% of</a:t>
            </a:r>
          </a:p>
          <a:p>
            <a:pPr algn="l" rtl="0"/>
            <a:r>
              <a:rPr lang="en-US" dirty="0"/>
              <a:t>patients  and is primarily prevented by the routine</a:t>
            </a:r>
          </a:p>
          <a:p>
            <a:pPr algn="l" rtl="0"/>
            <a:r>
              <a:rPr lang="en-US" dirty="0"/>
              <a:t>administration of </a:t>
            </a:r>
            <a:r>
              <a:rPr lang="en-US" dirty="0" err="1"/>
              <a:t>uterotonics</a:t>
            </a:r>
            <a:r>
              <a:rPr lang="en-US" dirty="0"/>
              <a:t> at the time of delivery. Immediately after the</a:t>
            </a:r>
          </a:p>
          <a:p>
            <a:pPr algn="l" rtl="0"/>
            <a:r>
              <a:rPr lang="en-US" dirty="0"/>
              <a:t>delivery of the placenta, the uterus is palpated bimanually to ascertain that</a:t>
            </a:r>
          </a:p>
          <a:p>
            <a:pPr algn="l" rtl="0"/>
            <a:r>
              <a:rPr lang="en-US" dirty="0"/>
              <a:t>it is firm.</a:t>
            </a:r>
            <a:endParaRPr lang="fa-IR" dirty="0"/>
          </a:p>
        </p:txBody>
      </p:sp>
      <p:pic>
        <p:nvPicPr>
          <p:cNvPr id="4" name="AUD-20200501-WA0048">
            <a:hlinkClick r:id="" action="ppaction://media"/>
            <a:extLst>
              <a:ext uri="{FF2B5EF4-FFF2-40B4-BE49-F238E27FC236}">
                <a16:creationId xmlns:a16="http://schemas.microsoft.com/office/drawing/2014/main" id="{A2B03494-0523-481A-9C4B-F20937691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 rtl="0"/>
            <a:r>
              <a:rPr lang="en-US" dirty="0"/>
              <a:t>Bleeding that persists more than 24 hours and up to 12 weeks is called</a:t>
            </a:r>
          </a:p>
          <a:p>
            <a:pPr algn="l" rtl="0"/>
            <a:r>
              <a:rPr lang="en-US" b="1" dirty="0"/>
              <a:t>secondary postpartum hemorrhage </a:t>
            </a:r>
            <a:r>
              <a:rPr lang="en-US" dirty="0"/>
              <a:t>and occurs in less than 1% of cases.</a:t>
            </a:r>
          </a:p>
          <a:p>
            <a:pPr algn="l" rtl="0"/>
            <a:r>
              <a:rPr lang="en-US" dirty="0"/>
              <a:t>The etiology of uterine </a:t>
            </a:r>
            <a:r>
              <a:rPr lang="en-US" dirty="0" err="1"/>
              <a:t>atony</a:t>
            </a:r>
            <a:r>
              <a:rPr lang="en-US" dirty="0"/>
              <a:t> with or without infection may indicate</a:t>
            </a:r>
          </a:p>
          <a:p>
            <a:pPr algn="l" rtl="0"/>
            <a:r>
              <a:rPr lang="en-US" dirty="0"/>
              <a:t>retained products of conception but may also include </a:t>
            </a:r>
            <a:r>
              <a:rPr lang="en-US" dirty="0" err="1"/>
              <a:t>endometritis</a:t>
            </a:r>
            <a:r>
              <a:rPr lang="en-US" dirty="0"/>
              <a:t> or a</a:t>
            </a:r>
          </a:p>
          <a:p>
            <a:pPr algn="l" rtl="0"/>
            <a:r>
              <a:rPr lang="en-US" dirty="0"/>
              <a:t>bleeding disorder. Treatment should focus on the underlying etiology and</a:t>
            </a:r>
          </a:p>
          <a:p>
            <a:pPr algn="l" rtl="0"/>
            <a:r>
              <a:rPr lang="en-US" dirty="0"/>
              <a:t>may include </a:t>
            </a:r>
            <a:r>
              <a:rPr lang="en-US" dirty="0" err="1"/>
              <a:t>uterotonic</a:t>
            </a:r>
            <a:r>
              <a:rPr lang="en-US" dirty="0"/>
              <a:t> agents such as intravenous (IV) oxytocin, ergot</a:t>
            </a:r>
          </a:p>
          <a:p>
            <a:pPr algn="l" rtl="0"/>
            <a:r>
              <a:rPr lang="en-US" dirty="0"/>
              <a:t>derivatives, and prostaglandins as well as antibiotics.</a:t>
            </a:r>
            <a:endParaRPr lang="fa-IR" dirty="0"/>
          </a:p>
        </p:txBody>
      </p:sp>
      <p:pic>
        <p:nvPicPr>
          <p:cNvPr id="4" name="AUD-20200501-WA0049">
            <a:hlinkClick r:id="" action="ppaction://media"/>
            <a:extLst>
              <a:ext uri="{FF2B5EF4-FFF2-40B4-BE49-F238E27FC236}">
                <a16:creationId xmlns:a16="http://schemas.microsoft.com/office/drawing/2014/main" id="{586AAF2C-6E5E-4708-806B-47C800AB0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7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Some patients will experience an episode of increased vaginal bleeding</a:t>
            </a:r>
          </a:p>
          <a:p>
            <a:pPr algn="l" rtl="0"/>
            <a:r>
              <a:rPr lang="en-US" dirty="0"/>
              <a:t>between days 8 and 14 postpartum, most likely associated with the</a:t>
            </a:r>
          </a:p>
          <a:p>
            <a:pPr algn="l" rtl="0"/>
            <a:r>
              <a:rPr lang="en-US" dirty="0"/>
              <a:t>separation and passage of the placental </a:t>
            </a:r>
            <a:r>
              <a:rPr lang="en-US" dirty="0" err="1"/>
              <a:t>eschar</a:t>
            </a:r>
            <a:r>
              <a:rPr lang="en-US" dirty="0"/>
              <a:t>. This is self-limited and</a:t>
            </a:r>
          </a:p>
          <a:p>
            <a:pPr algn="l" rtl="0"/>
            <a:r>
              <a:rPr lang="en-US" dirty="0"/>
              <a:t>needs no therapy other than reassurance</a:t>
            </a:r>
            <a:endParaRPr lang="fa-IR" dirty="0"/>
          </a:p>
        </p:txBody>
      </p:sp>
      <p:pic>
        <p:nvPicPr>
          <p:cNvPr id="4" name="AUD-20200501-WA0050">
            <a:hlinkClick r:id="" action="ppaction://media"/>
            <a:extLst>
              <a:ext uri="{FF2B5EF4-FFF2-40B4-BE49-F238E27FC236}">
                <a16:creationId xmlns:a16="http://schemas.microsoft.com/office/drawing/2014/main" id="{5FB09812-EA84-4F39-9FBB-0F3FBA6EB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Analgesia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Analgesic medication may be necessary to relieve </a:t>
            </a:r>
            <a:r>
              <a:rPr lang="en-US" dirty="0" err="1"/>
              <a:t>perineal</a:t>
            </a:r>
            <a:r>
              <a:rPr lang="en-US" dirty="0"/>
              <a:t> or episiotomy</a:t>
            </a:r>
          </a:p>
          <a:p>
            <a:pPr algn="l" rtl="0"/>
            <a:r>
              <a:rPr lang="en-US" dirty="0"/>
              <a:t>pain and facilitate maternal mobility after vaginal delivery</a:t>
            </a:r>
            <a:endParaRPr lang="fa-IR" dirty="0"/>
          </a:p>
        </p:txBody>
      </p:sp>
      <p:pic>
        <p:nvPicPr>
          <p:cNvPr id="4" name="AUD-20200501-WA0051">
            <a:hlinkClick r:id="" action="ppaction://media"/>
            <a:extLst>
              <a:ext uri="{FF2B5EF4-FFF2-40B4-BE49-F238E27FC236}">
                <a16:creationId xmlns:a16="http://schemas.microsoft.com/office/drawing/2014/main" id="{23C6BFAC-7590-4411-AB0E-6CD7890E9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8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Ambulation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Postpartum patients should be encouraged to begin ambulation (with</a:t>
            </a:r>
          </a:p>
          <a:p>
            <a:pPr algn="l" rtl="0"/>
            <a:r>
              <a:rPr lang="en-US" dirty="0"/>
              <a:t>assistance as needed) as soon as they feel able to do so. Early ambulation</a:t>
            </a:r>
          </a:p>
          <a:p>
            <a:pPr algn="l" rtl="0"/>
            <a:r>
              <a:rPr lang="en-US" dirty="0"/>
              <a:t>may help avoid urinary retention, puerperal venous thrombosis and pulmonary emboli.</a:t>
            </a:r>
            <a:endParaRPr lang="fa-IR" dirty="0"/>
          </a:p>
        </p:txBody>
      </p:sp>
      <p:pic>
        <p:nvPicPr>
          <p:cNvPr id="4" name="AUD-20200501-WA0052">
            <a:hlinkClick r:id="" action="ppaction://media"/>
            <a:extLst>
              <a:ext uri="{FF2B5EF4-FFF2-40B4-BE49-F238E27FC236}">
                <a16:creationId xmlns:a16="http://schemas.microsoft.com/office/drawing/2014/main" id="{DBD12328-AB8B-4CF4-BE2D-AEC198FCD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8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An initial comprehensive postpartum examination should be completed within 6 weeks after delivery, although earlier</a:t>
            </a:r>
          </a:p>
          <a:p>
            <a:pPr algn="l" rtl="0"/>
            <a:r>
              <a:rPr lang="en-US" dirty="0"/>
              <a:t>follow-up is recommended for high risk women.</a:t>
            </a:r>
            <a:endParaRPr lang="fa-IR" dirty="0"/>
          </a:p>
          <a:p>
            <a:pPr algn="l" rtl="0"/>
            <a:endParaRPr lang="fa-IR" dirty="0"/>
          </a:p>
        </p:txBody>
      </p:sp>
      <p:pic>
        <p:nvPicPr>
          <p:cNvPr id="4" name="AUD-20200501-WA0026">
            <a:hlinkClick r:id="" action="ppaction://media"/>
            <a:extLst>
              <a:ext uri="{FF2B5EF4-FFF2-40B4-BE49-F238E27FC236}">
                <a16:creationId xmlns:a16="http://schemas.microsoft.com/office/drawing/2014/main" id="{39F92B7D-FD53-4FAF-9A01-945AB052B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6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Breast Care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b="1" dirty="0"/>
              <a:t>Breast engorgement </a:t>
            </a:r>
            <a:r>
              <a:rPr lang="en-US" dirty="0"/>
              <a:t>in women who are not breastfeeding occurs in the</a:t>
            </a:r>
          </a:p>
          <a:p>
            <a:pPr algn="l" rtl="0"/>
            <a:r>
              <a:rPr lang="en-US" dirty="0"/>
              <a:t>first few days postpartum and gradually abates over this period. If the</a:t>
            </a:r>
          </a:p>
          <a:p>
            <a:pPr algn="l" rtl="0"/>
            <a:r>
              <a:rPr lang="en-US" dirty="0"/>
              <a:t>breasts become painful, they should be supported with a well-fitting</a:t>
            </a:r>
          </a:p>
          <a:p>
            <a:pPr algn="l" rtl="0"/>
            <a:r>
              <a:rPr lang="en-US" dirty="0"/>
              <a:t>brassiere. Ice packs and analgesics may also help relieve discomfort.</a:t>
            </a:r>
            <a:endParaRPr lang="fa-IR" dirty="0"/>
          </a:p>
        </p:txBody>
      </p:sp>
      <p:pic>
        <p:nvPicPr>
          <p:cNvPr id="4" name="AUD-20200501-WA0053">
            <a:hlinkClick r:id="" action="ppaction://media"/>
            <a:extLst>
              <a:ext uri="{FF2B5EF4-FFF2-40B4-BE49-F238E27FC236}">
                <a16:creationId xmlns:a16="http://schemas.microsoft.com/office/drawing/2014/main" id="{96E0AF82-085D-48A3-BCFE-A9E16C903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dirty="0"/>
              <a:t>A plugged duct (</a:t>
            </a:r>
            <a:r>
              <a:rPr lang="en-US" b="1" dirty="0" err="1"/>
              <a:t>galactocele</a:t>
            </a:r>
            <a:r>
              <a:rPr lang="en-US" dirty="0"/>
              <a:t>) and mastitis may also result in an</a:t>
            </a:r>
          </a:p>
          <a:p>
            <a:pPr algn="l" rtl="0"/>
            <a:r>
              <a:rPr lang="en-US" dirty="0"/>
              <a:t>enlarged, tender breast postpartum . </a:t>
            </a:r>
            <a:r>
              <a:rPr lang="en-US" b="1" dirty="0"/>
              <a:t>Mastitis</a:t>
            </a:r>
            <a:r>
              <a:rPr lang="en-US" dirty="0"/>
              <a:t>, or infection of</a:t>
            </a:r>
          </a:p>
          <a:p>
            <a:pPr algn="l" rtl="0"/>
            <a:r>
              <a:rPr lang="en-US" dirty="0"/>
              <a:t>the breast tissue, most often occurs in lactating women and is characterized</a:t>
            </a:r>
          </a:p>
          <a:p>
            <a:pPr algn="l" rtl="0"/>
            <a:r>
              <a:rPr lang="en-US" dirty="0"/>
              <a:t>by sudden-onset fever and localized pain and swelling. Mastitis is</a:t>
            </a:r>
          </a:p>
          <a:p>
            <a:pPr algn="l" rtl="0"/>
            <a:r>
              <a:rPr lang="en-US" dirty="0"/>
              <a:t>associated with infection by </a:t>
            </a:r>
            <a:r>
              <a:rPr lang="en-US" i="1" dirty="0"/>
              <a:t>Staphylococcus </a:t>
            </a:r>
            <a:r>
              <a:rPr lang="en-US" i="1" dirty="0" err="1"/>
              <a:t>aureus</a:t>
            </a:r>
            <a:r>
              <a:rPr lang="en-US" dirty="0"/>
              <a:t>, group A or B</a:t>
            </a:r>
            <a:endParaRPr lang="fa-IR" dirty="0"/>
          </a:p>
        </p:txBody>
      </p:sp>
      <p:pic>
        <p:nvPicPr>
          <p:cNvPr id="4" name="AUD-20200501-WA0054">
            <a:hlinkClick r:id="" action="ppaction://media"/>
            <a:extLst>
              <a:ext uri="{FF2B5EF4-FFF2-40B4-BE49-F238E27FC236}">
                <a16:creationId xmlns:a16="http://schemas.microsoft.com/office/drawing/2014/main" id="{842E7CBB-D4D1-489D-BB38-BE6ADFB70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0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streptococci, </a:t>
            </a:r>
            <a:r>
              <a:rPr lang="el-GR" dirty="0"/>
              <a:t>β </a:t>
            </a:r>
            <a:r>
              <a:rPr lang="en-US" i="1" dirty="0" err="1"/>
              <a:t>Haemophilus</a:t>
            </a:r>
            <a:r>
              <a:rPr lang="en-US" i="1" dirty="0"/>
              <a:t> </a:t>
            </a:r>
            <a:r>
              <a:rPr lang="en-US" dirty="0"/>
              <a:t>species, and </a:t>
            </a:r>
            <a:r>
              <a:rPr lang="en-US" i="1" dirty="0"/>
              <a:t>Escherichia coli. </a:t>
            </a:r>
            <a:r>
              <a:rPr lang="en-US" dirty="0"/>
              <a:t>Treatment</a:t>
            </a:r>
          </a:p>
          <a:p>
            <a:pPr algn="l" rtl="0"/>
            <a:r>
              <a:rPr lang="en-US" dirty="0"/>
              <a:t>includes continuation of breastfeeding or emptying the breast with a breast</a:t>
            </a:r>
          </a:p>
          <a:p>
            <a:pPr algn="l" rtl="0"/>
            <a:r>
              <a:rPr lang="en-US" dirty="0"/>
              <a:t>pump and the use of appropriate antibiotics</a:t>
            </a:r>
            <a:endParaRPr lang="fa-IR" dirty="0"/>
          </a:p>
        </p:txBody>
      </p:sp>
      <p:pic>
        <p:nvPicPr>
          <p:cNvPr id="4" name="AUD-20200501-WA0055">
            <a:hlinkClick r:id="" action="ppaction://media"/>
            <a:extLst>
              <a:ext uri="{FF2B5EF4-FFF2-40B4-BE49-F238E27FC236}">
                <a16:creationId xmlns:a16="http://schemas.microsoft.com/office/drawing/2014/main" id="{F2910238-7BD9-44D7-B503-79499FD52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1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Immunizations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dirty="0"/>
              <a:t>Women who are identified as susceptible to </a:t>
            </a:r>
            <a:r>
              <a:rPr lang="en-US" b="1" dirty="0"/>
              <a:t>rubella </a:t>
            </a:r>
            <a:r>
              <a:rPr lang="en-US" dirty="0"/>
              <a:t>or varicella infection</a:t>
            </a:r>
          </a:p>
          <a:p>
            <a:pPr algn="l" rtl="0"/>
            <a:r>
              <a:rPr lang="en-US" dirty="0"/>
              <a:t>should receive the appropriate vaccine before discharge. The </a:t>
            </a:r>
            <a:r>
              <a:rPr lang="en-US" b="1" dirty="0"/>
              <a:t>tetanus–</a:t>
            </a:r>
          </a:p>
          <a:p>
            <a:pPr algn="l" rtl="0"/>
            <a:r>
              <a:rPr lang="en-US" b="1" dirty="0"/>
              <a:t>diphtheria–</a:t>
            </a:r>
            <a:r>
              <a:rPr lang="en-US" b="1" dirty="0" err="1"/>
              <a:t>acellular</a:t>
            </a:r>
            <a:r>
              <a:rPr lang="en-US" b="1" dirty="0"/>
              <a:t> pertussis vaccine </a:t>
            </a:r>
            <a:r>
              <a:rPr lang="en-US" dirty="0"/>
              <a:t>should be administered to the</a:t>
            </a:r>
          </a:p>
          <a:p>
            <a:pPr algn="l" rtl="0"/>
            <a:r>
              <a:rPr lang="en-US" dirty="0"/>
              <a:t>mother immediately postpartum if she did not receive it during pregnancy.</a:t>
            </a:r>
          </a:p>
          <a:p>
            <a:pPr algn="l" rtl="0"/>
            <a:r>
              <a:rPr lang="en-US" dirty="0"/>
              <a:t>During the flu season, women who were not vaccinated antepartum should</a:t>
            </a:r>
            <a:endParaRPr lang="fa-IR" dirty="0"/>
          </a:p>
        </p:txBody>
      </p:sp>
      <p:pic>
        <p:nvPicPr>
          <p:cNvPr id="4" name="AUD-20200501-WA0056">
            <a:hlinkClick r:id="" action="ppaction://media"/>
            <a:extLst>
              <a:ext uri="{FF2B5EF4-FFF2-40B4-BE49-F238E27FC236}">
                <a16:creationId xmlns:a16="http://schemas.microsoft.com/office/drawing/2014/main" id="{AC2CF6CB-3223-4F7D-A0DA-CBB4D841C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7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dirty="0"/>
              <a:t>be offered the seasonal flu vaccine before discharge. Breastfeeding is not a</a:t>
            </a:r>
          </a:p>
          <a:p>
            <a:pPr algn="l" rtl="0"/>
            <a:r>
              <a:rPr lang="en-US" dirty="0"/>
              <a:t>contraindication to receiving any of these vaccinations. If the woman is </a:t>
            </a:r>
            <a:r>
              <a:rPr lang="en-US" dirty="0" err="1"/>
              <a:t>Dnegative</a:t>
            </a:r>
            <a:r>
              <a:rPr lang="en-US" dirty="0"/>
              <a:t>,</a:t>
            </a:r>
          </a:p>
          <a:p>
            <a:pPr algn="l" rtl="0"/>
            <a:r>
              <a:rPr lang="en-US" dirty="0"/>
              <a:t>is </a:t>
            </a:r>
            <a:r>
              <a:rPr lang="en-US" dirty="0" err="1"/>
              <a:t>unsensitized</a:t>
            </a:r>
            <a:r>
              <a:rPr lang="en-US" dirty="0"/>
              <a:t>, and has given birth to a D-positive or weak-</a:t>
            </a:r>
            <a:r>
              <a:rPr lang="en-US" dirty="0" err="1"/>
              <a:t>Dpositive</a:t>
            </a:r>
            <a:endParaRPr lang="en-US" dirty="0"/>
          </a:p>
          <a:p>
            <a:pPr algn="l" rtl="0"/>
            <a:r>
              <a:rPr lang="en-US" dirty="0"/>
              <a:t>infant, 300 </a:t>
            </a:r>
            <a:r>
              <a:rPr lang="en-US" dirty="0" err="1"/>
              <a:t>μg</a:t>
            </a:r>
            <a:r>
              <a:rPr lang="en-US" dirty="0"/>
              <a:t> of </a:t>
            </a:r>
            <a:r>
              <a:rPr lang="en-US" b="1" dirty="0"/>
              <a:t>anti–immunoglobulin D </a:t>
            </a:r>
            <a:r>
              <a:rPr lang="en-US" dirty="0"/>
              <a:t>should be</a:t>
            </a:r>
          </a:p>
          <a:p>
            <a:pPr algn="l" rtl="0"/>
            <a:r>
              <a:rPr lang="en-US" dirty="0"/>
              <a:t>administered postpartum, ideally within 72 hours of giving birth, even</a:t>
            </a:r>
          </a:p>
          <a:p>
            <a:pPr algn="l" rtl="0"/>
            <a:r>
              <a:rPr lang="en-US" dirty="0"/>
              <a:t>when anti–immunoglobulin D has been administered in the antepartum</a:t>
            </a:r>
          </a:p>
          <a:p>
            <a:pPr algn="l" rtl="0"/>
            <a:endParaRPr lang="fa-IR" dirty="0"/>
          </a:p>
        </p:txBody>
      </p:sp>
      <p:pic>
        <p:nvPicPr>
          <p:cNvPr id="4" name="AUD-20200501-WA0057">
            <a:hlinkClick r:id="" action="ppaction://media"/>
            <a:extLst>
              <a:ext uri="{FF2B5EF4-FFF2-40B4-BE49-F238E27FC236}">
                <a16:creationId xmlns:a16="http://schemas.microsoft.com/office/drawing/2014/main" id="{422E3549-25D1-4C37-B7FB-D283A8AA3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dirty="0"/>
              <a:t>Universal immunization with hepatitis B surface antigen (HBsAg1) is</a:t>
            </a:r>
          </a:p>
          <a:p>
            <a:pPr algn="l" rtl="0"/>
            <a:r>
              <a:rPr lang="en-US" dirty="0"/>
              <a:t>recommended for all medically stable newborns weighing more than 2,000g</a:t>
            </a:r>
          </a:p>
          <a:p>
            <a:pPr algn="l" rtl="0"/>
            <a:r>
              <a:rPr lang="en-US" dirty="0"/>
              <a:t> whose mother is </a:t>
            </a:r>
            <a:r>
              <a:rPr lang="en-US" dirty="0" err="1"/>
              <a:t>HBsAg</a:t>
            </a:r>
            <a:r>
              <a:rPr lang="en-US" dirty="0"/>
              <a:t> negative. If the mother is </a:t>
            </a:r>
            <a:r>
              <a:rPr lang="en-US" dirty="0" err="1"/>
              <a:t>HBsAg</a:t>
            </a:r>
            <a:r>
              <a:rPr lang="en-US" dirty="0"/>
              <a:t> positive,</a:t>
            </a:r>
          </a:p>
          <a:p>
            <a:pPr algn="l" rtl="0"/>
            <a:r>
              <a:rPr lang="en-US" dirty="0"/>
              <a:t>hepatitis B immune globulin (HBIG) and hepatitis B vaccine should be</a:t>
            </a:r>
          </a:p>
          <a:p>
            <a:pPr algn="l" rtl="0"/>
            <a:r>
              <a:rPr lang="en-US" dirty="0"/>
              <a:t>administered to all infants, regardless of birth weight, at different sites</a:t>
            </a:r>
          </a:p>
          <a:p>
            <a:pPr algn="l" rtl="0"/>
            <a:r>
              <a:rPr lang="en-US" dirty="0"/>
              <a:t>within 12 hours of birth. In addition, all newborns receive a full range of screening tests.</a:t>
            </a:r>
            <a:endParaRPr lang="fa-IR" dirty="0"/>
          </a:p>
        </p:txBody>
      </p:sp>
      <p:pic>
        <p:nvPicPr>
          <p:cNvPr id="4" name="AUD-20200501-WA0058">
            <a:hlinkClick r:id="" action="ppaction://media"/>
            <a:extLst>
              <a:ext uri="{FF2B5EF4-FFF2-40B4-BE49-F238E27FC236}">
                <a16:creationId xmlns:a16="http://schemas.microsoft.com/office/drawing/2014/main" id="{5D887A65-5E06-4145-AEF5-594A0C55C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3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Bowel and Bladder Function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dirty="0"/>
              <a:t>It is common for a patient not to have a bowel movement for the first 1 to</a:t>
            </a:r>
          </a:p>
          <a:p>
            <a:pPr algn="l" rtl="0"/>
            <a:r>
              <a:rPr lang="en-US" dirty="0"/>
              <a:t>2 days after delivery, because they have often not eaten for a long period.</a:t>
            </a:r>
          </a:p>
          <a:p>
            <a:pPr algn="l" rtl="0"/>
            <a:r>
              <a:rPr lang="en-US" dirty="0"/>
              <a:t>Stool softeners may be prescribed, especially if the patient has had an</a:t>
            </a:r>
          </a:p>
          <a:p>
            <a:pPr algn="l" rtl="0"/>
            <a:r>
              <a:rPr lang="en-US" dirty="0"/>
              <a:t>obstetric anal sphincter injury. Although postpartum constipation may be</a:t>
            </a:r>
          </a:p>
          <a:p>
            <a:pPr algn="l" rtl="0"/>
            <a:r>
              <a:rPr lang="en-US" dirty="0"/>
              <a:t>alleviated by stool softener, it may be aggravated by opioid postpartum analgesics.</a:t>
            </a:r>
          </a:p>
          <a:p>
            <a:pPr algn="l" rtl="0"/>
            <a:endParaRPr lang="fa-IR" dirty="0"/>
          </a:p>
        </p:txBody>
      </p:sp>
      <p:pic>
        <p:nvPicPr>
          <p:cNvPr id="4" name="AUD-20200501-WA0059">
            <a:hlinkClick r:id="" action="ppaction://media"/>
            <a:extLst>
              <a:ext uri="{FF2B5EF4-FFF2-40B4-BE49-F238E27FC236}">
                <a16:creationId xmlns:a16="http://schemas.microsoft.com/office/drawing/2014/main" id="{D3E2E547-9417-4BEE-84C3-359F5BD04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6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b="1" dirty="0"/>
              <a:t>Hemorrhoids </a:t>
            </a:r>
            <a:r>
              <a:rPr lang="en-US" dirty="0"/>
              <a:t>are varicosities of the </a:t>
            </a:r>
            <a:r>
              <a:rPr lang="en-US" dirty="0" err="1"/>
              <a:t>hemorrhoidal</a:t>
            </a:r>
            <a:r>
              <a:rPr lang="en-US" dirty="0"/>
              <a:t> veins. Surgical</a:t>
            </a:r>
          </a:p>
          <a:p>
            <a:pPr algn="l" rtl="0"/>
            <a:r>
              <a:rPr lang="en-US" dirty="0"/>
              <a:t>treatment should not be considered for at least 6 months postpartum to</a:t>
            </a:r>
          </a:p>
          <a:p>
            <a:pPr algn="l" rtl="0"/>
            <a:r>
              <a:rPr lang="en-US" dirty="0"/>
              <a:t>allow for natural involution. </a:t>
            </a:r>
            <a:r>
              <a:rPr lang="en-US" dirty="0" err="1"/>
              <a:t>Sitz</a:t>
            </a:r>
            <a:r>
              <a:rPr lang="en-US" dirty="0"/>
              <a:t> baths, stool softeners, and local</a:t>
            </a:r>
          </a:p>
          <a:p>
            <a:pPr algn="l" rtl="0"/>
            <a:r>
              <a:rPr lang="en-US" dirty="0"/>
              <a:t>preparations are useful, combined with reassurance that resolution is the</a:t>
            </a:r>
          </a:p>
          <a:p>
            <a:pPr algn="l" rtl="0"/>
            <a:r>
              <a:rPr lang="en-US" dirty="0"/>
              <a:t>most common outcome</a:t>
            </a:r>
            <a:endParaRPr lang="fa-IR" dirty="0"/>
          </a:p>
        </p:txBody>
      </p:sp>
      <p:pic>
        <p:nvPicPr>
          <p:cNvPr id="4" name="AUD-20200501-WA0060">
            <a:hlinkClick r:id="" action="ppaction://media"/>
            <a:extLst>
              <a:ext uri="{FF2B5EF4-FFF2-40B4-BE49-F238E27FC236}">
                <a16:creationId xmlns:a16="http://schemas.microsoft.com/office/drawing/2014/main" id="{346D60D9-A5EA-4CEF-B24D-5856F80D6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4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err="1"/>
              <a:t>Periurethral</a:t>
            </a:r>
            <a:r>
              <a:rPr lang="en-US" dirty="0"/>
              <a:t> edema after vaginal delivery may cause transitory urinary</a:t>
            </a:r>
          </a:p>
          <a:p>
            <a:pPr algn="l" rtl="0"/>
            <a:r>
              <a:rPr lang="en-US" dirty="0"/>
              <a:t>retention. Patients’ urinary output should be monitored for the first 24</a:t>
            </a:r>
          </a:p>
          <a:p>
            <a:pPr algn="l" rtl="0"/>
            <a:r>
              <a:rPr lang="en-US" dirty="0"/>
              <a:t>hours after delivery. If catheterization is required more than twice in the</a:t>
            </a:r>
          </a:p>
          <a:p>
            <a:pPr algn="l" rtl="0"/>
            <a:r>
              <a:rPr lang="en-US" dirty="0"/>
              <a:t>first 24 hours, placement of an indwelling  catheter for 1 to 2 days is advisable.</a:t>
            </a:r>
            <a:endParaRPr lang="fa-IR" dirty="0"/>
          </a:p>
        </p:txBody>
      </p:sp>
      <p:pic>
        <p:nvPicPr>
          <p:cNvPr id="4" name="AUD-20200501-WA0061">
            <a:hlinkClick r:id="" action="ppaction://media"/>
            <a:extLst>
              <a:ext uri="{FF2B5EF4-FFF2-40B4-BE49-F238E27FC236}">
                <a16:creationId xmlns:a16="http://schemas.microsoft.com/office/drawing/2014/main" id="{51569B6F-5D96-4A41-BBB0-03E1F59AB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8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Care of the Perineum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During the first 24 hours, </a:t>
            </a:r>
            <a:r>
              <a:rPr lang="en-US" dirty="0" err="1"/>
              <a:t>perineal</a:t>
            </a:r>
            <a:r>
              <a:rPr lang="en-US" dirty="0"/>
              <a:t> pain can be minimized using oral</a:t>
            </a:r>
          </a:p>
          <a:p>
            <a:pPr algn="l" rtl="0"/>
            <a:r>
              <a:rPr lang="en-US" dirty="0"/>
              <a:t>analgesics, topical anesthetic sprays or creams, application of an ice bag to</a:t>
            </a:r>
          </a:p>
          <a:p>
            <a:pPr algn="l" rtl="0"/>
            <a:r>
              <a:rPr lang="en-US" dirty="0"/>
              <a:t>minimize swelling, baths, and rectal suppositories</a:t>
            </a:r>
            <a:endParaRPr lang="fa-IR" dirty="0"/>
          </a:p>
        </p:txBody>
      </p:sp>
      <p:pic>
        <p:nvPicPr>
          <p:cNvPr id="4" name="AUD-20200501-WA0062">
            <a:hlinkClick r:id="" action="ppaction://media"/>
            <a:extLst>
              <a:ext uri="{FF2B5EF4-FFF2-40B4-BE49-F238E27FC236}">
                <a16:creationId xmlns:a16="http://schemas.microsoft.com/office/drawing/2014/main" id="{3A82F0DE-99A3-462A-BECA-C9E8B0FF9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2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Patients with hypertension, perinatal depression, cesarean or </a:t>
            </a:r>
            <a:r>
              <a:rPr lang="en-US" dirty="0" err="1"/>
              <a:t>perineal</a:t>
            </a:r>
            <a:r>
              <a:rPr lang="en-US" dirty="0"/>
              <a:t> wound infections or other conditions may warrant follow-up as early as 72 hours postpartum</a:t>
            </a:r>
          </a:p>
          <a:p>
            <a:pPr algn="l" rtl="0"/>
            <a:r>
              <a:rPr lang="en-US" dirty="0"/>
              <a:t>and again 7 to 10 days postpartum as indicated.</a:t>
            </a:r>
          </a:p>
          <a:p>
            <a:pPr algn="l" rtl="0"/>
            <a:endParaRPr lang="fa-IR" dirty="0"/>
          </a:p>
        </p:txBody>
      </p:sp>
      <p:pic>
        <p:nvPicPr>
          <p:cNvPr id="4" name="AUD-20200501-WA0027">
            <a:hlinkClick r:id="" action="ppaction://media"/>
            <a:extLst>
              <a:ext uri="{FF2B5EF4-FFF2-40B4-BE49-F238E27FC236}">
                <a16:creationId xmlns:a16="http://schemas.microsoft.com/office/drawing/2014/main" id="{758C1E27-F253-4902-8167-B0DD961E2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2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i="1" dirty="0"/>
              <a:t>Severe </a:t>
            </a:r>
            <a:r>
              <a:rPr lang="en-US" i="1" dirty="0" err="1"/>
              <a:t>perineal</a:t>
            </a:r>
            <a:r>
              <a:rPr lang="en-US" i="1" dirty="0"/>
              <a:t> pain unresponsive</a:t>
            </a:r>
          </a:p>
          <a:p>
            <a:pPr algn="l" rtl="0"/>
            <a:r>
              <a:rPr lang="en-US" i="1" dirty="0"/>
              <a:t>to the usual analgesics may signify the development of a </a:t>
            </a:r>
            <a:r>
              <a:rPr lang="en-US" b="1" i="1" dirty="0"/>
              <a:t>hematoma</a:t>
            </a:r>
            <a:r>
              <a:rPr lang="en-US" i="1" dirty="0"/>
              <a:t>, which</a:t>
            </a:r>
          </a:p>
          <a:p>
            <a:pPr algn="l" rtl="0"/>
            <a:r>
              <a:rPr lang="en-US" i="1" dirty="0"/>
              <a:t>requires careful examination of the vulva, vagina, and rectum</a:t>
            </a:r>
            <a:endParaRPr lang="fa-IR" dirty="0"/>
          </a:p>
        </p:txBody>
      </p:sp>
      <p:pic>
        <p:nvPicPr>
          <p:cNvPr id="4" name="AUD-20200501-WA0063">
            <a:hlinkClick r:id="" action="ppaction://media"/>
            <a:extLst>
              <a:ext uri="{FF2B5EF4-FFF2-40B4-BE49-F238E27FC236}">
                <a16:creationId xmlns:a16="http://schemas.microsoft.com/office/drawing/2014/main" id="{59AD6513-B9B1-4486-97B6-668D006E4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8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Contraception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i="1" dirty="0"/>
              <a:t>Approximately 15% of non-nursing women are fertile at 6 weeks</a:t>
            </a:r>
          </a:p>
          <a:p>
            <a:pPr algn="l" rtl="0"/>
            <a:r>
              <a:rPr lang="en-US" i="1" dirty="0"/>
              <a:t>postpartum; therefore, postpartum care in the hospital should include a</a:t>
            </a:r>
          </a:p>
          <a:p>
            <a:pPr algn="l" rtl="0"/>
            <a:r>
              <a:rPr lang="en-US" i="1" dirty="0"/>
              <a:t>discussion of </a:t>
            </a:r>
            <a:r>
              <a:rPr lang="en-US" b="1" i="1" dirty="0"/>
              <a:t>contraception</a:t>
            </a:r>
            <a:endParaRPr lang="fa-IR" dirty="0"/>
          </a:p>
        </p:txBody>
      </p:sp>
      <p:pic>
        <p:nvPicPr>
          <p:cNvPr id="4" name="AUD-20200501-WA0064">
            <a:hlinkClick r:id="" action="ppaction://media"/>
            <a:extLst>
              <a:ext uri="{FF2B5EF4-FFF2-40B4-BE49-F238E27FC236}">
                <a16:creationId xmlns:a16="http://schemas.microsoft.com/office/drawing/2014/main" id="{3CD55AA8-C7A3-4BDE-8735-BA001FCC6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6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dirty="0"/>
              <a:t>Although combined estrogen–progestin oral contraceptives</a:t>
            </a:r>
          </a:p>
          <a:p>
            <a:pPr algn="l" rtl="0"/>
            <a:r>
              <a:rPr lang="en-US" dirty="0"/>
              <a:t>should not be initiated for the first 3 weeks after delivery, progestin-only</a:t>
            </a:r>
          </a:p>
          <a:p>
            <a:pPr algn="l" rtl="0"/>
            <a:r>
              <a:rPr lang="en-US" dirty="0"/>
              <a:t>oral contraceptives may be initiated any time postpartum, including</a:t>
            </a:r>
          </a:p>
          <a:p>
            <a:pPr algn="l" rtl="0"/>
            <a:r>
              <a:rPr lang="en-US" dirty="0"/>
              <a:t>immediately postpartum, regardless of whether the mother is breastfeeding</a:t>
            </a:r>
          </a:p>
          <a:p>
            <a:pPr algn="l" rtl="0"/>
            <a:r>
              <a:rPr lang="en-US" dirty="0"/>
              <a:t>or not.</a:t>
            </a:r>
            <a:endParaRPr lang="fa-IR" dirty="0"/>
          </a:p>
        </p:txBody>
      </p:sp>
      <p:pic>
        <p:nvPicPr>
          <p:cNvPr id="4" name="AUD-20200501-WA0065">
            <a:hlinkClick r:id="" action="ppaction://media"/>
            <a:extLst>
              <a:ext uri="{FF2B5EF4-FFF2-40B4-BE49-F238E27FC236}">
                <a16:creationId xmlns:a16="http://schemas.microsoft.com/office/drawing/2014/main" id="{EFF7F153-5ACE-43E5-81A2-BA2E9EDCD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8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dirty="0"/>
              <a:t>The contraceptive rod or an intrauterine device</a:t>
            </a:r>
          </a:p>
          <a:p>
            <a:pPr algn="l" rtl="0"/>
            <a:r>
              <a:rPr lang="en-US" dirty="0"/>
              <a:t>may be inserted any time before hospital discharge including in the</a:t>
            </a:r>
          </a:p>
          <a:p>
            <a:pPr algn="l" rtl="0"/>
            <a:r>
              <a:rPr lang="en-US" dirty="0"/>
              <a:t>delivery room. Since 40% of patients do not attend the 6-week postpartum</a:t>
            </a:r>
          </a:p>
          <a:p>
            <a:pPr algn="l" rtl="0"/>
            <a:r>
              <a:rPr lang="en-US" dirty="0"/>
              <a:t>visit, patients should be counseled during pregnancy about the availability</a:t>
            </a:r>
          </a:p>
          <a:p>
            <a:pPr algn="l" rtl="0"/>
            <a:r>
              <a:rPr lang="en-US" dirty="0"/>
              <a:t>of these methods.</a:t>
            </a:r>
            <a:endParaRPr lang="fa-IR" dirty="0"/>
          </a:p>
        </p:txBody>
      </p:sp>
      <p:pic>
        <p:nvPicPr>
          <p:cNvPr id="4" name="AUD-20200501-WA0066">
            <a:hlinkClick r:id="" action="ppaction://media"/>
            <a:extLst>
              <a:ext uri="{FF2B5EF4-FFF2-40B4-BE49-F238E27FC236}">
                <a16:creationId xmlns:a16="http://schemas.microsoft.com/office/drawing/2014/main" id="{CC1B8AF1-461C-44CC-9246-CFD79C2CB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9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Postpartum Sterilization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b="1" dirty="0"/>
              <a:t>Postpartum sterilization </a:t>
            </a:r>
            <a:r>
              <a:rPr lang="en-US" dirty="0"/>
              <a:t>can be performed at the time of cesarean</a:t>
            </a:r>
          </a:p>
          <a:p>
            <a:pPr algn="l" rtl="0"/>
            <a:r>
              <a:rPr lang="en-US" dirty="0"/>
              <a:t>delivery or after a vaginal delivery and should not extend the patient’s</a:t>
            </a:r>
          </a:p>
          <a:p>
            <a:pPr algn="l" rtl="0"/>
            <a:r>
              <a:rPr lang="en-US" dirty="0"/>
              <a:t>hospital stay. Ideally, postpartum </a:t>
            </a:r>
            <a:r>
              <a:rPr lang="en-US" dirty="0" err="1"/>
              <a:t>minilaparotomy</a:t>
            </a:r>
            <a:r>
              <a:rPr lang="en-US" dirty="0"/>
              <a:t> is performed before the</a:t>
            </a:r>
          </a:p>
          <a:p>
            <a:pPr algn="l" rtl="0"/>
            <a:r>
              <a:rPr lang="en-US" dirty="0"/>
              <a:t>onset of significant uterine involution but following a full assessment of</a:t>
            </a:r>
          </a:p>
          <a:p>
            <a:pPr algn="l" rtl="0"/>
            <a:r>
              <a:rPr lang="en-US" dirty="0"/>
              <a:t>maternal and neonatal well-being</a:t>
            </a:r>
            <a:endParaRPr lang="fa-IR" dirty="0"/>
          </a:p>
        </p:txBody>
      </p:sp>
      <p:pic>
        <p:nvPicPr>
          <p:cNvPr id="4" name="AUD-20200501-WA0067">
            <a:hlinkClick r:id="" action="ppaction://media"/>
            <a:extLst>
              <a:ext uri="{FF2B5EF4-FFF2-40B4-BE49-F238E27FC236}">
                <a16:creationId xmlns:a16="http://schemas.microsoft.com/office/drawing/2014/main" id="{BD386D94-932C-4B4E-A92E-5F80444F5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6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Lactation and Breastfeeding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Because breast milk is the ideal source of nutrition for the neonate, it is</a:t>
            </a:r>
          </a:p>
          <a:p>
            <a:r>
              <a:rPr lang="en-US" dirty="0"/>
              <a:t>recommended that women breastfeed exclusively for the first 6 months</a:t>
            </a:r>
          </a:p>
          <a:p>
            <a:r>
              <a:rPr lang="en-US" dirty="0"/>
              <a:t>and continue breastfeeding for as long as mutually desired</a:t>
            </a:r>
            <a:endParaRPr lang="fa-IR" dirty="0"/>
          </a:p>
        </p:txBody>
      </p:sp>
      <p:pic>
        <p:nvPicPr>
          <p:cNvPr id="4" name="AUD-20200501-WA0068">
            <a:hlinkClick r:id="" action="ppaction://media"/>
            <a:extLst>
              <a:ext uri="{FF2B5EF4-FFF2-40B4-BE49-F238E27FC236}">
                <a16:creationId xmlns:a16="http://schemas.microsoft.com/office/drawing/2014/main" id="{A22AEA68-4B3D-4BB0-8435-4832C4B0F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Contraindications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Women with HIV should</a:t>
            </a:r>
          </a:p>
          <a:p>
            <a:r>
              <a:rPr lang="en-US" dirty="0"/>
              <a:t>not breastfeed due to the risk of vertical transmission. Women with active,</a:t>
            </a:r>
          </a:p>
          <a:p>
            <a:r>
              <a:rPr lang="en-US" dirty="0"/>
              <a:t>untreated tuberculosis should not have close contact with their infants until</a:t>
            </a:r>
          </a:p>
          <a:p>
            <a:r>
              <a:rPr lang="en-US" dirty="0"/>
              <a:t>they have been treated and are noninfectious; their breast milk may be</a:t>
            </a:r>
          </a:p>
          <a:p>
            <a:pPr algn="l" rtl="0"/>
            <a:r>
              <a:rPr lang="en-US" dirty="0"/>
              <a:t>expressed and given to the infant, except in the </a:t>
            </a:r>
            <a:r>
              <a:rPr lang="fa-IR" dirty="0"/>
              <a:t>   </a:t>
            </a:r>
            <a:r>
              <a:rPr lang="en-US" dirty="0"/>
              <a:t>rare case of tuberculosis mastitis.</a:t>
            </a:r>
          </a:p>
          <a:p>
            <a:endParaRPr lang="fa-IR" dirty="0"/>
          </a:p>
        </p:txBody>
      </p:sp>
      <p:pic>
        <p:nvPicPr>
          <p:cNvPr id="4" name="AUD-20200501-WA0069">
            <a:hlinkClick r:id="" action="ppaction://media"/>
            <a:extLst>
              <a:ext uri="{FF2B5EF4-FFF2-40B4-BE49-F238E27FC236}">
                <a16:creationId xmlns:a16="http://schemas.microsoft.com/office/drawing/2014/main" id="{EEC9F988-2F44-4337-A608-4FD5A7582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6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Mothers undergoing chemotherapy, receiving antimetabolites, or</a:t>
            </a:r>
          </a:p>
          <a:p>
            <a:r>
              <a:rPr lang="en-US" dirty="0"/>
              <a:t>who have received radioactive materials should not breastfeed until the</a:t>
            </a:r>
          </a:p>
          <a:p>
            <a:r>
              <a:rPr lang="en-US" dirty="0"/>
              <a:t>breast milk has been cleared of these substances. Infants with </a:t>
            </a:r>
            <a:r>
              <a:rPr lang="en-US" dirty="0" err="1"/>
              <a:t>galactosemia</a:t>
            </a:r>
            <a:endParaRPr lang="en-US" dirty="0"/>
          </a:p>
          <a:p>
            <a:r>
              <a:rPr lang="en-US" dirty="0"/>
              <a:t>should not be breastfed due to their sensitivity to lactose. While</a:t>
            </a:r>
          </a:p>
          <a:p>
            <a:r>
              <a:rPr lang="en-US" dirty="0"/>
              <a:t>breastfeeding should be encouraged in women who are stable on their</a:t>
            </a:r>
          </a:p>
          <a:p>
            <a:r>
              <a:rPr lang="en-US" dirty="0"/>
              <a:t>opioid agonists, mothers who use illegal drugs should not breastfeed</a:t>
            </a:r>
            <a:endParaRPr lang="fa-IR" dirty="0"/>
          </a:p>
        </p:txBody>
      </p:sp>
      <p:pic>
        <p:nvPicPr>
          <p:cNvPr id="4" name="AUD-20200501-WA0070">
            <a:hlinkClick r:id="" action="ppaction://media"/>
            <a:extLst>
              <a:ext uri="{FF2B5EF4-FFF2-40B4-BE49-F238E27FC236}">
                <a16:creationId xmlns:a16="http://schemas.microsoft.com/office/drawing/2014/main" id="{6E529006-EA6E-4CCE-8939-DADD22C5D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1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Specific medications that would contraindicate</a:t>
            </a:r>
          </a:p>
          <a:p>
            <a:r>
              <a:rPr lang="en-US" dirty="0"/>
              <a:t>breastfeeding include lithium carbonate, tetracycline, </a:t>
            </a:r>
            <a:r>
              <a:rPr lang="en-US" dirty="0" err="1"/>
              <a:t>bromocriptine</a:t>
            </a:r>
            <a:r>
              <a:rPr lang="en-US" dirty="0"/>
              <a:t>,</a:t>
            </a:r>
          </a:p>
          <a:p>
            <a:r>
              <a:rPr lang="en-US" dirty="0"/>
              <a:t>methotrexate, and any radioactive substance.</a:t>
            </a:r>
            <a:endParaRPr lang="fa-IR" dirty="0"/>
          </a:p>
        </p:txBody>
      </p:sp>
      <p:pic>
        <p:nvPicPr>
          <p:cNvPr id="4" name="AUD-20200501-WA0071">
            <a:hlinkClick r:id="" action="ppaction://media"/>
            <a:extLst>
              <a:ext uri="{FF2B5EF4-FFF2-40B4-BE49-F238E27FC236}">
                <a16:creationId xmlns:a16="http://schemas.microsoft.com/office/drawing/2014/main" id="{015F9CDC-41A9-4354-B2E6-16E7EB654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1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Colostrum </a:t>
            </a:r>
            <a:r>
              <a:rPr lang="en-US" dirty="0"/>
              <a:t>is produced in the first 5 days postpartum</a:t>
            </a:r>
          </a:p>
          <a:p>
            <a:r>
              <a:rPr lang="en-US" dirty="0"/>
              <a:t>and is slowly replaced by maternal milk. Colostrum contains more</a:t>
            </a:r>
          </a:p>
          <a:p>
            <a:r>
              <a:rPr lang="en-US" dirty="0"/>
              <a:t>minerals and protein but less fat and sugar than maternal milk. Colostrum also contains immunoglobulin A, which may offer the newborn</a:t>
            </a:r>
          </a:p>
          <a:p>
            <a:r>
              <a:rPr lang="en-US" dirty="0"/>
              <a:t>some protection from enteric pathogens.</a:t>
            </a:r>
            <a:endParaRPr lang="fa-IR" dirty="0"/>
          </a:p>
        </p:txBody>
      </p:sp>
      <p:pic>
        <p:nvPicPr>
          <p:cNvPr id="4" name="AUD-20200501-WA0072">
            <a:hlinkClick r:id="" action="ppaction://media"/>
            <a:extLst>
              <a:ext uri="{FF2B5EF4-FFF2-40B4-BE49-F238E27FC236}">
                <a16:creationId xmlns:a16="http://schemas.microsoft.com/office/drawing/2014/main" id="{C35D5317-A821-46A8-A0C8-41320DD87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2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Involution of the Uterus</a:t>
            </a:r>
            <a:br>
              <a:rPr lang="en-US" b="1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The uterus weighs approximately 1,000 g and has a volume of 5,000 mL immediately after delivery, compared with its </a:t>
            </a:r>
            <a:r>
              <a:rPr lang="en-US" dirty="0" err="1"/>
              <a:t>nonpregnan</a:t>
            </a:r>
            <a:r>
              <a:rPr lang="en-US" dirty="0"/>
              <a:t> weight of approximately 70 g and capacity of 5 </a:t>
            </a:r>
            <a:r>
              <a:rPr lang="en-US" dirty="0" err="1"/>
              <a:t>mL.</a:t>
            </a:r>
            <a:endParaRPr lang="fa-IR" dirty="0"/>
          </a:p>
        </p:txBody>
      </p:sp>
      <p:pic>
        <p:nvPicPr>
          <p:cNvPr id="4" name="AUD-20200501-WA0028">
            <a:hlinkClick r:id="" action="ppaction://media"/>
            <a:extLst>
              <a:ext uri="{FF2B5EF4-FFF2-40B4-BE49-F238E27FC236}">
                <a16:creationId xmlns:a16="http://schemas.microsoft.com/office/drawing/2014/main" id="{CAD06BA9-43D2-4F5E-BF58-9775C4396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7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Vitamin K may be administered to the infant to prevent hemorrhagic</a:t>
            </a:r>
          </a:p>
          <a:p>
            <a:r>
              <a:rPr lang="en-US" dirty="0"/>
              <a:t>disease of the newborn</a:t>
            </a:r>
            <a:endParaRPr lang="fa-IR" dirty="0"/>
          </a:p>
        </p:txBody>
      </p:sp>
      <p:pic>
        <p:nvPicPr>
          <p:cNvPr id="4" name="AUD-20200501-WA0073">
            <a:hlinkClick r:id="" action="ppaction://media"/>
            <a:extLst>
              <a:ext uri="{FF2B5EF4-FFF2-40B4-BE49-F238E27FC236}">
                <a16:creationId xmlns:a16="http://schemas.microsoft.com/office/drawing/2014/main" id="{69127F77-3BD7-4F83-B64C-928D057B0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7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Lactational</a:t>
            </a:r>
            <a:r>
              <a:rPr lang="en-US" b="1" dirty="0"/>
              <a:t> Amenorrhea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natural contraceptive effect of exclusive breastfeeding (elevated</a:t>
            </a:r>
          </a:p>
          <a:p>
            <a:r>
              <a:rPr lang="en-US" dirty="0"/>
              <a:t>prolactin levels and associated anovulation) may be used to advantage in</a:t>
            </a:r>
          </a:p>
          <a:p>
            <a:r>
              <a:rPr lang="en-US" dirty="0"/>
              <a:t>what is known as the </a:t>
            </a:r>
            <a:r>
              <a:rPr lang="en-US" b="1" dirty="0" err="1"/>
              <a:t>lactational</a:t>
            </a:r>
            <a:r>
              <a:rPr lang="en-US" b="1" dirty="0"/>
              <a:t> amenorrhea </a:t>
            </a:r>
            <a:r>
              <a:rPr lang="en-US" dirty="0"/>
              <a:t>method</a:t>
            </a:r>
            <a:endParaRPr lang="fa-IR" dirty="0"/>
          </a:p>
        </p:txBody>
      </p:sp>
      <p:pic>
        <p:nvPicPr>
          <p:cNvPr id="4" name="AUD-20200501-WA0074">
            <a:hlinkClick r:id="" action="ppaction://media"/>
            <a:extLst>
              <a:ext uri="{FF2B5EF4-FFF2-40B4-BE49-F238E27FC236}">
                <a16:creationId xmlns:a16="http://schemas.microsoft.com/office/drawing/2014/main" id="{285BB32C-8336-4E23-8D7C-87D32B7B1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Therefore,</a:t>
            </a:r>
          </a:p>
          <a:p>
            <a:r>
              <a:rPr lang="en-US" dirty="0"/>
              <a:t>relying on breastfeeding as a contraceptive method is not recommended.</a:t>
            </a:r>
          </a:p>
          <a:p>
            <a:r>
              <a:rPr lang="en-US" dirty="0"/>
              <a:t>Regardless if the mother is exclusively breastfeeding or not, it is prudent to</a:t>
            </a:r>
          </a:p>
          <a:p>
            <a:r>
              <a:rPr lang="en-US" dirty="0"/>
              <a:t>counsel the mother on additional methods of contraception</a:t>
            </a:r>
            <a:endParaRPr lang="fa-IR" dirty="0"/>
          </a:p>
        </p:txBody>
      </p:sp>
      <p:pic>
        <p:nvPicPr>
          <p:cNvPr id="4" name="AUD-20200501-WA0075">
            <a:hlinkClick r:id="" action="ppaction://media"/>
            <a:extLst>
              <a:ext uri="{FF2B5EF4-FFF2-40B4-BE49-F238E27FC236}">
                <a16:creationId xmlns:a16="http://schemas.microsoft.com/office/drawing/2014/main" id="{F55B2FF7-655E-4A4E-A803-02301BBB7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1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Nipple Care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nipples should be</a:t>
            </a:r>
          </a:p>
          <a:p>
            <a:r>
              <a:rPr lang="en-US" dirty="0"/>
              <a:t>washed with water and exposed to air for 15 to 20 minutes after each</a:t>
            </a:r>
          </a:p>
          <a:p>
            <a:r>
              <a:rPr lang="en-US" dirty="0"/>
              <a:t>feeding. A water-based cream such as lanolin or A and D ointment may be</a:t>
            </a:r>
          </a:p>
          <a:p>
            <a:r>
              <a:rPr lang="en-US" dirty="0"/>
              <a:t>applied if the nipples are tender. Fissuring of the nipple may make</a:t>
            </a:r>
          </a:p>
          <a:p>
            <a:r>
              <a:rPr lang="en-US" dirty="0"/>
              <a:t>breastfeeding extremely difficult.</a:t>
            </a:r>
            <a:endParaRPr lang="fa-IR" dirty="0"/>
          </a:p>
        </p:txBody>
      </p:sp>
      <p:pic>
        <p:nvPicPr>
          <p:cNvPr id="4" name="AUD-20200501-WA0076">
            <a:hlinkClick r:id="" action="ppaction://media"/>
            <a:extLst>
              <a:ext uri="{FF2B5EF4-FFF2-40B4-BE49-F238E27FC236}">
                <a16:creationId xmlns:a16="http://schemas.microsoft.com/office/drawing/2014/main" id="{2CF09AE8-A6C0-404C-871F-1009422AD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8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PERINATAL DEPRESSION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Although pregnancy and childbirth are usually joyous times, depression is</a:t>
            </a:r>
          </a:p>
          <a:p>
            <a:r>
              <a:rPr lang="en-US" dirty="0"/>
              <a:t>actually common in the postpartum period affecting one in seven women</a:t>
            </a:r>
            <a:endParaRPr lang="fa-IR" dirty="0"/>
          </a:p>
        </p:txBody>
      </p:sp>
      <p:pic>
        <p:nvPicPr>
          <p:cNvPr id="4" name="AUD-20200501-WA0077">
            <a:hlinkClick r:id="" action="ppaction://media"/>
            <a:extLst>
              <a:ext uri="{FF2B5EF4-FFF2-40B4-BE49-F238E27FC236}">
                <a16:creationId xmlns:a16="http://schemas.microsoft.com/office/drawing/2014/main" id="{86DB809C-B218-41F2-81B3-6181E99DF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Risk Factors for Perinatal Depression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Depression during Pregnancy</a:t>
            </a:r>
          </a:p>
          <a:p>
            <a:r>
              <a:rPr lang="en-US" dirty="0"/>
              <a:t>• Maternal anxiety</a:t>
            </a:r>
          </a:p>
          <a:p>
            <a:r>
              <a:rPr lang="en-US" dirty="0"/>
              <a:t>• History of depression</a:t>
            </a:r>
          </a:p>
          <a:p>
            <a:r>
              <a:rPr lang="en-US" dirty="0"/>
              <a:t>• Life stress</a:t>
            </a:r>
          </a:p>
          <a:p>
            <a:r>
              <a:rPr lang="en-US" dirty="0"/>
              <a:t>• Lack of support system</a:t>
            </a:r>
          </a:p>
          <a:p>
            <a:r>
              <a:rPr lang="en-US" dirty="0"/>
              <a:t>• Unintended pregnancy</a:t>
            </a:r>
          </a:p>
          <a:p>
            <a:r>
              <a:rPr lang="en-US" dirty="0"/>
              <a:t>• Medicaid insurance</a:t>
            </a:r>
          </a:p>
          <a:p>
            <a:r>
              <a:rPr lang="en-US" dirty="0"/>
              <a:t>• Domestic violence</a:t>
            </a:r>
          </a:p>
          <a:p>
            <a:r>
              <a:rPr lang="en-US" dirty="0"/>
              <a:t>• Lower income</a:t>
            </a:r>
          </a:p>
          <a:p>
            <a:r>
              <a:rPr lang="en-US" dirty="0"/>
              <a:t>• Lower education</a:t>
            </a:r>
          </a:p>
          <a:p>
            <a:r>
              <a:rPr lang="en-US" dirty="0"/>
              <a:t>• Smoking</a:t>
            </a:r>
          </a:p>
          <a:p>
            <a:r>
              <a:rPr lang="en-US" dirty="0"/>
              <a:t>• Single status</a:t>
            </a:r>
          </a:p>
          <a:p>
            <a:r>
              <a:rPr lang="en-US" dirty="0"/>
              <a:t>• Poor relationship quality</a:t>
            </a:r>
            <a:endParaRPr lang="fa-IR" dirty="0"/>
          </a:p>
        </p:txBody>
      </p:sp>
      <p:pic>
        <p:nvPicPr>
          <p:cNvPr id="4" name="AUD-20200501-WA0078">
            <a:hlinkClick r:id="" action="ppaction://media"/>
            <a:extLst>
              <a:ext uri="{FF2B5EF4-FFF2-40B4-BE49-F238E27FC236}">
                <a16:creationId xmlns:a16="http://schemas.microsoft.com/office/drawing/2014/main" id="{A5704499-0574-477E-97AE-88BDD24C5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1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Postpartum Depression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/>
              <a:t>• </a:t>
            </a:r>
            <a:r>
              <a:rPr lang="en-US" dirty="0"/>
              <a:t>Depression during pregnancy</a:t>
            </a:r>
          </a:p>
          <a:p>
            <a:r>
              <a:rPr lang="en-US" dirty="0"/>
              <a:t>• Anxiety during pregnancy</a:t>
            </a:r>
          </a:p>
          <a:p>
            <a:r>
              <a:rPr lang="en-US" dirty="0"/>
              <a:t>• Experiencing stressful life events during pregnancy</a:t>
            </a:r>
          </a:p>
          <a:p>
            <a:r>
              <a:rPr lang="en-US" dirty="0"/>
              <a:t>• Experiencing stressful life events in the early postpartum period</a:t>
            </a:r>
          </a:p>
          <a:p>
            <a:r>
              <a:rPr lang="en-US" dirty="0"/>
              <a:t>• Traumatic birth experience</a:t>
            </a:r>
          </a:p>
          <a:p>
            <a:r>
              <a:rPr lang="en-US" dirty="0"/>
              <a:t>• Preterm birth/infant admission to neonatal intensive care</a:t>
            </a:r>
          </a:p>
          <a:p>
            <a:r>
              <a:rPr lang="en-US" dirty="0"/>
              <a:t>• Low levels of social support</a:t>
            </a:r>
          </a:p>
          <a:p>
            <a:r>
              <a:rPr lang="en-US" dirty="0"/>
              <a:t>• Previous history of depression</a:t>
            </a:r>
          </a:p>
          <a:p>
            <a:r>
              <a:rPr lang="en-US" dirty="0"/>
              <a:t>• Breastfeeding problems</a:t>
            </a:r>
            <a:endParaRPr lang="fa-IR" dirty="0"/>
          </a:p>
        </p:txBody>
      </p:sp>
      <p:pic>
        <p:nvPicPr>
          <p:cNvPr id="4" name="AUD-20200501-WA0079">
            <a:hlinkClick r:id="" action="ppaction://media"/>
            <a:extLst>
              <a:ext uri="{FF2B5EF4-FFF2-40B4-BE49-F238E27FC236}">
                <a16:creationId xmlns:a16="http://schemas.microsoft.com/office/drawing/2014/main" id="{2521A5F2-14DA-4DEB-A1C6-253B71EF4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1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dirty="0"/>
              <a:t>Immediately after delivery, the fundus of the uterus is easily palpable halfway between the pubic </a:t>
            </a:r>
            <a:r>
              <a:rPr lang="en-US" dirty="0" err="1"/>
              <a:t>symphysis</a:t>
            </a:r>
            <a:r>
              <a:rPr lang="en-US" dirty="0"/>
              <a:t> and the umbilicus. The immediate reduction in uterine size is a</a:t>
            </a:r>
          </a:p>
          <a:p>
            <a:pPr algn="l" rtl="0"/>
            <a:r>
              <a:rPr lang="en-US" dirty="0"/>
              <a:t>result of delivery of the fetus, placenta, and amniotic fluid. Further uterine involution is caused by autolysis of intracellular </a:t>
            </a:r>
            <a:r>
              <a:rPr lang="en-US" dirty="0" err="1"/>
              <a:t>myometrial</a:t>
            </a:r>
            <a:r>
              <a:rPr lang="en-US" dirty="0"/>
              <a:t> protein, resulting in a decrease in cell size but not in cell number.</a:t>
            </a:r>
            <a:endParaRPr lang="fa-IR" dirty="0"/>
          </a:p>
        </p:txBody>
      </p:sp>
      <p:pic>
        <p:nvPicPr>
          <p:cNvPr id="4" name="AUD-20200501-WA0029">
            <a:hlinkClick r:id="" action="ppaction://media"/>
            <a:extLst>
              <a:ext uri="{FF2B5EF4-FFF2-40B4-BE49-F238E27FC236}">
                <a16:creationId xmlns:a16="http://schemas.microsoft.com/office/drawing/2014/main" id="{1A02F7F3-1961-4649-8890-F5D967807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As a result of these changes, the uterus returns to the pelvis by 2 weeks postpartum and is at its normal size by 6 weeks postpartum. Immediately after birth,</a:t>
            </a:r>
          </a:p>
          <a:p>
            <a:pPr algn="l" rtl="0"/>
            <a:r>
              <a:rPr lang="en-US" dirty="0"/>
              <a:t>uterine hemostasis is maintained by contraction of the smooth muscle of</a:t>
            </a:r>
          </a:p>
          <a:p>
            <a:pPr algn="l" rtl="0"/>
            <a:r>
              <a:rPr lang="en-US" dirty="0"/>
              <a:t>the arterial walls and compression of the vasculature by the uterine musculature</a:t>
            </a:r>
            <a:endParaRPr lang="fa-IR" dirty="0"/>
          </a:p>
        </p:txBody>
      </p:sp>
      <p:pic>
        <p:nvPicPr>
          <p:cNvPr id="4" name="AUD-20200501-WA0030">
            <a:hlinkClick r:id="" action="ppaction://media"/>
            <a:extLst>
              <a:ext uri="{FF2B5EF4-FFF2-40B4-BE49-F238E27FC236}">
                <a16:creationId xmlns:a16="http://schemas.microsoft.com/office/drawing/2014/main" id="{F5E71C34-DE4A-4F80-81B3-28E149246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5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Lochia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i="1" dirty="0"/>
              <a:t>The subsequent discharge, called </a:t>
            </a:r>
            <a:r>
              <a:rPr lang="en-US" b="1" i="1" dirty="0"/>
              <a:t>lochia</a:t>
            </a:r>
            <a:r>
              <a:rPr lang="en-US" i="1" dirty="0"/>
              <a:t>, is fairly heavy at first and</a:t>
            </a:r>
          </a:p>
          <a:p>
            <a:pPr algn="l" rtl="0"/>
            <a:r>
              <a:rPr lang="en-US" i="1" dirty="0"/>
              <a:t>rapidly decreases in amount over the first 2 to 3 days postpartum,</a:t>
            </a:r>
          </a:p>
          <a:p>
            <a:pPr algn="l" rtl="0"/>
            <a:r>
              <a:rPr lang="en-US" i="1" dirty="0"/>
              <a:t>although it may last for several weeks.</a:t>
            </a:r>
            <a:endParaRPr lang="en-US" b="1" dirty="0"/>
          </a:p>
        </p:txBody>
      </p:sp>
      <p:pic>
        <p:nvPicPr>
          <p:cNvPr id="4" name="AUD-20200501-WA0031">
            <a:hlinkClick r:id="" action="ppaction://media"/>
            <a:extLst>
              <a:ext uri="{FF2B5EF4-FFF2-40B4-BE49-F238E27FC236}">
                <a16:creationId xmlns:a16="http://schemas.microsoft.com/office/drawing/2014/main" id="{5E3FE6AD-E55E-4655-8E1F-D1688CB1D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dirty="0"/>
              <a:t>Lochia is classically described as</a:t>
            </a:r>
          </a:p>
          <a:p>
            <a:pPr algn="l" rtl="0"/>
            <a:r>
              <a:rPr lang="en-US" dirty="0"/>
              <a:t>(1) </a:t>
            </a:r>
            <a:r>
              <a:rPr lang="en-US" b="1" dirty="0"/>
              <a:t>lochia </a:t>
            </a:r>
            <a:r>
              <a:rPr lang="en-US" b="1" dirty="0" err="1"/>
              <a:t>rubra</a:t>
            </a:r>
            <a:r>
              <a:rPr lang="en-US" dirty="0"/>
              <a:t>, menses-like bleeding in the first several days, consisting</a:t>
            </a:r>
          </a:p>
          <a:p>
            <a:pPr algn="l" rtl="0"/>
            <a:r>
              <a:rPr lang="en-US" dirty="0"/>
              <a:t>mainly of blood and necrotic </a:t>
            </a:r>
            <a:r>
              <a:rPr lang="en-US" dirty="0" err="1"/>
              <a:t>decidual</a:t>
            </a:r>
            <a:r>
              <a:rPr lang="en-US" dirty="0"/>
              <a:t> tissue; (2)</a:t>
            </a:r>
            <a:r>
              <a:rPr lang="en-US" b="1" dirty="0"/>
              <a:t>lochia serosa</a:t>
            </a:r>
            <a:r>
              <a:rPr lang="en-US" dirty="0"/>
              <a:t>, a lighter</a:t>
            </a:r>
          </a:p>
          <a:p>
            <a:pPr algn="l" rtl="0"/>
            <a:r>
              <a:rPr lang="en-US" dirty="0"/>
              <a:t>discharge with considerably less blood in the next few days; and </a:t>
            </a:r>
          </a:p>
          <a:p>
            <a:pPr algn="l" rtl="0"/>
            <a:r>
              <a:rPr lang="en-US" dirty="0"/>
              <a:t>(3) </a:t>
            </a:r>
            <a:r>
              <a:rPr lang="en-US" b="1" dirty="0"/>
              <a:t>lochia alba</a:t>
            </a:r>
            <a:r>
              <a:rPr lang="en-US" dirty="0"/>
              <a:t>, a whitish discharge that may persist for several weeks.</a:t>
            </a:r>
            <a:endParaRPr lang="fa-IR" dirty="0"/>
          </a:p>
        </p:txBody>
      </p:sp>
      <p:pic>
        <p:nvPicPr>
          <p:cNvPr id="4" name="AUD-20200501-WA0032">
            <a:hlinkClick r:id="" action="ppaction://media"/>
            <a:extLst>
              <a:ext uri="{FF2B5EF4-FFF2-40B4-BE49-F238E27FC236}">
                <a16:creationId xmlns:a16="http://schemas.microsoft.com/office/drawing/2014/main" id="{8B2EC84A-A947-41A2-A14C-9677EE91F0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1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2567</Words>
  <Application>Microsoft Office PowerPoint</Application>
  <PresentationFormat>On-screen Show (4:3)</PresentationFormat>
  <Paragraphs>258</Paragraphs>
  <Slides>56</Slides>
  <Notes>0</Notes>
  <HiddenSlides>0</HiddenSlides>
  <MMClips>56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Calibri</vt:lpstr>
      <vt:lpstr>Office Theme</vt:lpstr>
      <vt:lpstr>Postpartum Care Fakhrolmolouk Yassaee</vt:lpstr>
      <vt:lpstr>PHYSIOLOGY OF THE PUERPERIUM</vt:lpstr>
      <vt:lpstr>PowerPoint Presentation</vt:lpstr>
      <vt:lpstr>PowerPoint Presentation</vt:lpstr>
      <vt:lpstr>Involution of the Uterus </vt:lpstr>
      <vt:lpstr>PowerPoint Presentation</vt:lpstr>
      <vt:lpstr>PowerPoint Presentation</vt:lpstr>
      <vt:lpstr>Lochia</vt:lpstr>
      <vt:lpstr>PowerPoint Presentation</vt:lpstr>
      <vt:lpstr>PowerPoint Presentation</vt:lpstr>
      <vt:lpstr>PowerPoint Presentation</vt:lpstr>
      <vt:lpstr>Cervix and Vagina</vt:lpstr>
      <vt:lpstr>PowerPoint Presentation</vt:lpstr>
      <vt:lpstr>Return of Ovarian Function</vt:lpstr>
      <vt:lpstr>PowerPoint Presentation</vt:lpstr>
      <vt:lpstr>PowerPoint Presentation</vt:lpstr>
      <vt:lpstr>Abdominal Wall</vt:lpstr>
      <vt:lpstr>Cardiovascular System</vt:lpstr>
      <vt:lpstr>PowerPoint Presentation</vt:lpstr>
      <vt:lpstr>Hematopoietic System</vt:lpstr>
      <vt:lpstr>Renal System</vt:lpstr>
      <vt:lpstr>PowerPoint Presentation</vt:lpstr>
      <vt:lpstr>MANAGEMENT OF THE IMMEDIATE POSTPARTUM PERIOD</vt:lpstr>
      <vt:lpstr>Maternal–Infant Bonding</vt:lpstr>
      <vt:lpstr>Postpartum Complications</vt:lpstr>
      <vt:lpstr>PowerPoint Presentation</vt:lpstr>
      <vt:lpstr>PowerPoint Presentation</vt:lpstr>
      <vt:lpstr>Analgesia</vt:lpstr>
      <vt:lpstr>Ambulation</vt:lpstr>
      <vt:lpstr>Breast Care</vt:lpstr>
      <vt:lpstr>PowerPoint Presentation</vt:lpstr>
      <vt:lpstr>PowerPoint Presentation</vt:lpstr>
      <vt:lpstr>Immunizations</vt:lpstr>
      <vt:lpstr>PowerPoint Presentation</vt:lpstr>
      <vt:lpstr>PowerPoint Presentation</vt:lpstr>
      <vt:lpstr>Bowel and Bladder Function</vt:lpstr>
      <vt:lpstr>PowerPoint Presentation</vt:lpstr>
      <vt:lpstr>PowerPoint Presentation</vt:lpstr>
      <vt:lpstr>Care of the Perineum</vt:lpstr>
      <vt:lpstr>PowerPoint Presentation</vt:lpstr>
      <vt:lpstr>Contraception</vt:lpstr>
      <vt:lpstr>PowerPoint Presentation</vt:lpstr>
      <vt:lpstr>PowerPoint Presentation</vt:lpstr>
      <vt:lpstr>Postpartum Sterilization</vt:lpstr>
      <vt:lpstr>Lactation and Breastfeeding</vt:lpstr>
      <vt:lpstr>Contraindications</vt:lpstr>
      <vt:lpstr>PowerPoint Presentation</vt:lpstr>
      <vt:lpstr>PowerPoint Presentation</vt:lpstr>
      <vt:lpstr>PowerPoint Presentation</vt:lpstr>
      <vt:lpstr>PowerPoint Presentation</vt:lpstr>
      <vt:lpstr>Lactational Amenorrhea</vt:lpstr>
      <vt:lpstr>PowerPoint Presentation</vt:lpstr>
      <vt:lpstr>Nipple Care</vt:lpstr>
      <vt:lpstr>PERINATAL DEPRESSION</vt:lpstr>
      <vt:lpstr>Risk Factors for Perinatal Depression</vt:lpstr>
      <vt:lpstr>Postpartum Depression</vt:lpstr>
    </vt:vector>
  </TitlesOfParts>
  <Company>MRT www.Win2Farsi.com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PHYSIOLOGY OF THE PUERPERIUM</dc:title>
  <dc:creator>MRT Pack 20 DVDs</dc:creator>
  <cp:keywords>C_Unrestricted</cp:keywords>
  <cp:lastModifiedBy>Fallahi, Saeid (SE O SV ME OPS FS OG IGT&amp;AGT)</cp:lastModifiedBy>
  <cp:revision>115</cp:revision>
  <dcterms:created xsi:type="dcterms:W3CDTF">2020-03-27T06:28:30Z</dcterms:created>
  <dcterms:modified xsi:type="dcterms:W3CDTF">2020-05-03T05:27:14Z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Confidentiality">
    <vt:lpwstr>Unrestricted</vt:lpwstr>
  </property>
  <property fmtid="{D5CDD505-2E9C-101B-9397-08002B2CF9AE}" pid="3" name="sodocoClasLang">
    <vt:lpwstr>Unrestricted</vt:lpwstr>
  </property>
  <property fmtid="{D5CDD505-2E9C-101B-9397-08002B2CF9AE}" pid="4" name="sodocoClasLangId">
    <vt:i4>0</vt:i4>
  </property>
  <property fmtid="{D5CDD505-2E9C-101B-9397-08002B2CF9AE}" pid="5" name="sodocoClasId">
    <vt:i4>0</vt:i4>
  </property>
</Properties>
</file>