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6"/>
  </p:notesMasterIdLst>
  <p:sldIdLst>
    <p:sldId id="287" r:id="rId2"/>
    <p:sldId id="256" r:id="rId3"/>
    <p:sldId id="257" r:id="rId4"/>
    <p:sldId id="288"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333" r:id="rId25"/>
    <p:sldId id="281" r:id="rId26"/>
    <p:sldId id="282" r:id="rId27"/>
    <p:sldId id="283" r:id="rId28"/>
    <p:sldId id="331" r:id="rId29"/>
    <p:sldId id="284" r:id="rId30"/>
    <p:sldId id="285"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3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4" r:id="rId75"/>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673" autoAdjust="0"/>
    <p:restoredTop sz="94660"/>
  </p:normalViewPr>
  <p:slideViewPr>
    <p:cSldViewPr>
      <p:cViewPr varScale="1">
        <p:scale>
          <a:sx n="83" d="100"/>
          <a:sy n="83" d="100"/>
        </p:scale>
        <p:origin x="-75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23A77C7-2226-4C50-84F2-D76B6EFFFD34}" type="datetimeFigureOut">
              <a:rPr lang="fa-IR" smtClean="0"/>
              <a:pPr/>
              <a:t>1441/09/23</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535C635-6F3E-4EA3-A01A-A472BB06A468}"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35C635-6F3E-4EA3-A01A-A472BB06A468}" type="slidenum">
              <a:rPr lang="fa-IR" smtClean="0"/>
              <a:pPr/>
              <a:t>12</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6114-6F7C-446D-9767-F77E95DFE449}" type="datetimeFigureOut">
              <a:rPr lang="fa-IR" smtClean="0"/>
              <a:pPr/>
              <a:t>1441/09/23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78A473B-6725-40E2-95E3-C0A780D46D17}"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79D6114-6F7C-446D-9767-F77E95DFE449}" type="datetimeFigureOut">
              <a:rPr lang="fa-IR" smtClean="0"/>
              <a:pPr/>
              <a:t>1441/09/23</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78A473B-6725-40E2-95E3-C0A780D46D17}"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3.wav"/><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30.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audio" Target="../media/audio5.wav"/><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0.wav"/><Relationship Id="rId1" Type="http://schemas.openxmlformats.org/officeDocument/2006/relationships/audio" Target="../media/audio39.wav"/><Relationship Id="rId5" Type="http://schemas.openxmlformats.org/officeDocument/2006/relationships/image" Target="../media/image3.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48.wav"/><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2.wav"/></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55.wav"/></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56.wav"/></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7.wav"/></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8.wav"/></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2.wav"/></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4.wav"/></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5.wav"/></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7.wav"/></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8.wav"/></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9.wav"/></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0.wav"/></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1.wav"/></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3.wav"/></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4.wav"/></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75.wav"/></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7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endParaRPr lang="fa-IR" dirty="0"/>
          </a:p>
        </p:txBody>
      </p:sp>
      <p:sp>
        <p:nvSpPr>
          <p:cNvPr id="3" name="Subtitle 2"/>
          <p:cNvSpPr>
            <a:spLocks noGrp="1"/>
          </p:cNvSpPr>
          <p:nvPr>
            <p:ph type="subTitle" idx="1"/>
          </p:nvPr>
        </p:nvSpPr>
        <p:spPr/>
        <p:txBody>
          <a:bodyPr/>
          <a:lstStyle/>
          <a:p>
            <a:pPr rtl="0"/>
            <a:endParaRPr lang="fa-IR" dirty="0"/>
          </a:p>
        </p:txBody>
      </p:sp>
      <p:pic>
        <p:nvPicPr>
          <p:cNvPr id="4" name="Picture 5"/>
          <p:cNvPicPr>
            <a:picLocks noChangeAspect="1" noChangeArrowheads="1"/>
          </p:cNvPicPr>
          <p:nvPr/>
        </p:nvPicPr>
        <p:blipFill>
          <a:blip r:embed="rId5" cstate="print"/>
          <a:srcRect/>
          <a:stretch>
            <a:fillRect/>
          </a:stretch>
        </p:blipFill>
        <p:spPr bwMode="auto">
          <a:xfrm>
            <a:off x="-180528" y="0"/>
            <a:ext cx="9324528" cy="6858000"/>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4419600" y="3276600"/>
            <a:ext cx="304800" cy="304800"/>
          </a:xfrm>
          <a:prstGeom prst="rect">
            <a:avLst/>
          </a:prstGeom>
        </p:spPr>
      </p:pic>
      <p:pic>
        <p:nvPicPr>
          <p:cNvPr id="6" name="Recorded Sound">
            <a:hlinkClick r:id="" action="ppaction://media"/>
          </p:cNvPr>
          <p:cNvPicPr>
            <a:picLocks noRot="1" noChangeAspect="1"/>
          </p:cNvPicPr>
          <p:nvPr>
            <a:wavAudioFile r:embed="rId2" name="Recorded Sound"/>
          </p:nvPr>
        </p:nvPicPr>
        <p:blipFill>
          <a:blip r:embed="rId7" cstate="print"/>
          <a:stretch>
            <a:fillRect/>
          </a:stretch>
        </p:blipFill>
        <p:spPr>
          <a:xfrm>
            <a:off x="4419600" y="3276600"/>
            <a:ext cx="304800" cy="304800"/>
          </a:xfrm>
          <a:prstGeom prst="rect">
            <a:avLst/>
          </a:prstGeom>
        </p:spPr>
      </p:pic>
      <p:pic>
        <p:nvPicPr>
          <p:cNvPr id="7" name="Recorded Sound">
            <a:hlinkClick r:id="" action="ppaction://media"/>
          </p:cNvPr>
          <p:cNvPicPr>
            <a:picLocks noRot="1" noChangeAspect="1"/>
          </p:cNvPicPr>
          <p:nvPr>
            <a:wavAudioFile r:embed="rId3" name="Recorded Sound"/>
          </p:nvPr>
        </p:nvPicPr>
        <p:blipFill>
          <a:blip r:embed="rId8"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26"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8" fill="hold"/>
                                        <p:tgtEl>
                                          <p:spTgt spid="7"/>
                                        </p:tgtEl>
                                      </p:cBhvr>
                                    </p:cmd>
                                  </p:childTnLst>
                                </p:cTn>
                              </p:par>
                            </p:childTnLst>
                          </p:cTn>
                        </p:par>
                      </p:childTnLst>
                    </p:cTn>
                  </p:par>
                </p:childTnLst>
              </p:cTn>
              <p:nextCondLst>
                <p:cond evt="onClick" delay="0">
                  <p:tgtEl>
                    <p:spTgt spid="7"/>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DIAGNOSIS OF PREGNANCY</a:t>
            </a:r>
            <a:endParaRPr lang="fa-IR" dirty="0"/>
          </a:p>
        </p:txBody>
      </p:sp>
      <p:sp>
        <p:nvSpPr>
          <p:cNvPr id="3" name="Content Placeholder 2"/>
          <p:cNvSpPr>
            <a:spLocks noGrp="1"/>
          </p:cNvSpPr>
          <p:nvPr>
            <p:ph idx="1"/>
          </p:nvPr>
        </p:nvSpPr>
        <p:spPr/>
        <p:txBody>
          <a:bodyPr/>
          <a:lstStyle/>
          <a:p>
            <a:pPr algn="l" rtl="0"/>
            <a:r>
              <a:rPr lang="en-US" dirty="0" smtClean="0"/>
              <a:t>For a woman with regular menstrual cycles, a history of one or more missed periods following a time of sexual activity without effective contraception strongly suggests early </a:t>
            </a:r>
            <a:r>
              <a:rPr lang="en-US" dirty="0" smtClean="0">
                <a:solidFill>
                  <a:srgbClr val="FF0000"/>
                </a:solidFill>
              </a:rPr>
              <a:t>pregnancy</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Fatigue, nausea/vomiting, and breast tenderness are often associated symptoms.</a:t>
            </a:r>
          </a:p>
          <a:p>
            <a:pPr algn="l" rtl="0"/>
            <a:r>
              <a:rPr lang="en-US" dirty="0" smtClean="0"/>
              <a:t> On physical examination, </a:t>
            </a:r>
            <a:r>
              <a:rPr lang="en-US" dirty="0" smtClean="0">
                <a:solidFill>
                  <a:srgbClr val="FF0000"/>
                </a:solidFill>
              </a:rPr>
              <a:t>softening and enlargement of the pregnant uterus becomes apparent 6 or more weeks after the last normal menstrual period.</a:t>
            </a:r>
          </a:p>
          <a:p>
            <a:pPr algn="l" rtl="0"/>
            <a:r>
              <a:rPr lang="en-US" dirty="0" smtClean="0"/>
              <a:t> At approximately </a:t>
            </a:r>
            <a:r>
              <a:rPr lang="en-US" dirty="0" smtClean="0">
                <a:solidFill>
                  <a:srgbClr val="FF0000"/>
                </a:solidFill>
              </a:rPr>
              <a:t>12 weeks of gestation (12 </a:t>
            </a:r>
            <a:r>
              <a:rPr lang="en-US" dirty="0" smtClean="0"/>
              <a:t>weeks from the onset of the last menstrual period [LMP]), the uterus is generally enlarged</a:t>
            </a:r>
          </a:p>
          <a:p>
            <a:pPr algn="l" rtl="0"/>
            <a:r>
              <a:rPr lang="en-US" dirty="0" smtClean="0"/>
              <a:t>sufficiently to </a:t>
            </a:r>
            <a:r>
              <a:rPr lang="en-US" dirty="0" smtClean="0">
                <a:solidFill>
                  <a:srgbClr val="FF0000"/>
                </a:solidFill>
              </a:rPr>
              <a:t>be palpable in the lower abdomen</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Other genital tract findings early in pregnancy include congestion and a  </a:t>
            </a:r>
            <a:r>
              <a:rPr lang="en-US" sz="3600" dirty="0" smtClean="0">
                <a:solidFill>
                  <a:srgbClr val="FF0000"/>
                </a:solidFill>
              </a:rPr>
              <a:t>bluish discoloration of the cervix and vagina (</a:t>
            </a:r>
            <a:r>
              <a:rPr lang="en-US" sz="3600" b="1" dirty="0" smtClean="0">
                <a:solidFill>
                  <a:srgbClr val="FF0000"/>
                </a:solidFill>
              </a:rPr>
              <a:t>Chadwick sign) </a:t>
            </a:r>
          </a:p>
          <a:p>
            <a:pPr algn="l" rtl="0"/>
            <a:endParaRPr lang="en-US" sz="3600" b="1" dirty="0" smtClean="0"/>
          </a:p>
          <a:p>
            <a:pPr algn="l" rtl="0"/>
            <a:endParaRPr lang="en-US" sz="3600" b="1" dirty="0" smtClean="0"/>
          </a:p>
          <a:p>
            <a:pPr algn="l" rtl="0"/>
            <a:r>
              <a:rPr lang="en-US" b="1" dirty="0" smtClean="0"/>
              <a:t>and </a:t>
            </a:r>
            <a:r>
              <a:rPr lang="en-US" sz="3600" b="1" dirty="0" smtClean="0"/>
              <a:t>softening of the cervix </a:t>
            </a:r>
            <a:r>
              <a:rPr lang="en-US" sz="3600" dirty="0" smtClean="0"/>
              <a:t>(</a:t>
            </a:r>
            <a:r>
              <a:rPr lang="en-US" sz="3600" b="1" dirty="0" err="1" smtClean="0">
                <a:solidFill>
                  <a:srgbClr val="FF0000"/>
                </a:solidFill>
              </a:rPr>
              <a:t>Hegar</a:t>
            </a:r>
            <a:r>
              <a:rPr lang="en-US" sz="3600" b="1" dirty="0" smtClean="0">
                <a:solidFill>
                  <a:srgbClr val="FF0000"/>
                </a:solidFill>
              </a:rPr>
              <a:t> sign</a:t>
            </a:r>
            <a:r>
              <a:rPr lang="en-US" sz="3600" b="1"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a:xfrm>
            <a:off x="457200" y="1600200"/>
            <a:ext cx="8229600" cy="4876800"/>
          </a:xfrm>
        </p:spPr>
        <p:txBody>
          <a:bodyPr>
            <a:noAutofit/>
          </a:bodyPr>
          <a:lstStyle/>
          <a:p>
            <a:pPr algn="l" rtl="0"/>
            <a:r>
              <a:rPr lang="en-US" sz="4400" dirty="0" smtClean="0"/>
              <a:t>Increased </a:t>
            </a:r>
            <a:r>
              <a:rPr lang="en-US" sz="4400" dirty="0" smtClean="0">
                <a:solidFill>
                  <a:srgbClr val="FF0000"/>
                </a:solidFill>
              </a:rPr>
              <a:t>pigmentation of the skin </a:t>
            </a:r>
            <a:r>
              <a:rPr lang="en-US" sz="4400" dirty="0" smtClean="0"/>
              <a:t>and the appearance </a:t>
            </a:r>
            <a:r>
              <a:rPr lang="en-US" sz="4400" dirty="0" smtClean="0">
                <a:solidFill>
                  <a:srgbClr val="FF0000"/>
                </a:solidFill>
              </a:rPr>
              <a:t>of </a:t>
            </a:r>
            <a:r>
              <a:rPr lang="en-US" sz="4400" dirty="0" err="1" smtClean="0">
                <a:solidFill>
                  <a:srgbClr val="FF0000"/>
                </a:solidFill>
              </a:rPr>
              <a:t>circumlinear</a:t>
            </a:r>
            <a:r>
              <a:rPr lang="en-US" sz="4400" dirty="0" smtClean="0">
                <a:solidFill>
                  <a:srgbClr val="FF0000"/>
                </a:solidFill>
              </a:rPr>
              <a:t> </a:t>
            </a:r>
            <a:r>
              <a:rPr lang="en-US" sz="4400" dirty="0" err="1" smtClean="0">
                <a:solidFill>
                  <a:srgbClr val="FF0000"/>
                </a:solidFill>
              </a:rPr>
              <a:t>striae</a:t>
            </a:r>
            <a:r>
              <a:rPr lang="en-US" sz="4400" dirty="0" smtClean="0">
                <a:solidFill>
                  <a:srgbClr val="FF0000"/>
                </a:solidFill>
              </a:rPr>
              <a:t> </a:t>
            </a:r>
            <a:r>
              <a:rPr lang="en-US" sz="4400" dirty="0" smtClean="0"/>
              <a:t>on the abdominal wall occur later in pregnancy and are associated with </a:t>
            </a:r>
            <a:r>
              <a:rPr lang="en-US" sz="4400" dirty="0" smtClean="0">
                <a:solidFill>
                  <a:srgbClr val="FF0000"/>
                </a:solidFill>
              </a:rPr>
              <a:t>progesterone </a:t>
            </a:r>
            <a:r>
              <a:rPr lang="en-US" sz="4400" dirty="0" smtClean="0"/>
              <a:t>effects and </a:t>
            </a:r>
            <a:r>
              <a:rPr lang="en-US" sz="4400" dirty="0" smtClean="0">
                <a:solidFill>
                  <a:srgbClr val="FF0000"/>
                </a:solidFill>
              </a:rPr>
              <a:t>physical stretching </a:t>
            </a:r>
            <a:r>
              <a:rPr lang="en-US" sz="4400" dirty="0" smtClean="0"/>
              <a:t>of the dermis</a:t>
            </a:r>
            <a:endParaRPr lang="fa-IR" sz="44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Palpation of fetal parts and the appreciation of </a:t>
            </a:r>
            <a:r>
              <a:rPr lang="en-US" sz="3600" dirty="0" smtClean="0">
                <a:solidFill>
                  <a:srgbClr val="FF0000"/>
                </a:solidFill>
              </a:rPr>
              <a:t>fetal movement and fetal heart tones </a:t>
            </a:r>
            <a:r>
              <a:rPr lang="en-US" dirty="0" smtClean="0"/>
              <a:t>are diagnostic of pregnancy but at a more advanced gestational age.</a:t>
            </a:r>
          </a:p>
          <a:p>
            <a:pPr algn="l" rtl="0"/>
            <a:r>
              <a:rPr lang="en-US" dirty="0" smtClean="0"/>
              <a:t> The patient’s initial perception of fetal movement (called </a:t>
            </a:r>
            <a:r>
              <a:rPr lang="en-US" sz="4000" dirty="0" smtClean="0">
                <a:solidFill>
                  <a:srgbClr val="FF0000"/>
                </a:solidFill>
              </a:rPr>
              <a:t>quickening</a:t>
            </a:r>
            <a:r>
              <a:rPr lang="en-US" dirty="0" smtClean="0"/>
              <a:t>) is not usually reported before </a:t>
            </a:r>
            <a:r>
              <a:rPr lang="en-US" sz="3600" dirty="0" smtClean="0">
                <a:solidFill>
                  <a:srgbClr val="FF0000"/>
                </a:solidFill>
              </a:rPr>
              <a:t>16 to 18 weeks </a:t>
            </a:r>
            <a:r>
              <a:rPr lang="en-US" dirty="0" smtClean="0"/>
              <a:t>of gestation and often as late as 20 weeks in first-time mothers.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 </a:t>
            </a:r>
            <a:r>
              <a:rPr lang="en-US" b="1" dirty="0" smtClean="0"/>
              <a:t>pregnancy test</a:t>
            </a:r>
            <a:endParaRPr lang="fa-IR" dirty="0"/>
          </a:p>
        </p:txBody>
      </p:sp>
      <p:sp>
        <p:nvSpPr>
          <p:cNvPr id="3" name="Content Placeholder 2"/>
          <p:cNvSpPr>
            <a:spLocks noGrp="1"/>
          </p:cNvSpPr>
          <p:nvPr>
            <p:ph idx="1"/>
          </p:nvPr>
        </p:nvSpPr>
        <p:spPr/>
        <p:txBody>
          <a:bodyPr>
            <a:normAutofit fontScale="92500"/>
          </a:bodyPr>
          <a:lstStyle/>
          <a:p>
            <a:pPr algn="l" rtl="0"/>
            <a:r>
              <a:rPr lang="en-US" dirty="0" smtClean="0"/>
              <a:t>A </a:t>
            </a:r>
            <a:r>
              <a:rPr lang="en-US" b="1" dirty="0" smtClean="0"/>
              <a:t>pregnancy test is needed to confirm the</a:t>
            </a:r>
          </a:p>
          <a:p>
            <a:pPr algn="l" rtl="0"/>
            <a:r>
              <a:rPr lang="en-US" dirty="0" smtClean="0"/>
              <a:t>diagnosis.</a:t>
            </a:r>
          </a:p>
          <a:p>
            <a:pPr algn="l" rtl="0"/>
            <a:r>
              <a:rPr lang="en-US" dirty="0" smtClean="0"/>
              <a:t> Once a positive pregnancy test is identified and before fetal heart activity (i.e., a beating fetal heart) is seen on ultrasound, the physician and patient must be aware of signs and symptoms of an abnormal pregnancy, including those associated with </a:t>
            </a:r>
            <a:r>
              <a:rPr lang="en-US" dirty="0" smtClean="0">
                <a:solidFill>
                  <a:srgbClr val="FF0000"/>
                </a:solidFill>
              </a:rPr>
              <a:t>spontaneous abortion, ectopic pregnancy, and </a:t>
            </a:r>
            <a:r>
              <a:rPr lang="en-US" dirty="0" err="1" smtClean="0">
                <a:solidFill>
                  <a:srgbClr val="FF0000"/>
                </a:solidFill>
              </a:rPr>
              <a:t>trophoblastic</a:t>
            </a:r>
            <a:r>
              <a:rPr lang="en-US" dirty="0" smtClean="0">
                <a:solidFill>
                  <a:srgbClr val="FF0000"/>
                </a:solidFill>
              </a:rPr>
              <a:t> disease</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10000"/>
          </a:bodyPr>
          <a:lstStyle/>
          <a:p>
            <a:pPr algn="l" rtl="0"/>
            <a:r>
              <a:rPr lang="en-US" dirty="0" smtClean="0"/>
              <a:t>Several types of urine pregnancy tests are available that measure </a:t>
            </a:r>
            <a:r>
              <a:rPr lang="en-US" b="1" dirty="0" smtClean="0"/>
              <a:t>human chorionic </a:t>
            </a:r>
            <a:r>
              <a:rPr lang="en-US" b="1" dirty="0" err="1" smtClean="0"/>
              <a:t>gonadotropin</a:t>
            </a:r>
            <a:r>
              <a:rPr lang="en-US" b="1" dirty="0" smtClean="0"/>
              <a:t> (</a:t>
            </a:r>
            <a:r>
              <a:rPr lang="en-US" b="1" dirty="0" err="1" smtClean="0"/>
              <a:t>hCG</a:t>
            </a:r>
            <a:r>
              <a:rPr lang="en-US" b="1" dirty="0" smtClean="0"/>
              <a:t>) produced in the </a:t>
            </a:r>
            <a:r>
              <a:rPr lang="en-US" b="1" dirty="0" err="1" smtClean="0"/>
              <a:t>syncytiotrophoblast</a:t>
            </a:r>
            <a:r>
              <a:rPr lang="en-US" b="1" dirty="0" smtClean="0"/>
              <a:t> of the growing </a:t>
            </a:r>
            <a:r>
              <a:rPr lang="en-US" dirty="0" smtClean="0"/>
              <a:t>placenta. </a:t>
            </a:r>
          </a:p>
          <a:p>
            <a:pPr algn="l" rtl="0"/>
            <a:r>
              <a:rPr lang="en-US" dirty="0" smtClean="0"/>
              <a:t>Because </a:t>
            </a:r>
            <a:r>
              <a:rPr lang="en-US" dirty="0" err="1" smtClean="0"/>
              <a:t>hCG</a:t>
            </a:r>
            <a:r>
              <a:rPr lang="en-US" dirty="0" smtClean="0"/>
              <a:t> shares </a:t>
            </a:r>
            <a:r>
              <a:rPr lang="en-US" dirty="0" smtClean="0">
                <a:solidFill>
                  <a:srgbClr val="FF0000"/>
                </a:solidFill>
              </a:rPr>
              <a:t>an α-subunit with luteinizing hormone (LH),</a:t>
            </a:r>
            <a:r>
              <a:rPr lang="en-US" dirty="0" smtClean="0"/>
              <a:t> interpretation of any test that does not differentiate LH from </a:t>
            </a:r>
            <a:r>
              <a:rPr lang="en-US" dirty="0" err="1" smtClean="0"/>
              <a:t>hCG</a:t>
            </a:r>
            <a:r>
              <a:rPr lang="en-US" dirty="0" smtClean="0"/>
              <a:t> must take into account this overlap in structure.</a:t>
            </a:r>
          </a:p>
          <a:p>
            <a:pPr algn="l" rtl="0"/>
            <a:r>
              <a:rPr lang="en-US" dirty="0" smtClean="0"/>
              <a:t> The concentration of </a:t>
            </a:r>
            <a:r>
              <a:rPr lang="en-US" dirty="0" err="1" smtClean="0"/>
              <a:t>hCG</a:t>
            </a:r>
            <a:r>
              <a:rPr lang="en-US" dirty="0" smtClean="0"/>
              <a:t> necessary to evoke a positive test result must therefore be high enough to</a:t>
            </a:r>
          </a:p>
          <a:p>
            <a:pPr algn="l" rtl="0"/>
            <a:r>
              <a:rPr lang="en-US" dirty="0" smtClean="0"/>
              <a:t>avoid a false-positive diagnosis of pregnancy.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Standard laboratory </a:t>
            </a:r>
            <a:r>
              <a:rPr lang="en-US" sz="4000" dirty="0" smtClean="0">
                <a:solidFill>
                  <a:srgbClr val="FF0000"/>
                </a:solidFill>
              </a:rPr>
              <a:t>urine pregnancy tests </a:t>
            </a:r>
            <a:r>
              <a:rPr lang="en-US" dirty="0" smtClean="0"/>
              <a:t>become positive </a:t>
            </a:r>
            <a:r>
              <a:rPr lang="en-US" sz="3600" dirty="0" smtClean="0"/>
              <a:t>approximately </a:t>
            </a:r>
            <a:r>
              <a:rPr lang="en-US" sz="3600" dirty="0" smtClean="0">
                <a:solidFill>
                  <a:srgbClr val="FF0000"/>
                </a:solidFill>
              </a:rPr>
              <a:t>4 weeks following the first</a:t>
            </a:r>
          </a:p>
          <a:p>
            <a:pPr algn="l" rtl="0"/>
            <a:r>
              <a:rPr lang="en-US" sz="3600" dirty="0" smtClean="0">
                <a:solidFill>
                  <a:srgbClr val="FF0000"/>
                </a:solidFill>
              </a:rPr>
              <a:t>day of the LMP </a:t>
            </a:r>
            <a:r>
              <a:rPr lang="en-US" dirty="0" smtClean="0"/>
              <a:t>(i.e., around the time of the missed period).</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Home urine pregnancy tests have </a:t>
            </a:r>
            <a:r>
              <a:rPr lang="en-US" sz="4000" dirty="0" smtClean="0">
                <a:solidFill>
                  <a:srgbClr val="FF0000"/>
                </a:solidFill>
              </a:rPr>
              <a:t>a low false-positive rate but a high false-negative rate</a:t>
            </a:r>
            <a:endParaRPr lang="en-US" dirty="0" smtClean="0">
              <a:solidFill>
                <a:srgbClr val="FF0000"/>
              </a:solidFill>
            </a:endParaRPr>
          </a:p>
          <a:p>
            <a:pPr algn="l" rtl="0"/>
            <a:r>
              <a:rPr lang="en-US" dirty="0" smtClean="0"/>
              <a:t>(i.e., the test result is negative even though the patient is pregnant)</a:t>
            </a:r>
          </a:p>
          <a:p>
            <a:pPr algn="l" rtl="0"/>
            <a:r>
              <a:rPr lang="en-US" dirty="0" smtClean="0"/>
              <a:t> All urine pregnancy tests are best performed on </a:t>
            </a:r>
            <a:r>
              <a:rPr lang="en-US" dirty="0" smtClean="0">
                <a:solidFill>
                  <a:srgbClr val="FF0000"/>
                </a:solidFill>
              </a:rPr>
              <a:t>early-morning urine specimens</a:t>
            </a:r>
            <a:r>
              <a:rPr lang="en-US" dirty="0" smtClean="0"/>
              <a:t>, which contain the highest concentration of </a:t>
            </a:r>
            <a:r>
              <a:rPr lang="en-US" dirty="0" err="1" smtClean="0"/>
              <a:t>hCG</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b="1" dirty="0" smtClean="0"/>
              <a:t>Serum pregnancy tests are more specific and sensitive because they </a:t>
            </a:r>
            <a:r>
              <a:rPr lang="en-US" sz="4000" dirty="0" smtClean="0">
                <a:solidFill>
                  <a:srgbClr val="FF0000"/>
                </a:solidFill>
              </a:rPr>
              <a:t>test for the unique β-subunit of </a:t>
            </a:r>
            <a:r>
              <a:rPr lang="en-US" sz="4000" dirty="0" err="1" smtClean="0">
                <a:solidFill>
                  <a:srgbClr val="FF0000"/>
                </a:solidFill>
              </a:rPr>
              <a:t>hCG</a:t>
            </a:r>
            <a:r>
              <a:rPr lang="en-US" sz="4000" dirty="0" smtClean="0">
                <a:solidFill>
                  <a:srgbClr val="FF0000"/>
                </a:solidFill>
              </a:rPr>
              <a:t>,</a:t>
            </a:r>
            <a:r>
              <a:rPr lang="en-US" dirty="0" smtClean="0"/>
              <a:t> allowing detection of pregnancy very early in gestation, often </a:t>
            </a:r>
            <a:r>
              <a:rPr lang="en-US" dirty="0" smtClean="0">
                <a:solidFill>
                  <a:srgbClr val="FF0000"/>
                </a:solidFill>
              </a:rPr>
              <a:t>before the patient has missed a period</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ANTEPARTUM CARE</a:t>
            </a:r>
            <a:endParaRPr lang="fa-IR" dirty="0"/>
          </a:p>
        </p:txBody>
      </p:sp>
      <p:sp>
        <p:nvSpPr>
          <p:cNvPr id="3" name="Subtitle 2"/>
          <p:cNvSpPr>
            <a:spLocks noGrp="1"/>
          </p:cNvSpPr>
          <p:nvPr>
            <p:ph type="subTitle" idx="1"/>
          </p:nvPr>
        </p:nvSpPr>
        <p:spPr/>
        <p:txBody>
          <a:bodyPr>
            <a:normAutofit fontScale="92500" lnSpcReduction="10000"/>
          </a:bodyPr>
          <a:lstStyle/>
          <a:p>
            <a:pPr algn="l"/>
            <a:r>
              <a:rPr lang="en-US" sz="3600" dirty="0" smtClean="0">
                <a:solidFill>
                  <a:schemeClr val="tx1"/>
                </a:solidFill>
              </a:rPr>
              <a:t>M.AFRAKHTEH</a:t>
            </a:r>
          </a:p>
          <a:p>
            <a:pPr algn="l"/>
            <a:r>
              <a:rPr lang="en-US" sz="3600" dirty="0" smtClean="0">
                <a:solidFill>
                  <a:schemeClr val="tx1"/>
                </a:solidFill>
              </a:rPr>
              <a:t>SHOHADA HOSPITAL TAJRISH</a:t>
            </a:r>
          </a:p>
          <a:p>
            <a:pPr algn="l"/>
            <a:r>
              <a:rPr lang="en-US" sz="3600" dirty="0" smtClean="0">
                <a:solidFill>
                  <a:schemeClr val="tx1"/>
                </a:solidFill>
              </a:rPr>
              <a:t>May  2020</a:t>
            </a:r>
          </a:p>
          <a:p>
            <a:endParaRPr lang="fa-IR"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The </a:t>
            </a:r>
            <a:r>
              <a:rPr lang="en-US" sz="4800" dirty="0" smtClean="0">
                <a:solidFill>
                  <a:srgbClr val="FF0000"/>
                </a:solidFill>
              </a:rPr>
              <a:t>mean doubling time for </a:t>
            </a:r>
            <a:r>
              <a:rPr lang="en-US" sz="4800" dirty="0" err="1" smtClean="0">
                <a:solidFill>
                  <a:srgbClr val="FF0000"/>
                </a:solidFill>
              </a:rPr>
              <a:t>hCG</a:t>
            </a:r>
            <a:r>
              <a:rPr lang="en-US" sz="4800" dirty="0" smtClean="0">
                <a:solidFill>
                  <a:srgbClr val="FF0000"/>
                </a:solidFill>
              </a:rPr>
              <a:t> </a:t>
            </a:r>
            <a:r>
              <a:rPr lang="en-US" dirty="0" smtClean="0"/>
              <a:t>in patients with a viable intrauterine</a:t>
            </a:r>
          </a:p>
          <a:p>
            <a:pPr algn="l" rtl="0"/>
            <a:r>
              <a:rPr lang="en-US" dirty="0" smtClean="0"/>
              <a:t>pregnancy is approximately </a:t>
            </a:r>
            <a:r>
              <a:rPr lang="en-US" sz="4800" dirty="0" smtClean="0">
                <a:solidFill>
                  <a:srgbClr val="FF0000"/>
                </a:solidFill>
              </a:rPr>
              <a:t>1.5 to 2.0 days.</a:t>
            </a:r>
            <a:endParaRPr lang="fa-IR" sz="4800"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Such serial studies often allow differentiation of normal and abnormal pregnancy or indicate that further testing, for example </a:t>
            </a:r>
            <a:r>
              <a:rPr lang="en-US" sz="2800" dirty="0" smtClean="0">
                <a:solidFill>
                  <a:srgbClr val="FF0000"/>
                </a:solidFill>
              </a:rPr>
              <a:t>ultrasound</a:t>
            </a:r>
            <a:r>
              <a:rPr lang="en-US" dirty="0" smtClean="0"/>
              <a:t>, is</a:t>
            </a:r>
          </a:p>
          <a:p>
            <a:pPr algn="l" rtl="0"/>
            <a:r>
              <a:rPr lang="en-US" dirty="0" smtClean="0"/>
              <a:t>needed for the same purpose</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algn="l" rtl="0"/>
            <a:r>
              <a:rPr lang="en-US" b="1" dirty="0" smtClean="0"/>
              <a:t>Detection of fetal heart activity (fetal heart tones) is almost always </a:t>
            </a:r>
            <a:r>
              <a:rPr lang="en-US" dirty="0" smtClean="0"/>
              <a:t>evidence of </a:t>
            </a:r>
            <a:r>
              <a:rPr lang="en-US" dirty="0" smtClean="0">
                <a:solidFill>
                  <a:srgbClr val="FF0000"/>
                </a:solidFill>
              </a:rPr>
              <a:t>a viable intrauterine pregnancy.</a:t>
            </a:r>
          </a:p>
          <a:p>
            <a:pPr algn="l" rtl="0"/>
            <a:r>
              <a:rPr lang="en-US" dirty="0" smtClean="0"/>
              <a:t> With a traditional, </a:t>
            </a:r>
            <a:r>
              <a:rPr lang="en-US" sz="3600" dirty="0" err="1" smtClean="0">
                <a:solidFill>
                  <a:srgbClr val="FF0000"/>
                </a:solidFill>
              </a:rPr>
              <a:t>nonelectronic</a:t>
            </a:r>
            <a:r>
              <a:rPr lang="en-US" dirty="0" smtClean="0"/>
              <a:t>, acoustic </a:t>
            </a:r>
            <a:r>
              <a:rPr lang="en-US" dirty="0" err="1" smtClean="0"/>
              <a:t>fetoscope</a:t>
            </a:r>
            <a:r>
              <a:rPr lang="en-US" dirty="0" smtClean="0"/>
              <a:t>, auscultation of fetal heart tones is possible at or beyond </a:t>
            </a:r>
            <a:r>
              <a:rPr lang="en-US" dirty="0" smtClean="0">
                <a:solidFill>
                  <a:srgbClr val="FF0000"/>
                </a:solidFill>
              </a:rPr>
              <a:t>18 to 20 weeks</a:t>
            </a:r>
            <a:r>
              <a:rPr lang="en-US" dirty="0" smtClean="0"/>
              <a:t> of gestational age.</a:t>
            </a:r>
          </a:p>
          <a:p>
            <a:pPr algn="l" rtl="0"/>
            <a:r>
              <a:rPr lang="en-US" dirty="0" smtClean="0"/>
              <a:t> The commonly used </a:t>
            </a:r>
            <a:r>
              <a:rPr lang="en-US" sz="3600" dirty="0" smtClean="0">
                <a:solidFill>
                  <a:srgbClr val="FF0000"/>
                </a:solidFill>
              </a:rPr>
              <a:t>electronic Doppler devices</a:t>
            </a:r>
            <a:r>
              <a:rPr lang="en-US" dirty="0" smtClean="0"/>
              <a:t> can usually detect fetal heart tones at approximately </a:t>
            </a:r>
            <a:r>
              <a:rPr lang="en-US" dirty="0" smtClean="0">
                <a:solidFill>
                  <a:srgbClr val="FF0000"/>
                </a:solidFill>
              </a:rPr>
              <a:t>12 weeks </a:t>
            </a:r>
            <a:r>
              <a:rPr lang="en-US" dirty="0" smtClean="0"/>
              <a:t>of gestation (or perhaps a little later if the mother is obese).</a:t>
            </a:r>
          </a:p>
          <a:p>
            <a:pPr>
              <a:buNone/>
            </a:pP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THE INITIAL PRENATAL VISIT</a:t>
            </a:r>
            <a:endParaRPr lang="fa-IR" dirty="0"/>
          </a:p>
        </p:txBody>
      </p:sp>
      <p:sp>
        <p:nvSpPr>
          <p:cNvPr id="3" name="Content Placeholder 2"/>
          <p:cNvSpPr>
            <a:spLocks noGrp="1"/>
          </p:cNvSpPr>
          <p:nvPr>
            <p:ph idx="1"/>
          </p:nvPr>
        </p:nvSpPr>
        <p:spPr>
          <a:xfrm>
            <a:off x="457200" y="1295400"/>
            <a:ext cx="8229600" cy="4830763"/>
          </a:xfrm>
        </p:spPr>
        <p:txBody>
          <a:bodyPr/>
          <a:lstStyle/>
          <a:p>
            <a:pPr algn="l" rtl="0"/>
            <a:r>
              <a:rPr lang="en-US" dirty="0" smtClean="0"/>
              <a:t>ideally in the first trimester, a comprehensive history is taken, focusing on past pregnancies, </a:t>
            </a:r>
            <a:r>
              <a:rPr lang="en-US" sz="3600" dirty="0" smtClean="0">
                <a:solidFill>
                  <a:srgbClr val="FF0000"/>
                </a:solidFill>
              </a:rPr>
              <a:t>gynecologic history, medical history </a:t>
            </a:r>
            <a:r>
              <a:rPr lang="en-US" dirty="0" smtClean="0"/>
              <a:t>with attention to </a:t>
            </a:r>
            <a:r>
              <a:rPr lang="en-US" dirty="0" smtClean="0">
                <a:solidFill>
                  <a:srgbClr val="FF0000"/>
                </a:solidFill>
              </a:rPr>
              <a:t>chronic medical issues </a:t>
            </a:r>
            <a:r>
              <a:rPr lang="en-US" dirty="0" smtClean="0"/>
              <a:t>and</a:t>
            </a:r>
          </a:p>
          <a:p>
            <a:pPr algn="l" rtl="0"/>
            <a:r>
              <a:rPr lang="en-US" dirty="0" smtClean="0"/>
              <a:t>infections, information pertinent to </a:t>
            </a:r>
            <a:r>
              <a:rPr lang="en-US" dirty="0" smtClean="0">
                <a:solidFill>
                  <a:srgbClr val="FF0000"/>
                </a:solidFill>
              </a:rPr>
              <a:t>genetic screening,</a:t>
            </a:r>
            <a:r>
              <a:rPr lang="en-US" dirty="0" smtClean="0"/>
              <a:t> and information about the course of the current pregnancy.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endParaRPr lang="fa-IR" dirty="0"/>
          </a:p>
        </p:txBody>
      </p:sp>
      <p:pic>
        <p:nvPicPr>
          <p:cNvPr id="1026" name="Picture 2" descr="C:\Users\sony\Desktop\ac1.png"/>
          <p:cNvPicPr>
            <a:picLocks noChangeAspect="1" noChangeArrowheads="1"/>
          </p:cNvPicPr>
          <p:nvPr/>
        </p:nvPicPr>
        <p:blipFill>
          <a:blip r:embed="rId3" cstate="print"/>
          <a:srcRect/>
          <a:stretch>
            <a:fillRect/>
          </a:stretch>
        </p:blipFill>
        <p:spPr bwMode="auto">
          <a:xfrm>
            <a:off x="685801" y="228600"/>
            <a:ext cx="8458199" cy="60198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pPr algn="l" rtl="0"/>
            <a:r>
              <a:rPr lang="en-US" dirty="0" smtClean="0"/>
              <a:t>A complete physical examination is performed, including breast and pelvic examinations, as well as routine first-trimester laboratory studies </a:t>
            </a:r>
          </a:p>
          <a:p>
            <a:pPr algn="l" rtl="0"/>
            <a:r>
              <a:rPr lang="en-US" dirty="0" smtClean="0"/>
              <a:t> Other studies may be performed as indicated. The patient is given instructions concerning routine prenatal care, warning signs of complications, whom to contact with questions or problems, expected course of the pregnancy, risk counseling, and nutritional and social service information.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The initial obstetric pelvic examination also includes a description of the various diameters of the bony pelvis (see  assessment of the cervix (including </a:t>
            </a:r>
            <a:r>
              <a:rPr lang="en-US" dirty="0" smtClean="0">
                <a:solidFill>
                  <a:srgbClr val="FF0000"/>
                </a:solidFill>
              </a:rPr>
              <a:t>cervical length, consistency, dilation, and effacement</a:t>
            </a:r>
            <a:r>
              <a:rPr lang="en-US" dirty="0" smtClean="0"/>
              <a:t>),</a:t>
            </a:r>
          </a:p>
          <a:p>
            <a:pPr algn="l" rtl="0"/>
            <a:r>
              <a:rPr lang="en-US" dirty="0" smtClean="0"/>
              <a:t>and </a:t>
            </a:r>
            <a:r>
              <a:rPr lang="en-US" dirty="0" smtClean="0">
                <a:solidFill>
                  <a:srgbClr val="FF0000"/>
                </a:solidFill>
              </a:rPr>
              <a:t>uterine size </a:t>
            </a:r>
            <a:r>
              <a:rPr lang="en-US" dirty="0" smtClean="0"/>
              <a:t>(usually expressed in weeks), shape, consistency (firm to soft), and mobility.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lgn="l" rtl="0"/>
            <a:r>
              <a:rPr lang="en-US" sz="4800" dirty="0" smtClean="0"/>
              <a:t>When the uterus grows in size so that it exits the pelvis, the </a:t>
            </a:r>
            <a:r>
              <a:rPr lang="en-US" sz="4800" dirty="0" err="1" smtClean="0"/>
              <a:t>fundal</a:t>
            </a:r>
            <a:r>
              <a:rPr lang="en-US" sz="4800" dirty="0" smtClean="0"/>
              <a:t> height in centimeters represents the gestational age of the</a:t>
            </a:r>
          </a:p>
          <a:p>
            <a:pPr algn="l" rtl="0"/>
            <a:r>
              <a:rPr lang="en-US" sz="4800" dirty="0" smtClean="0"/>
              <a:t>fetus from that time to </a:t>
            </a:r>
            <a:r>
              <a:rPr lang="en-US" sz="4800" dirty="0" smtClean="0">
                <a:solidFill>
                  <a:srgbClr val="FF0000"/>
                </a:solidFill>
              </a:rPr>
              <a:t>about 36 weeks</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ac3.png"/>
          <p:cNvPicPr>
            <a:picLocks noChangeAspect="1" noChangeArrowheads="1"/>
          </p:cNvPicPr>
          <p:nvPr/>
        </p:nvPicPr>
        <p:blipFill>
          <a:blip r:embed="rId3" cstate="print"/>
          <a:srcRect/>
          <a:stretch>
            <a:fillRect/>
          </a:stretch>
        </p:blipFill>
        <p:spPr bwMode="auto">
          <a:xfrm>
            <a:off x="1219200" y="228600"/>
            <a:ext cx="6172200" cy="6400799"/>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3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rtl="0"/>
            <a:r>
              <a:rPr lang="en-US" b="1" dirty="0" smtClean="0"/>
              <a:t>Risk Assessment</a:t>
            </a:r>
            <a:endParaRPr lang="fa-IR"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algn="l" rtl="0"/>
            <a:r>
              <a:rPr lang="en-US" dirty="0" smtClean="0"/>
              <a:t>Risk assessment is an important part of the initial antenatal evaluation. Questions about history and chronic medical conditions are important in order to identify the pregnant woman who is at risk for maternal and fetal complications and to initiate a management plan at the appropriate time.</a:t>
            </a:r>
          </a:p>
          <a:p>
            <a:pPr algn="l" rtl="0"/>
            <a:r>
              <a:rPr lang="en-US" dirty="0" smtClean="0"/>
              <a:t> In addition to understanding the medical risks, it is important to understand each woman’s social circumstances, some of which may place her at risk for both physical and emotional complications.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lgn="l" rtl="0"/>
            <a:r>
              <a:rPr lang="en-US" dirty="0" smtClean="0"/>
              <a:t>Women who receive early and regular </a:t>
            </a:r>
            <a:r>
              <a:rPr lang="en-US" dirty="0" err="1" smtClean="0"/>
              <a:t>antepartum</a:t>
            </a:r>
            <a:r>
              <a:rPr lang="en-US" dirty="0" smtClean="0"/>
              <a:t> care are more likely to have healthier maternal and infant outcomes.</a:t>
            </a:r>
          </a:p>
          <a:p>
            <a:pPr algn="l" rtl="0">
              <a:buNone/>
            </a:pPr>
            <a:r>
              <a:rPr lang="en-US" dirty="0" smtClean="0"/>
              <a:t> The goals of obstetric care are to</a:t>
            </a:r>
          </a:p>
          <a:p>
            <a:pPr algn="l" rtl="0">
              <a:buNone/>
            </a:pPr>
            <a:endParaRPr lang="en-US" dirty="0" smtClean="0"/>
          </a:p>
          <a:p>
            <a:pPr algn="l" rtl="0"/>
            <a:r>
              <a:rPr lang="en-US" dirty="0" smtClean="0">
                <a:solidFill>
                  <a:srgbClr val="FF0000"/>
                </a:solidFill>
              </a:rPr>
              <a:t> 1)</a:t>
            </a:r>
            <a:r>
              <a:rPr lang="en-US" dirty="0" smtClean="0"/>
              <a:t> provide easy access to care,</a:t>
            </a:r>
          </a:p>
          <a:p>
            <a:pPr algn="l" rtl="0"/>
            <a:r>
              <a:rPr lang="en-US" dirty="0" smtClean="0">
                <a:solidFill>
                  <a:srgbClr val="FF0000"/>
                </a:solidFill>
              </a:rPr>
              <a:t> 2)</a:t>
            </a:r>
            <a:r>
              <a:rPr lang="en-US" dirty="0" smtClean="0"/>
              <a:t> promote patient involvement, </a:t>
            </a:r>
          </a:p>
          <a:p>
            <a:pPr algn="l" rtl="0"/>
            <a:r>
              <a:rPr lang="en-US" dirty="0" smtClean="0">
                <a:solidFill>
                  <a:srgbClr val="FF0000"/>
                </a:solidFill>
              </a:rPr>
              <a:t>3)</a:t>
            </a:r>
            <a:r>
              <a:rPr lang="en-US" dirty="0" smtClean="0"/>
              <a:t> provide a team approach to ongoing surveillance and education for the patient and about her fetus.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8610600" y="6248400"/>
            <a:ext cx="304800" cy="304800"/>
          </a:xfrm>
          <a:prstGeom prst="rect">
            <a:avLst/>
          </a:prstGeom>
        </p:spPr>
      </p:pic>
      <p:pic>
        <p:nvPicPr>
          <p:cNvPr id="5" name="Recorded Sound">
            <a:hlinkClick r:id="" action="ppaction://media"/>
          </p:cNvPr>
          <p:cNvPicPr>
            <a:picLocks noRot="1" noChangeAspect="1"/>
          </p:cNvPicPr>
          <p:nvPr>
            <a:wavAudioFile r:embed="rId2" name="Recorded Sound"/>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076"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70000" lnSpcReduction="20000"/>
          </a:bodyPr>
          <a:lstStyle/>
          <a:p>
            <a:pPr algn="l" rtl="0"/>
            <a:r>
              <a:rPr lang="en-US" dirty="0" smtClean="0"/>
              <a:t>Desire for pregnancy</a:t>
            </a:r>
          </a:p>
          <a:p>
            <a:pPr algn="l" rtl="0"/>
            <a:r>
              <a:rPr lang="en-US" dirty="0" smtClean="0"/>
              <a:t>• Communication barriers</a:t>
            </a:r>
          </a:p>
          <a:p>
            <a:pPr algn="l" rtl="0"/>
            <a:r>
              <a:rPr lang="en-US" dirty="0" smtClean="0"/>
              <a:t>• Depression/anxiety (should be performed at least once during </a:t>
            </a:r>
            <a:r>
              <a:rPr lang="en-US" dirty="0" err="1" smtClean="0"/>
              <a:t>perinatal</a:t>
            </a:r>
            <a:endParaRPr lang="en-US" dirty="0" smtClean="0"/>
          </a:p>
          <a:p>
            <a:pPr algn="l" rtl="0"/>
            <a:r>
              <a:rPr lang="en-US" dirty="0" smtClean="0"/>
              <a:t>period)</a:t>
            </a:r>
          </a:p>
          <a:p>
            <a:pPr algn="l" rtl="0"/>
            <a:r>
              <a:rPr lang="en-US" dirty="0" smtClean="0"/>
              <a:t>• Nutrition and weight gain counseling</a:t>
            </a:r>
          </a:p>
          <a:p>
            <a:pPr algn="l" rtl="0"/>
            <a:r>
              <a:rPr lang="en-US" dirty="0" smtClean="0"/>
              <a:t>• Sexual activity</a:t>
            </a:r>
          </a:p>
          <a:p>
            <a:pPr algn="l" rtl="0"/>
            <a:r>
              <a:rPr lang="en-US" dirty="0" smtClean="0"/>
              <a:t>• Exercise</a:t>
            </a:r>
          </a:p>
          <a:p>
            <a:pPr algn="l" rtl="0"/>
            <a:r>
              <a:rPr lang="en-US" dirty="0" smtClean="0"/>
              <a:t>• Tobacco use (smoking, chewed, e-cigarettes)</a:t>
            </a:r>
          </a:p>
          <a:p>
            <a:pPr algn="l" rtl="0"/>
            <a:r>
              <a:rPr lang="en-US" dirty="0" smtClean="0"/>
              <a:t>• Environmental and work hazards</a:t>
            </a:r>
          </a:p>
          <a:p>
            <a:pPr algn="l" rtl="0"/>
            <a:r>
              <a:rPr lang="en-US" dirty="0" smtClean="0"/>
              <a:t>• Alcohol</a:t>
            </a:r>
          </a:p>
          <a:p>
            <a:pPr algn="l" rtl="0"/>
            <a:r>
              <a:rPr lang="en-US" dirty="0" smtClean="0"/>
              <a:t>• Use of any medications (including supplements, vitamins, herbs, or</a:t>
            </a:r>
          </a:p>
          <a:p>
            <a:pPr algn="l" rtl="0"/>
            <a:r>
              <a:rPr lang="en-US" dirty="0" smtClean="0"/>
              <a:t>OTC drugs)</a:t>
            </a:r>
          </a:p>
          <a:p>
            <a:pPr algn="l" rtl="0"/>
            <a:r>
              <a:rPr lang="en-US" dirty="0" smtClean="0"/>
              <a:t>• Illicit/recreational drugs/substance use (parents, partner, past, present)</a:t>
            </a:r>
          </a:p>
          <a:p>
            <a:pPr algn="l" rtl="0"/>
            <a:r>
              <a:rPr lang="en-US" dirty="0" smtClean="0"/>
              <a:t>• Domestic violence</a:t>
            </a:r>
          </a:p>
          <a:p>
            <a:pPr algn="l" rtl="0"/>
            <a:r>
              <a:rPr lang="en-US" dirty="0" smtClean="0"/>
              <a:t>• Intimate partner violence</a:t>
            </a:r>
          </a:p>
          <a:p>
            <a:pPr algn="l" rtl="0"/>
            <a:r>
              <a:rPr lang="en-US" dirty="0" smtClean="0"/>
              <a:t>• Seat belt use</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0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i="1" dirty="0" smtClean="0"/>
              <a:t>Gestational age</a:t>
            </a:r>
            <a:endParaRPr lang="fa-IR" dirty="0"/>
          </a:p>
        </p:txBody>
      </p:sp>
      <p:sp>
        <p:nvSpPr>
          <p:cNvPr id="3" name="Content Placeholder 2"/>
          <p:cNvSpPr>
            <a:spLocks noGrp="1"/>
          </p:cNvSpPr>
          <p:nvPr>
            <p:ph idx="1"/>
          </p:nvPr>
        </p:nvSpPr>
        <p:spPr/>
        <p:txBody>
          <a:bodyPr/>
          <a:lstStyle/>
          <a:p>
            <a:pPr algn="l" rtl="0"/>
            <a:r>
              <a:rPr lang="en-US" b="1" i="1" dirty="0" smtClean="0"/>
              <a:t>Gestational age is the number of weeks that have elapsed between the first </a:t>
            </a:r>
            <a:r>
              <a:rPr lang="en-US" dirty="0" smtClean="0"/>
              <a:t>day of the LMP (not the presumed time of conception) and the date of delivery</a:t>
            </a:r>
          </a:p>
          <a:p>
            <a:pPr algn="l" rtl="0"/>
            <a:r>
              <a:rPr lang="en-US" b="1" dirty="0" smtClean="0"/>
              <a:t>Estimated date of delivery </a:t>
            </a:r>
            <a:r>
              <a:rPr lang="en-US" sz="4400" b="1" dirty="0" smtClean="0">
                <a:solidFill>
                  <a:srgbClr val="FF0000"/>
                </a:solidFill>
              </a:rPr>
              <a:t>(EDD)</a:t>
            </a:r>
          </a:p>
          <a:p>
            <a:pPr algn="l" rtl="0"/>
            <a:r>
              <a:rPr lang="en-US" b="1" dirty="0" smtClean="0"/>
              <a:t> is an important part of the initial </a:t>
            </a:r>
            <a:r>
              <a:rPr lang="en-US" b="1" dirty="0" err="1" smtClean="0"/>
              <a:t>antepartum</a:t>
            </a:r>
            <a:r>
              <a:rPr lang="en-US" b="1" dirty="0" smtClean="0"/>
              <a:t> visit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rtl="0"/>
            <a:r>
              <a:rPr lang="en-US" b="1" dirty="0" err="1" smtClean="0"/>
              <a:t>Naegele</a:t>
            </a:r>
            <a:r>
              <a:rPr lang="en-US" b="1" dirty="0" smtClean="0"/>
              <a:t> rule</a:t>
            </a:r>
            <a:endParaRPr lang="fa-IR" dirty="0"/>
          </a:p>
        </p:txBody>
      </p:sp>
      <p:sp>
        <p:nvSpPr>
          <p:cNvPr id="3" name="Content Placeholder 2"/>
          <p:cNvSpPr>
            <a:spLocks noGrp="1"/>
          </p:cNvSpPr>
          <p:nvPr>
            <p:ph idx="1"/>
          </p:nvPr>
        </p:nvSpPr>
        <p:spPr>
          <a:xfrm>
            <a:off x="457200" y="1143000"/>
            <a:ext cx="8229600" cy="5334000"/>
          </a:xfrm>
        </p:spPr>
        <p:txBody>
          <a:bodyPr>
            <a:normAutofit fontScale="92500" lnSpcReduction="20000"/>
          </a:bodyPr>
          <a:lstStyle/>
          <a:p>
            <a:pPr algn="l" rtl="0"/>
            <a:r>
              <a:rPr lang="en-US" dirty="0" smtClean="0"/>
              <a:t>The </a:t>
            </a:r>
            <a:r>
              <a:rPr lang="en-US" b="1" dirty="0" err="1" smtClean="0"/>
              <a:t>Naegele</a:t>
            </a:r>
            <a:r>
              <a:rPr lang="en-US" b="1" dirty="0" smtClean="0"/>
              <a:t> rule is an easy way to calculate the EDD: </a:t>
            </a:r>
            <a:r>
              <a:rPr lang="en-US" b="1" dirty="0" smtClean="0">
                <a:solidFill>
                  <a:srgbClr val="FF0000"/>
                </a:solidFill>
              </a:rPr>
              <a:t>add 7 days to </a:t>
            </a:r>
            <a:r>
              <a:rPr lang="en-US" dirty="0" smtClean="0">
                <a:solidFill>
                  <a:srgbClr val="FF0000"/>
                </a:solidFill>
              </a:rPr>
              <a:t>the first day </a:t>
            </a:r>
            <a:r>
              <a:rPr lang="en-US" dirty="0" smtClean="0"/>
              <a:t>of the last normal menstrual flow and </a:t>
            </a:r>
            <a:r>
              <a:rPr lang="en-US" dirty="0" smtClean="0">
                <a:solidFill>
                  <a:srgbClr val="FF0000"/>
                </a:solidFill>
              </a:rPr>
              <a:t>subtract 3 months</a:t>
            </a:r>
            <a:r>
              <a:rPr lang="en-US" dirty="0" smtClean="0"/>
              <a:t>.</a:t>
            </a:r>
          </a:p>
          <a:p>
            <a:pPr algn="l" rtl="0"/>
            <a:r>
              <a:rPr lang="en-US" dirty="0" smtClean="0"/>
              <a:t> In a patient with an idealized 28-day menstrual cycle, ovulation occurs on day 14; </a:t>
            </a:r>
            <a:r>
              <a:rPr lang="en-US" dirty="0" smtClean="0">
                <a:solidFill>
                  <a:srgbClr val="FF0000"/>
                </a:solidFill>
              </a:rPr>
              <a:t>therefore, the conception age of the pregnancy is actually 38 weeks.</a:t>
            </a:r>
          </a:p>
          <a:p>
            <a:pPr algn="l" rtl="0"/>
            <a:r>
              <a:rPr lang="en-US" dirty="0" smtClean="0"/>
              <a:t>The use of the first day of the LMP as a starting point for gestational age is </a:t>
            </a:r>
            <a:r>
              <a:rPr lang="en-US" dirty="0" smtClean="0">
                <a:solidFill>
                  <a:srgbClr val="FF0000"/>
                </a:solidFill>
              </a:rPr>
              <a:t>standard</a:t>
            </a:r>
            <a:r>
              <a:rPr lang="en-US" dirty="0" smtClean="0"/>
              <a:t>, and gestational, not </a:t>
            </a:r>
            <a:r>
              <a:rPr lang="en-US" dirty="0" err="1" smtClean="0"/>
              <a:t>conceptional</a:t>
            </a:r>
            <a:r>
              <a:rPr lang="en-US" dirty="0" smtClean="0"/>
              <a:t>, age is used. </a:t>
            </a:r>
            <a:r>
              <a:rPr lang="en-US" dirty="0" smtClean="0">
                <a:solidFill>
                  <a:srgbClr val="FF0000"/>
                </a:solidFill>
              </a:rPr>
              <a:t>“Normal” pregnancy lasts 40 ± 2 weeks</a:t>
            </a:r>
            <a:r>
              <a:rPr lang="en-US" dirty="0" smtClean="0"/>
              <a:t>, calculated from the first day of the last</a:t>
            </a:r>
          </a:p>
          <a:p>
            <a:pPr algn="l" rtl="0"/>
            <a:r>
              <a:rPr lang="en-US" dirty="0" smtClean="0"/>
              <a:t>normal menses (</a:t>
            </a:r>
            <a:r>
              <a:rPr lang="en-US" sz="3300" dirty="0" smtClean="0">
                <a:solidFill>
                  <a:srgbClr val="FF0000"/>
                </a:solidFill>
              </a:rPr>
              <a:t>menstrual or gestational age</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9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lgn="l" rtl="0"/>
            <a:r>
              <a:rPr lang="en-US" dirty="0" smtClean="0"/>
              <a:t>To establish an accurate gestational age, the </a:t>
            </a:r>
            <a:r>
              <a:rPr lang="en-US" b="1" dirty="0" smtClean="0"/>
              <a:t>date of onset of the last normal menses is crucial.</a:t>
            </a:r>
          </a:p>
          <a:p>
            <a:pPr algn="l" rtl="0"/>
            <a:r>
              <a:rPr lang="en-US" b="1" dirty="0" smtClean="0"/>
              <a:t> A light-bleeding episode should not be </a:t>
            </a:r>
            <a:r>
              <a:rPr lang="en-US" dirty="0" smtClean="0"/>
              <a:t>mistaken for a normal menstrual period. </a:t>
            </a:r>
          </a:p>
          <a:p>
            <a:pPr algn="l" rtl="0"/>
            <a:r>
              <a:rPr lang="en-US" dirty="0" smtClean="0"/>
              <a:t>A history </a:t>
            </a:r>
            <a:r>
              <a:rPr lang="en-US" dirty="0" smtClean="0">
                <a:solidFill>
                  <a:srgbClr val="FF0000"/>
                </a:solidFill>
              </a:rPr>
              <a:t>of irregular periods </a:t>
            </a:r>
            <a:r>
              <a:rPr lang="en-US" dirty="0" smtClean="0"/>
              <a:t>or taking medications that alter cycle length (e.g., </a:t>
            </a:r>
            <a:r>
              <a:rPr lang="en-US" dirty="0" smtClean="0">
                <a:solidFill>
                  <a:srgbClr val="FF0000"/>
                </a:solidFill>
              </a:rPr>
              <a:t>oral contraceptives, other </a:t>
            </a:r>
            <a:r>
              <a:rPr lang="en-US" dirty="0" err="1" smtClean="0">
                <a:solidFill>
                  <a:srgbClr val="FF0000"/>
                </a:solidFill>
              </a:rPr>
              <a:t>hormona</a:t>
            </a:r>
            <a:r>
              <a:rPr lang="en-US" dirty="0" smtClean="0">
                <a:solidFill>
                  <a:srgbClr val="FF0000"/>
                </a:solidFill>
              </a:rPr>
              <a:t> preparations, and psychoactive medications) </a:t>
            </a:r>
            <a:r>
              <a:rPr lang="en-US" dirty="0" smtClean="0"/>
              <a:t>can confuse the menstrual history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If </a:t>
            </a:r>
            <a:r>
              <a:rPr lang="en-US" dirty="0" smtClean="0">
                <a:solidFill>
                  <a:srgbClr val="FF0000"/>
                </a:solidFill>
              </a:rPr>
              <a:t>sexual intercourse </a:t>
            </a:r>
            <a:r>
              <a:rPr lang="en-US" dirty="0" smtClean="0"/>
              <a:t>is infrequent or timed for</a:t>
            </a:r>
          </a:p>
          <a:p>
            <a:pPr algn="l" rtl="0"/>
            <a:r>
              <a:rPr lang="en-US" dirty="0" smtClean="0"/>
              <a:t>conception based on assisted reproductive techniques, a patient may know when conception is most likely to have occurred, thus facilitating an accurate calculation of gestational age</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lgn="l" rtl="0"/>
            <a:r>
              <a:rPr lang="en-US" sz="4800" dirty="0" smtClean="0"/>
              <a:t>However, ultrasound-established dates should take preference over menstrual dates if they differ by </a:t>
            </a:r>
            <a:r>
              <a:rPr lang="en-US" sz="4800" dirty="0" smtClean="0">
                <a:solidFill>
                  <a:srgbClr val="FF0000"/>
                </a:solidFill>
              </a:rPr>
              <a:t>more than seven days in the first trimester (less than 14 0/7 weeks).</a:t>
            </a:r>
            <a:endParaRPr lang="fa-IR" sz="4800"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lnSpcReduction="10000"/>
          </a:bodyPr>
          <a:lstStyle/>
          <a:p>
            <a:pPr algn="l" rtl="0"/>
            <a:r>
              <a:rPr lang="en-US" b="1" dirty="0" smtClean="0"/>
              <a:t>Ultrasound examination can detect pregnancy early in gestation. With </a:t>
            </a:r>
            <a:r>
              <a:rPr lang="en-US" dirty="0" smtClean="0"/>
              <a:t>a </a:t>
            </a:r>
            <a:r>
              <a:rPr lang="en-US" dirty="0" err="1" smtClean="0"/>
              <a:t>transabdominal</a:t>
            </a:r>
            <a:r>
              <a:rPr lang="en-US" dirty="0" smtClean="0"/>
              <a:t> ultrasound, the ultrasound transducer is placed on the maternal abdomen, allowing visualization of a normal pregnancy gestational sac 5 to 6 weeks after the beginning of the last normal</a:t>
            </a:r>
          </a:p>
          <a:p>
            <a:pPr algn="l" rtl="0"/>
            <a:r>
              <a:rPr lang="en-US" dirty="0" smtClean="0"/>
              <a:t>menstrual period (corresponding to β-</a:t>
            </a:r>
            <a:r>
              <a:rPr lang="en-US" dirty="0" err="1" smtClean="0"/>
              <a:t>hCG</a:t>
            </a:r>
            <a:r>
              <a:rPr lang="en-US" dirty="0" smtClean="0"/>
              <a:t> concentrations of 5,000 to 6,000 </a:t>
            </a:r>
            <a:r>
              <a:rPr lang="en-US" dirty="0" err="1" smtClean="0"/>
              <a:t>mIU</a:t>
            </a:r>
            <a:r>
              <a:rPr lang="en-US" dirty="0" smtClean="0"/>
              <a:t>/</a:t>
            </a:r>
            <a:r>
              <a:rPr lang="en-US" dirty="0" err="1" smtClean="0"/>
              <a:t>mL</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b="1" dirty="0" err="1" smtClean="0"/>
              <a:t>Transvaginal</a:t>
            </a:r>
            <a:r>
              <a:rPr lang="en-US" b="1" dirty="0" smtClean="0"/>
              <a:t> ultrasound often detects pregnancy </a:t>
            </a:r>
            <a:r>
              <a:rPr lang="en-US" b="1" dirty="0" smtClean="0">
                <a:solidFill>
                  <a:srgbClr val="FF0000"/>
                </a:solidFill>
              </a:rPr>
              <a:t>at 4 to </a:t>
            </a:r>
            <a:r>
              <a:rPr lang="en-US" dirty="0" smtClean="0">
                <a:solidFill>
                  <a:srgbClr val="FF0000"/>
                </a:solidFill>
              </a:rPr>
              <a:t>5 weeks </a:t>
            </a:r>
            <a:r>
              <a:rPr lang="en-US" dirty="0" smtClean="0"/>
              <a:t>of gestation (corresponding to β-</a:t>
            </a:r>
            <a:r>
              <a:rPr lang="en-US" dirty="0" err="1" smtClean="0"/>
              <a:t>hCG</a:t>
            </a:r>
            <a:r>
              <a:rPr lang="en-US" dirty="0" smtClean="0"/>
              <a:t> concentrations of </a:t>
            </a:r>
            <a:r>
              <a:rPr lang="en-US" dirty="0" smtClean="0">
                <a:solidFill>
                  <a:srgbClr val="FF0000"/>
                </a:solidFill>
              </a:rPr>
              <a:t>1,000 to 2,000 </a:t>
            </a:r>
            <a:r>
              <a:rPr lang="en-US" dirty="0" err="1" smtClean="0">
                <a:solidFill>
                  <a:srgbClr val="FF0000"/>
                </a:solidFill>
              </a:rPr>
              <a:t>mIU</a:t>
            </a:r>
            <a:r>
              <a:rPr lang="en-US" dirty="0" smtClean="0">
                <a:solidFill>
                  <a:srgbClr val="FF0000"/>
                </a:solidFill>
              </a:rPr>
              <a:t>/</a:t>
            </a:r>
            <a:r>
              <a:rPr lang="en-US" dirty="0" err="1" smtClean="0">
                <a:solidFill>
                  <a:srgbClr val="FF0000"/>
                </a:solidFill>
              </a:rPr>
              <a:t>mL</a:t>
            </a:r>
            <a:r>
              <a:rPr lang="en-US" dirty="0" smtClean="0"/>
              <a:t>) because the probe is placed in the posterior fornix of the vagina only a few centimeters from the uterine cavity, compared with the relatively longer distance from the abdominal wall to the same location.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pic>
        <p:nvPicPr>
          <p:cNvPr id="5" name="Recorded Sound">
            <a:hlinkClick r:id="" action="ppaction://media"/>
          </p:cNvPr>
          <p:cNvPicPr>
            <a:picLocks noRot="1" noChangeAspect="1"/>
          </p:cNvPicPr>
          <p:nvPr>
            <a:wavAudioFile r:embed="rId2" name="Recorded Sound"/>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85"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A β-</a:t>
            </a:r>
            <a:r>
              <a:rPr lang="en-US" dirty="0" err="1" smtClean="0"/>
              <a:t>hCG</a:t>
            </a:r>
            <a:r>
              <a:rPr lang="en-US" dirty="0" smtClean="0"/>
              <a:t> of </a:t>
            </a:r>
            <a:r>
              <a:rPr lang="en-US" dirty="0" smtClean="0">
                <a:solidFill>
                  <a:srgbClr val="FF0000"/>
                </a:solidFill>
              </a:rPr>
              <a:t>1,500 </a:t>
            </a:r>
            <a:r>
              <a:rPr lang="en-US" dirty="0" err="1" smtClean="0">
                <a:solidFill>
                  <a:srgbClr val="FF0000"/>
                </a:solidFill>
              </a:rPr>
              <a:t>mIU</a:t>
            </a:r>
            <a:r>
              <a:rPr lang="en-US" dirty="0" smtClean="0">
                <a:solidFill>
                  <a:srgbClr val="FF0000"/>
                </a:solidFill>
              </a:rPr>
              <a:t>/</a:t>
            </a:r>
            <a:r>
              <a:rPr lang="en-US" dirty="0" err="1" smtClean="0">
                <a:solidFill>
                  <a:srgbClr val="FF0000"/>
                </a:solidFill>
              </a:rPr>
              <a:t>mL</a:t>
            </a:r>
            <a:r>
              <a:rPr lang="en-US" dirty="0" smtClean="0">
                <a:solidFill>
                  <a:srgbClr val="FF0000"/>
                </a:solidFill>
              </a:rPr>
              <a:t> </a:t>
            </a:r>
            <a:r>
              <a:rPr lang="en-US" dirty="0" smtClean="0"/>
              <a:t>in a singleton pregnancy is often used as the cutoff beyond which an intrauterine </a:t>
            </a:r>
            <a:r>
              <a:rPr lang="en-US" dirty="0" smtClean="0">
                <a:solidFill>
                  <a:srgbClr val="FF0000"/>
                </a:solidFill>
              </a:rPr>
              <a:t>gestational sac </a:t>
            </a:r>
            <a:r>
              <a:rPr lang="en-US" dirty="0" smtClean="0"/>
              <a:t>should be visualized when ruling out an ectopic pregnancy. </a:t>
            </a:r>
          </a:p>
          <a:p>
            <a:pPr algn="l" rtl="0"/>
            <a:r>
              <a:rPr lang="en-US" dirty="0" smtClean="0"/>
              <a:t>If the β-</a:t>
            </a:r>
            <a:r>
              <a:rPr lang="en-US" dirty="0" err="1" smtClean="0"/>
              <a:t>hCG</a:t>
            </a:r>
            <a:r>
              <a:rPr lang="en-US" dirty="0" smtClean="0"/>
              <a:t> concentration </a:t>
            </a:r>
            <a:r>
              <a:rPr lang="en-US" dirty="0" smtClean="0">
                <a:solidFill>
                  <a:srgbClr val="FF0000"/>
                </a:solidFill>
              </a:rPr>
              <a:t>is &gt;4,000 </a:t>
            </a:r>
            <a:r>
              <a:rPr lang="en-US" dirty="0" err="1" smtClean="0"/>
              <a:t>mIU</a:t>
            </a:r>
            <a:r>
              <a:rPr lang="en-US" dirty="0" smtClean="0"/>
              <a:t>/</a:t>
            </a:r>
            <a:r>
              <a:rPr lang="en-US" dirty="0" err="1" smtClean="0"/>
              <a:t>mL</a:t>
            </a:r>
            <a:r>
              <a:rPr lang="en-US" dirty="0" smtClean="0"/>
              <a:t>, the </a:t>
            </a:r>
            <a:r>
              <a:rPr lang="en-US" dirty="0" smtClean="0">
                <a:solidFill>
                  <a:srgbClr val="FF0000"/>
                </a:solidFill>
              </a:rPr>
              <a:t>embryo</a:t>
            </a:r>
            <a:r>
              <a:rPr lang="en-US" dirty="0" smtClean="0"/>
              <a:t> should be visualized and cardiac activity detected by all ultrasound techniques.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ANTENATAL VISITS</a:t>
            </a:r>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For a patient with an uncomplicated pregnancy, periodic </a:t>
            </a:r>
            <a:r>
              <a:rPr lang="en-US" dirty="0" err="1" smtClean="0"/>
              <a:t>antepartum</a:t>
            </a:r>
            <a:r>
              <a:rPr lang="en-US" dirty="0" smtClean="0"/>
              <a:t> visits at</a:t>
            </a:r>
          </a:p>
          <a:p>
            <a:pPr algn="l" rtl="0"/>
            <a:r>
              <a:rPr lang="en-US" dirty="0" smtClean="0">
                <a:solidFill>
                  <a:srgbClr val="FF0000"/>
                </a:solidFill>
              </a:rPr>
              <a:t> 4- week </a:t>
            </a:r>
            <a:r>
              <a:rPr lang="en-US" dirty="0" smtClean="0"/>
              <a:t>intervals are usually scheduled until </a:t>
            </a:r>
            <a:r>
              <a:rPr lang="en-US" dirty="0" smtClean="0">
                <a:solidFill>
                  <a:srgbClr val="FF0000"/>
                </a:solidFill>
              </a:rPr>
              <a:t>28 weeks</a:t>
            </a:r>
            <a:r>
              <a:rPr lang="en-US" dirty="0" smtClean="0"/>
              <a:t>,</a:t>
            </a:r>
          </a:p>
          <a:p>
            <a:pPr algn="l" rtl="0"/>
            <a:r>
              <a:rPr lang="en-US" dirty="0" smtClean="0"/>
              <a:t> </a:t>
            </a:r>
            <a:r>
              <a:rPr lang="en-US" sz="4400" dirty="0" smtClean="0"/>
              <a:t>every 2 weeks until 36 weeks</a:t>
            </a:r>
            <a:r>
              <a:rPr lang="en-US" dirty="0" smtClean="0"/>
              <a:t>, </a:t>
            </a:r>
          </a:p>
          <a:p>
            <a:pPr algn="l" rtl="0"/>
            <a:endParaRPr lang="en-US" dirty="0" smtClean="0"/>
          </a:p>
          <a:p>
            <a:pPr algn="l" rtl="0"/>
            <a:endParaRPr lang="en-US" dirty="0" smtClean="0"/>
          </a:p>
          <a:p>
            <a:pPr algn="l" rtl="0"/>
            <a:r>
              <a:rPr lang="en-US" sz="4000" dirty="0" smtClean="0"/>
              <a:t>and weekly thereafter.</a:t>
            </a:r>
            <a:endParaRPr lang="fa-IR" sz="4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ac3.png"/>
          <p:cNvPicPr>
            <a:picLocks noChangeAspect="1" noChangeArrowheads="1"/>
          </p:cNvPicPr>
          <p:nvPr/>
        </p:nvPicPr>
        <p:blipFill>
          <a:blip r:embed="rId2" cstate="print"/>
          <a:srcRect/>
          <a:stretch>
            <a:fillRect/>
          </a:stretch>
        </p:blipFill>
        <p:spPr bwMode="auto">
          <a:xfrm>
            <a:off x="1219200" y="228600"/>
            <a:ext cx="6172200" cy="640079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Patients with high-risk pregnancies or</a:t>
            </a:r>
          </a:p>
          <a:p>
            <a:pPr algn="l" rtl="0"/>
            <a:r>
              <a:rPr lang="en-US" dirty="0" smtClean="0"/>
              <a:t>those with ongoing complications are usually </a:t>
            </a:r>
            <a:r>
              <a:rPr lang="en-US" sz="4400" dirty="0" smtClean="0">
                <a:solidFill>
                  <a:srgbClr val="FF0000"/>
                </a:solidFill>
              </a:rPr>
              <a:t>seen more frequently</a:t>
            </a:r>
            <a:r>
              <a:rPr lang="en-US" dirty="0" smtClean="0"/>
              <a:t>, depending on the clinical circumstances.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At each visit, patients are asked about how they are feeling and if they are having any problems, such as vaginal bleeding, nausea and vomiting, </a:t>
            </a:r>
            <a:r>
              <a:rPr lang="en-US" dirty="0" err="1" smtClean="0"/>
              <a:t>dysuria</a:t>
            </a:r>
            <a:r>
              <a:rPr lang="en-US" dirty="0" smtClean="0"/>
              <a:t>, and vaginal discharge. </a:t>
            </a:r>
          </a:p>
          <a:p>
            <a:pPr algn="l" rtl="0"/>
            <a:endParaRPr lang="en-US" dirty="0" smtClean="0"/>
          </a:p>
          <a:p>
            <a:pPr algn="l" rtl="0"/>
            <a:r>
              <a:rPr lang="en-US" dirty="0" smtClean="0"/>
              <a:t>After quickening, patients are asked if they</a:t>
            </a:r>
          </a:p>
          <a:p>
            <a:pPr algn="l" rtl="0"/>
            <a:r>
              <a:rPr lang="en-US" dirty="0" smtClean="0"/>
              <a:t>continue to feel fetal movement and if it is the same or less since the last </a:t>
            </a:r>
            <a:r>
              <a:rPr lang="en-US" dirty="0" err="1" smtClean="0"/>
              <a:t>antepartum</a:t>
            </a:r>
            <a:r>
              <a:rPr lang="en-US" dirty="0" smtClean="0"/>
              <a:t> visit.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solidFill>
                  <a:srgbClr val="FF0000"/>
                </a:solidFill>
              </a:rPr>
              <a:t>Decreased fetal movement </a:t>
            </a:r>
            <a:r>
              <a:rPr lang="en-US" dirty="0" smtClean="0"/>
              <a:t>after the time of fetal viability is a warning sign requiring further evaluation of fetal well-being.</a:t>
            </a:r>
          </a:p>
          <a:p>
            <a:pPr algn="l" rtl="0"/>
            <a:endParaRPr lang="en-US" dirty="0" smtClean="0"/>
          </a:p>
          <a:p>
            <a:pPr algn="l" rtl="0"/>
            <a:r>
              <a:rPr lang="en-US" dirty="0" smtClean="0"/>
              <a:t>Every prenatal assessment includes the following assessments:</a:t>
            </a:r>
          </a:p>
          <a:p>
            <a:pPr algn="l" rtl="0"/>
            <a:r>
              <a:rPr lang="en-US" dirty="0" smtClean="0">
                <a:solidFill>
                  <a:srgbClr val="FF0000"/>
                </a:solidFill>
              </a:rPr>
              <a:t>• Blood pressure</a:t>
            </a:r>
          </a:p>
          <a:p>
            <a:pPr algn="l" rtl="0"/>
            <a:r>
              <a:rPr lang="en-US" dirty="0" smtClean="0">
                <a:solidFill>
                  <a:srgbClr val="FF0000"/>
                </a:solidFill>
              </a:rPr>
              <a:t>• Weight</a:t>
            </a:r>
          </a:p>
          <a:p>
            <a:pPr algn="l" rtl="0"/>
            <a:r>
              <a:rPr lang="en-US" dirty="0" smtClean="0">
                <a:solidFill>
                  <a:srgbClr val="FF0000"/>
                </a:solidFill>
              </a:rPr>
              <a:t>• Obstetric physical findings</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Blood Pressure and Urinalysis</a:t>
            </a:r>
            <a:endParaRPr lang="fa-IR"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pPr algn="l" rtl="0"/>
            <a:r>
              <a:rPr lang="en-US" dirty="0" smtClean="0">
                <a:solidFill>
                  <a:srgbClr val="FF0000"/>
                </a:solidFill>
              </a:rPr>
              <a:t>baseline blood pressure and urine protein</a:t>
            </a:r>
          </a:p>
          <a:p>
            <a:pPr algn="l" rtl="0"/>
            <a:r>
              <a:rPr lang="en-US" dirty="0" smtClean="0"/>
              <a:t>levels at the first </a:t>
            </a:r>
            <a:r>
              <a:rPr lang="en-US" dirty="0" err="1" smtClean="0"/>
              <a:t>antepartum</a:t>
            </a:r>
            <a:r>
              <a:rPr lang="en-US" dirty="0" smtClean="0"/>
              <a:t> visit.</a:t>
            </a:r>
          </a:p>
          <a:p>
            <a:pPr algn="l" rtl="0"/>
            <a:r>
              <a:rPr lang="en-US" dirty="0" smtClean="0"/>
              <a:t> Blood pressure generally </a:t>
            </a:r>
            <a:r>
              <a:rPr lang="en-US" dirty="0" smtClean="0">
                <a:solidFill>
                  <a:srgbClr val="FF0000"/>
                </a:solidFill>
              </a:rPr>
              <a:t>declines at the end of the first trimester and rises again in the third trimester.</a:t>
            </a:r>
          </a:p>
          <a:p>
            <a:pPr algn="l" rtl="0"/>
            <a:r>
              <a:rPr lang="en-US" dirty="0" smtClean="0"/>
              <a:t> After 20 weeks of gestation, a persistently elevated systolic pressure greater than or</a:t>
            </a:r>
          </a:p>
          <a:p>
            <a:pPr algn="l" rtl="0"/>
            <a:r>
              <a:rPr lang="en-US" dirty="0" smtClean="0"/>
              <a:t>equal </a:t>
            </a:r>
            <a:r>
              <a:rPr lang="en-US" sz="3500" dirty="0" smtClean="0"/>
              <a:t>to 140 mm Hg or an elevated diastolic pressure greater than or equal to 90 mm Hg without </a:t>
            </a:r>
            <a:r>
              <a:rPr lang="en-US" sz="3500" dirty="0" err="1" smtClean="0"/>
              <a:t>proteinuria</a:t>
            </a:r>
            <a:r>
              <a:rPr lang="en-US" sz="3500" dirty="0" smtClean="0"/>
              <a:t> suggests </a:t>
            </a:r>
            <a:r>
              <a:rPr lang="en-US" sz="3500" b="1" dirty="0" smtClean="0"/>
              <a:t>gestational hypertension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Weight</a:t>
            </a:r>
            <a:endParaRPr lang="fa-IR" dirty="0"/>
          </a:p>
        </p:txBody>
      </p:sp>
      <p:sp>
        <p:nvSpPr>
          <p:cNvPr id="3" name="Content Placeholder 2"/>
          <p:cNvSpPr>
            <a:spLocks noGrp="1"/>
          </p:cNvSpPr>
          <p:nvPr>
            <p:ph idx="1"/>
          </p:nvPr>
        </p:nvSpPr>
        <p:spPr/>
        <p:txBody>
          <a:bodyPr/>
          <a:lstStyle/>
          <a:p>
            <a:pPr algn="l" rtl="0"/>
            <a:r>
              <a:rPr lang="en-US" dirty="0" smtClean="0"/>
              <a:t>Maternal weight is another important parameter to follow through pregnancy, insofar as weight gain recommendations differ for women of differing </a:t>
            </a:r>
            <a:r>
              <a:rPr lang="en-US" dirty="0" err="1" smtClean="0"/>
              <a:t>prepregnancy</a:t>
            </a:r>
            <a:r>
              <a:rPr lang="en-US" dirty="0" smtClean="0"/>
              <a:t> </a:t>
            </a:r>
            <a:r>
              <a:rPr lang="en-US" b="1" dirty="0" smtClean="0"/>
              <a:t>BMI</a:t>
            </a:r>
          </a:p>
          <a:p>
            <a:pPr algn="l" rtl="0"/>
            <a:r>
              <a:rPr lang="en-US" dirty="0" smtClean="0"/>
              <a:t>A total weight gain of </a:t>
            </a:r>
            <a:r>
              <a:rPr lang="en-US" dirty="0" smtClean="0">
                <a:solidFill>
                  <a:srgbClr val="FF0000"/>
                </a:solidFill>
              </a:rPr>
              <a:t>25 to 35 lb </a:t>
            </a:r>
            <a:r>
              <a:rPr lang="en-US" dirty="0" smtClean="0"/>
              <a:t>is only</a:t>
            </a:r>
          </a:p>
          <a:p>
            <a:pPr algn="l" rtl="0"/>
            <a:r>
              <a:rPr lang="en-US" dirty="0" smtClean="0"/>
              <a:t>appropriate for a woman of </a:t>
            </a:r>
            <a:r>
              <a:rPr lang="en-US" dirty="0" smtClean="0">
                <a:solidFill>
                  <a:srgbClr val="FF0000"/>
                </a:solidFill>
              </a:rPr>
              <a:t>normal BMI</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ny\Desktop\ac2.png"/>
          <p:cNvPicPr>
            <a:picLocks noGrp="1" noChangeAspect="1" noChangeArrowheads="1"/>
          </p:cNvPicPr>
          <p:nvPr>
            <p:ph idx="1"/>
          </p:nvPr>
        </p:nvPicPr>
        <p:blipFill>
          <a:blip r:embed="rId3" cstate="print"/>
          <a:srcRect/>
          <a:stretch>
            <a:fillRect/>
          </a:stretch>
        </p:blipFill>
        <p:spPr bwMode="auto">
          <a:xfrm>
            <a:off x="0" y="457200"/>
            <a:ext cx="8763000" cy="6096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The obese pregnant woman with </a:t>
            </a:r>
            <a:r>
              <a:rPr lang="en-US" sz="3500" dirty="0" smtClean="0">
                <a:solidFill>
                  <a:srgbClr val="FF0000"/>
                </a:solidFill>
              </a:rPr>
              <a:t>a </a:t>
            </a:r>
            <a:r>
              <a:rPr lang="en-US" sz="3500" dirty="0" err="1" smtClean="0">
                <a:solidFill>
                  <a:srgbClr val="FF0000"/>
                </a:solidFill>
              </a:rPr>
              <a:t>pregravid</a:t>
            </a:r>
            <a:r>
              <a:rPr lang="en-US" sz="3500" dirty="0" smtClean="0">
                <a:solidFill>
                  <a:srgbClr val="FF0000"/>
                </a:solidFill>
              </a:rPr>
              <a:t> BMI </a:t>
            </a:r>
            <a:r>
              <a:rPr lang="en-US" sz="3900" dirty="0" smtClean="0">
                <a:solidFill>
                  <a:srgbClr val="FF0000"/>
                </a:solidFill>
              </a:rPr>
              <a:t>≥ 30 </a:t>
            </a:r>
            <a:r>
              <a:rPr lang="en-US" dirty="0" smtClean="0"/>
              <a:t>is at an increased risk for multiple complications during pregnancy, including </a:t>
            </a:r>
            <a:r>
              <a:rPr lang="en-US" dirty="0" smtClean="0">
                <a:solidFill>
                  <a:srgbClr val="FF0000"/>
                </a:solidFill>
              </a:rPr>
              <a:t>preeclampsia, gestational diabetes, and cesarean delivery</a:t>
            </a:r>
            <a:r>
              <a:rPr lang="en-US" dirty="0" smtClean="0"/>
              <a:t>.</a:t>
            </a:r>
          </a:p>
          <a:p>
            <a:pPr algn="l" rtl="0"/>
            <a:r>
              <a:rPr lang="en-US" dirty="0" smtClean="0"/>
              <a:t> A total gain of </a:t>
            </a:r>
            <a:r>
              <a:rPr lang="en-US" dirty="0" smtClean="0">
                <a:solidFill>
                  <a:srgbClr val="FF0000"/>
                </a:solidFill>
              </a:rPr>
              <a:t>11 to 20 lb </a:t>
            </a:r>
            <a:r>
              <a:rPr lang="en-US" dirty="0" smtClean="0"/>
              <a:t>over the course of the pregnancy is recommended for women with a </a:t>
            </a:r>
            <a:r>
              <a:rPr lang="en-US" dirty="0" smtClean="0">
                <a:solidFill>
                  <a:srgbClr val="FF0000"/>
                </a:solidFill>
              </a:rPr>
              <a:t>BMI ≥ 30</a:t>
            </a:r>
            <a:r>
              <a:rPr lang="en-US" dirty="0" smtClean="0"/>
              <a:t>.</a:t>
            </a:r>
          </a:p>
          <a:p>
            <a:pPr algn="l" rtl="0"/>
            <a:r>
              <a:rPr lang="en-US" dirty="0" smtClean="0"/>
              <a:t> Significant deviation from this trend may require nutritional assessment and further evaluation.</a:t>
            </a:r>
          </a:p>
          <a:p>
            <a:pPr algn="l" rtl="0"/>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Physical Findings</a:t>
            </a:r>
            <a:endParaRPr lang="fa-IR" dirty="0"/>
          </a:p>
        </p:txBody>
      </p:sp>
      <p:sp>
        <p:nvSpPr>
          <p:cNvPr id="3" name="Content Placeholder 2"/>
          <p:cNvSpPr>
            <a:spLocks noGrp="1"/>
          </p:cNvSpPr>
          <p:nvPr>
            <p:ph idx="1"/>
          </p:nvPr>
        </p:nvSpPr>
        <p:spPr/>
        <p:txBody>
          <a:bodyPr>
            <a:normAutofit/>
          </a:bodyPr>
          <a:lstStyle/>
          <a:p>
            <a:pPr algn="l" rtl="0"/>
            <a:r>
              <a:rPr lang="en-US" dirty="0" smtClean="0"/>
              <a:t>Obstetric physical findings made at each visit include </a:t>
            </a:r>
            <a:r>
              <a:rPr lang="en-US" dirty="0" err="1" smtClean="0">
                <a:solidFill>
                  <a:srgbClr val="FF0000"/>
                </a:solidFill>
              </a:rPr>
              <a:t>fundal</a:t>
            </a:r>
            <a:r>
              <a:rPr lang="en-US" dirty="0" smtClean="0">
                <a:solidFill>
                  <a:srgbClr val="FF0000"/>
                </a:solidFill>
              </a:rPr>
              <a:t> height measurement</a:t>
            </a:r>
            <a:r>
              <a:rPr lang="en-US" dirty="0" smtClean="0"/>
              <a:t>, documentation of the presence and rate of </a:t>
            </a:r>
            <a:r>
              <a:rPr lang="en-US" dirty="0" smtClean="0">
                <a:solidFill>
                  <a:srgbClr val="FF0000"/>
                </a:solidFill>
              </a:rPr>
              <a:t>fetal heart tones</a:t>
            </a:r>
            <a:r>
              <a:rPr lang="en-US" dirty="0" smtClean="0"/>
              <a:t>, and determination of the presentation of the fetus.</a:t>
            </a:r>
          </a:p>
          <a:p>
            <a:pPr algn="l" rtl="0"/>
            <a:r>
              <a:rPr lang="en-US" dirty="0" smtClean="0"/>
              <a:t> Until 16 to 20 weeks, the uterine size is generally stated as “number-weeks” size, such as “12- week uterus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err="1" smtClean="0"/>
              <a:t>Fundal</a:t>
            </a:r>
            <a:r>
              <a:rPr lang="en-US" b="1" dirty="0" smtClean="0"/>
              <a:t> Height Measurement</a:t>
            </a:r>
            <a:endParaRPr lang="fa-IR" dirty="0"/>
          </a:p>
        </p:txBody>
      </p:sp>
      <p:sp>
        <p:nvSpPr>
          <p:cNvPr id="3" name="Content Placeholder 2"/>
          <p:cNvSpPr>
            <a:spLocks noGrp="1"/>
          </p:cNvSpPr>
          <p:nvPr>
            <p:ph idx="1"/>
          </p:nvPr>
        </p:nvSpPr>
        <p:spPr/>
        <p:txBody>
          <a:bodyPr/>
          <a:lstStyle/>
          <a:p>
            <a:pPr algn="l" rtl="0"/>
            <a:r>
              <a:rPr lang="en-US" sz="3600" dirty="0" smtClean="0">
                <a:solidFill>
                  <a:srgbClr val="FF0000"/>
                </a:solidFill>
              </a:rPr>
              <a:t>After 20 weeks </a:t>
            </a:r>
            <a:r>
              <a:rPr lang="en-US" dirty="0" smtClean="0"/>
              <a:t>of gestation (when the </a:t>
            </a:r>
            <a:r>
              <a:rPr lang="en-US" dirty="0" err="1" smtClean="0"/>
              <a:t>fundus</a:t>
            </a:r>
            <a:r>
              <a:rPr lang="en-US" dirty="0" smtClean="0"/>
              <a:t> is palpable at or near </a:t>
            </a:r>
            <a:r>
              <a:rPr lang="en-US" sz="3600" dirty="0" smtClean="0">
                <a:solidFill>
                  <a:srgbClr val="FF0000"/>
                </a:solidFill>
              </a:rPr>
              <a:t>the umbilicus </a:t>
            </a:r>
            <a:r>
              <a:rPr lang="en-US" dirty="0" smtClean="0"/>
              <a:t>in a woman of normal body </a:t>
            </a:r>
            <a:r>
              <a:rPr lang="en-US" dirty="0" err="1" smtClean="0"/>
              <a:t>habitus</a:t>
            </a:r>
            <a:r>
              <a:rPr lang="en-US" dirty="0" smtClean="0"/>
              <a:t> and a singleton pregnancy in the vertex presentation), the uterine size can be assessed with the use of a tape measure, which is the </a:t>
            </a:r>
            <a:r>
              <a:rPr lang="en-US" sz="4400" b="1" dirty="0" err="1" smtClean="0">
                <a:solidFill>
                  <a:srgbClr val="FF0000"/>
                </a:solidFill>
              </a:rPr>
              <a:t>fundal</a:t>
            </a:r>
            <a:r>
              <a:rPr lang="en-US" sz="4400" b="1" dirty="0" smtClean="0">
                <a:solidFill>
                  <a:srgbClr val="FF0000"/>
                </a:solidFill>
              </a:rPr>
              <a:t> height measurement</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In this procedure, the top of the uterine </a:t>
            </a:r>
            <a:r>
              <a:rPr lang="en-US" dirty="0" err="1" smtClean="0"/>
              <a:t>fundus</a:t>
            </a:r>
            <a:r>
              <a:rPr lang="en-US" dirty="0" smtClean="0"/>
              <a:t> is identified, and the zero end of</a:t>
            </a:r>
          </a:p>
          <a:p>
            <a:pPr algn="l" rtl="0"/>
            <a:r>
              <a:rPr lang="en-US" dirty="0" smtClean="0"/>
              <a:t>the tape measure is placed at this uppermost part of the uterus. </a:t>
            </a:r>
          </a:p>
          <a:p>
            <a:pPr algn="l" rtl="0"/>
            <a:r>
              <a:rPr lang="en-US" dirty="0" smtClean="0"/>
              <a:t>The tape is then carried </a:t>
            </a:r>
            <a:r>
              <a:rPr lang="en-US" dirty="0" err="1" smtClean="0"/>
              <a:t>anteriorly</a:t>
            </a:r>
            <a:r>
              <a:rPr lang="en-US" dirty="0" smtClean="0"/>
              <a:t> across the abdomen to the level of the </a:t>
            </a:r>
            <a:r>
              <a:rPr lang="en-US" dirty="0" err="1" smtClean="0"/>
              <a:t>symphysis</a:t>
            </a:r>
            <a:r>
              <a:rPr lang="en-US" dirty="0" smtClean="0"/>
              <a:t> pubis.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lstStyle/>
          <a:p>
            <a:pPr algn="l" rtl="0"/>
            <a:r>
              <a:rPr lang="en-US" dirty="0" smtClean="0"/>
              <a:t>High-risk conditions can be identified and a</a:t>
            </a:r>
          </a:p>
          <a:p>
            <a:pPr algn="l" rtl="0"/>
            <a:r>
              <a:rPr lang="en-US" dirty="0" smtClean="0"/>
              <a:t>management plan established for any complications that may arise.</a:t>
            </a:r>
          </a:p>
          <a:p>
            <a:pPr algn="l" rtl="0"/>
            <a:r>
              <a:rPr lang="en-US" dirty="0" smtClean="0"/>
              <a:t>Routine </a:t>
            </a:r>
            <a:r>
              <a:rPr lang="en-US" dirty="0" err="1" smtClean="0"/>
              <a:t>antepartum</a:t>
            </a:r>
            <a:r>
              <a:rPr lang="en-US" dirty="0" smtClean="0"/>
              <a:t> care provides an opportunity for screening, periodic</a:t>
            </a:r>
          </a:p>
          <a:p>
            <a:pPr algn="l" rtl="0"/>
            <a:r>
              <a:rPr lang="en-US" dirty="0" smtClean="0"/>
              <a:t>assessments, and patient education.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From </a:t>
            </a:r>
            <a:r>
              <a:rPr lang="en-US" sz="3600" dirty="0" smtClean="0">
                <a:solidFill>
                  <a:srgbClr val="FF0000"/>
                </a:solidFill>
              </a:rPr>
              <a:t>16 to 18 weeks </a:t>
            </a:r>
            <a:r>
              <a:rPr lang="en-US" dirty="0" smtClean="0"/>
              <a:t>of gestation until 36 weeks of gestation, the </a:t>
            </a:r>
            <a:r>
              <a:rPr lang="en-US" dirty="0" err="1" smtClean="0"/>
              <a:t>fundal</a:t>
            </a:r>
            <a:r>
              <a:rPr lang="en-US" dirty="0" smtClean="0"/>
              <a:t> height in centimeters (measured from the </a:t>
            </a:r>
            <a:r>
              <a:rPr lang="en-US" dirty="0" err="1" smtClean="0"/>
              <a:t>symphysis</a:t>
            </a:r>
            <a:r>
              <a:rPr lang="en-US" dirty="0" smtClean="0"/>
              <a:t> to the top of the uterine </a:t>
            </a:r>
            <a:r>
              <a:rPr lang="en-US" dirty="0" err="1" smtClean="0"/>
              <a:t>fundus</a:t>
            </a:r>
            <a:r>
              <a:rPr lang="en-US" dirty="0" smtClean="0"/>
              <a:t>) is roughly equal to the number of weeks of gestational age in </a:t>
            </a:r>
            <a:r>
              <a:rPr lang="en-US" dirty="0" smtClean="0">
                <a:solidFill>
                  <a:srgbClr val="FF0000"/>
                </a:solidFill>
              </a:rPr>
              <a:t>normal singleton pregnancies in the cephalic presentation within an anatomically normal uterus </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2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Until 36 weeks in the normal singleton pregnancy, the number of weeks of gestation approximates the </a:t>
            </a:r>
            <a:r>
              <a:rPr lang="en-US" dirty="0" err="1" smtClean="0"/>
              <a:t>fundal</a:t>
            </a:r>
            <a:r>
              <a:rPr lang="en-US" dirty="0" smtClean="0"/>
              <a:t> height in centimeters.</a:t>
            </a:r>
          </a:p>
          <a:p>
            <a:pPr algn="l" rtl="0"/>
            <a:r>
              <a:rPr lang="en-US" dirty="0" smtClean="0"/>
              <a:t> Thereafter, the fetus moves downward into the pelvis beneath the </a:t>
            </a:r>
            <a:r>
              <a:rPr lang="en-US" dirty="0" err="1" smtClean="0"/>
              <a:t>symphysis</a:t>
            </a:r>
            <a:r>
              <a:rPr lang="en-US" dirty="0" smtClean="0"/>
              <a:t> </a:t>
            </a:r>
            <a:r>
              <a:rPr lang="en-US" dirty="0" err="1" smtClean="0"/>
              <a:t>pubi</a:t>
            </a:r>
            <a:r>
              <a:rPr lang="en-US" dirty="0" smtClean="0"/>
              <a:t> </a:t>
            </a:r>
            <a:r>
              <a:rPr lang="en-US" dirty="0" smtClean="0">
                <a:solidFill>
                  <a:srgbClr val="FF0000"/>
                </a:solidFill>
              </a:rPr>
              <a:t>(“lightening” or engagement of the head into the true pelvis), </a:t>
            </a:r>
            <a:r>
              <a:rPr lang="en-US" dirty="0" smtClean="0"/>
              <a:t>so that the </a:t>
            </a:r>
            <a:r>
              <a:rPr lang="en-US" dirty="0" err="1" smtClean="0"/>
              <a:t>fundal</a:t>
            </a:r>
            <a:r>
              <a:rPr lang="en-US" dirty="0" smtClean="0"/>
              <a:t> height measurement is increasingly unreliable</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Fetal Heart Rate</a:t>
            </a:r>
            <a:endParaRPr lang="fa-IR" dirty="0"/>
          </a:p>
        </p:txBody>
      </p:sp>
      <p:sp>
        <p:nvSpPr>
          <p:cNvPr id="3" name="Content Placeholder 2"/>
          <p:cNvSpPr>
            <a:spLocks noGrp="1"/>
          </p:cNvSpPr>
          <p:nvPr>
            <p:ph idx="1"/>
          </p:nvPr>
        </p:nvSpPr>
        <p:spPr/>
        <p:txBody>
          <a:bodyPr/>
          <a:lstStyle/>
          <a:p>
            <a:pPr algn="l" rtl="0"/>
            <a:r>
              <a:rPr lang="en-US" b="1" dirty="0" smtClean="0"/>
              <a:t>Fetal heart rate should be verified at every visit, by direct auscultation or </a:t>
            </a:r>
            <a:r>
              <a:rPr lang="en-US" dirty="0" smtClean="0"/>
              <a:t>by the use of a fetal Doppler ultrasound device.</a:t>
            </a:r>
          </a:p>
          <a:p>
            <a:pPr algn="l" rtl="0"/>
            <a:r>
              <a:rPr lang="en-US" dirty="0" smtClean="0"/>
              <a:t> The normal fetal heart rate is </a:t>
            </a:r>
            <a:r>
              <a:rPr lang="en-US" dirty="0" smtClean="0">
                <a:solidFill>
                  <a:srgbClr val="FF0000"/>
                </a:solidFill>
              </a:rPr>
              <a:t>110 to 160 </a:t>
            </a:r>
            <a:r>
              <a:rPr lang="en-US" dirty="0" err="1" smtClean="0">
                <a:solidFill>
                  <a:srgbClr val="FF0000"/>
                </a:solidFill>
              </a:rPr>
              <a:t>bpm</a:t>
            </a:r>
            <a:r>
              <a:rPr lang="en-US" dirty="0" smtClean="0"/>
              <a:t>, with higher rates found in early pregnancy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a:bodyPr>
          <a:lstStyle/>
          <a:p>
            <a:pPr algn="l" rtl="0"/>
            <a:r>
              <a:rPr lang="en-US" dirty="0" smtClean="0"/>
              <a:t>The maternal pulse may also be detected with the Doppler device, so </a:t>
            </a:r>
            <a:r>
              <a:rPr lang="en-US" dirty="0" smtClean="0">
                <a:solidFill>
                  <a:srgbClr val="FF0000"/>
                </a:solidFill>
              </a:rPr>
              <a:t>simultaneous palpation of maternal pulse </a:t>
            </a:r>
            <a:r>
              <a:rPr lang="en-US" dirty="0" smtClean="0"/>
              <a:t>and auscultation of fetal pulse may be necessary to differentiate the two.</a:t>
            </a:r>
          </a:p>
          <a:p>
            <a:pPr algn="l" rtl="0"/>
            <a:r>
              <a:rPr lang="en-US" dirty="0" smtClean="0"/>
              <a:t> Deviation from the normal rate or occasional arrhythmias must be evaluated carefully.</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Uterine Palpation</a:t>
            </a:r>
            <a:endParaRPr lang="fa-IR" dirty="0"/>
          </a:p>
        </p:txBody>
      </p:sp>
      <p:sp>
        <p:nvSpPr>
          <p:cNvPr id="3" name="Content Placeholder 2"/>
          <p:cNvSpPr>
            <a:spLocks noGrp="1"/>
          </p:cNvSpPr>
          <p:nvPr>
            <p:ph idx="1"/>
          </p:nvPr>
        </p:nvSpPr>
        <p:spPr/>
        <p:txBody>
          <a:bodyPr>
            <a:normAutofit/>
          </a:bodyPr>
          <a:lstStyle/>
          <a:p>
            <a:pPr algn="l" rtl="0"/>
            <a:r>
              <a:rPr lang="en-US" dirty="0" smtClean="0"/>
              <a:t>Several determinations concerning the fetus can be made by </a:t>
            </a:r>
            <a:r>
              <a:rPr lang="en-US" b="1" dirty="0" smtClean="0"/>
              <a:t>palpation of the pregnant uterus, such as identifying the presentation, or “presenting </a:t>
            </a:r>
            <a:r>
              <a:rPr lang="en-US" dirty="0" smtClean="0"/>
              <a:t>part” of the fetus (i.e., what part of the fetus is entering the pelvis first).</a:t>
            </a:r>
          </a:p>
          <a:p>
            <a:pPr algn="l" rtl="0"/>
            <a:r>
              <a:rPr lang="en-US" dirty="0" smtClean="0"/>
              <a:t>Before 34 weeks of gestation, </a:t>
            </a:r>
            <a:r>
              <a:rPr lang="en-US" dirty="0" smtClean="0">
                <a:solidFill>
                  <a:srgbClr val="FF0000"/>
                </a:solidFill>
              </a:rPr>
              <a:t>breech, oblique, and transverse presentations </a:t>
            </a:r>
            <a:r>
              <a:rPr lang="en-US" dirty="0" smtClean="0"/>
              <a:t>are not uncommon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The presentation of the fetus may also vary from day to day. </a:t>
            </a:r>
          </a:p>
          <a:p>
            <a:pPr algn="l" rtl="0"/>
            <a:r>
              <a:rPr lang="en-US" dirty="0" smtClean="0">
                <a:solidFill>
                  <a:srgbClr val="FF0000"/>
                </a:solidFill>
              </a:rPr>
              <a:t>At term, more than 95% of fetuses are in the cephalic presentation (head down). </a:t>
            </a:r>
            <a:r>
              <a:rPr lang="en-US" dirty="0" smtClean="0"/>
              <a:t>Approximately </a:t>
            </a:r>
            <a:r>
              <a:rPr lang="en-US" dirty="0" smtClean="0">
                <a:solidFill>
                  <a:srgbClr val="FF0000"/>
                </a:solidFill>
              </a:rPr>
              <a:t>3.5% are breech (bottom first) </a:t>
            </a:r>
            <a:r>
              <a:rPr lang="en-US" dirty="0" smtClean="0"/>
              <a:t>and </a:t>
            </a:r>
            <a:r>
              <a:rPr lang="en-US" dirty="0" smtClean="0">
                <a:solidFill>
                  <a:srgbClr val="FF0000"/>
                </a:solidFill>
              </a:rPr>
              <a:t>1% are shoulder first  </a:t>
            </a:r>
            <a:r>
              <a:rPr lang="en-US" dirty="0" smtClean="0"/>
              <a:t>Unless the fetus is in a transverse lie (the long axis of the fetus is not parallel with the mother’s long axis), the presenting part will be either the head (vertex and cephalic) or the buttocks (breech).</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Fetal Presentation</a:t>
            </a:r>
            <a:endParaRPr lang="fa-IR" dirty="0"/>
          </a:p>
        </p:txBody>
      </p:sp>
      <p:sp>
        <p:nvSpPr>
          <p:cNvPr id="3" name="Content Placeholder 2"/>
          <p:cNvSpPr>
            <a:spLocks noGrp="1"/>
          </p:cNvSpPr>
          <p:nvPr>
            <p:ph idx="1"/>
          </p:nvPr>
        </p:nvSpPr>
        <p:spPr/>
        <p:txBody>
          <a:bodyPr/>
          <a:lstStyle/>
          <a:p>
            <a:pPr algn="l" rtl="0"/>
            <a:r>
              <a:rPr lang="en-US" dirty="0" smtClean="0"/>
              <a:t>The presentation of the fetus can be appreciated on clinical examination</a:t>
            </a:r>
          </a:p>
          <a:p>
            <a:pPr algn="l" rtl="0"/>
            <a:r>
              <a:rPr lang="en-US" dirty="0" smtClean="0"/>
              <a:t>with the use </a:t>
            </a:r>
            <a:r>
              <a:rPr lang="en-US" dirty="0" smtClean="0">
                <a:solidFill>
                  <a:srgbClr val="FF0000"/>
                </a:solidFill>
              </a:rPr>
              <a:t>of </a:t>
            </a:r>
            <a:r>
              <a:rPr lang="en-US" b="1" dirty="0" smtClean="0">
                <a:solidFill>
                  <a:srgbClr val="FF0000"/>
                </a:solidFill>
              </a:rPr>
              <a:t>Leopold maneuvers </a:t>
            </a:r>
            <a:r>
              <a:rPr lang="en-US" b="1" dirty="0" smtClean="0"/>
              <a:t>. </a:t>
            </a:r>
          </a:p>
          <a:p>
            <a:pPr algn="l" rtl="0"/>
            <a:r>
              <a:rPr lang="en-US" b="1" dirty="0" smtClean="0"/>
              <a:t>In the first maneuver, </a:t>
            </a:r>
            <a:r>
              <a:rPr lang="en-US" dirty="0" smtClean="0"/>
              <a:t>breech presentation can be appreciated by outlining the </a:t>
            </a:r>
            <a:r>
              <a:rPr lang="en-US" dirty="0" err="1" smtClean="0"/>
              <a:t>fundus</a:t>
            </a:r>
            <a:r>
              <a:rPr lang="en-US" dirty="0" smtClean="0"/>
              <a:t> an determining what part is present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85000" lnSpcReduction="10000"/>
          </a:bodyPr>
          <a:lstStyle/>
          <a:p>
            <a:pPr algn="l" rtl="0"/>
            <a:r>
              <a:rPr lang="en-US" dirty="0" smtClean="0"/>
              <a:t>The head is hard and well defined by ballottement, especially when the head is freely mobile in the fluid-filled uterus; the breech is softer, less round, and, therefore, more difficult to outline.</a:t>
            </a:r>
          </a:p>
          <a:p>
            <a:pPr algn="l" rtl="0"/>
            <a:r>
              <a:rPr lang="en-US" dirty="0" smtClean="0"/>
              <a:t> In the </a:t>
            </a:r>
            <a:r>
              <a:rPr lang="en-US" sz="3300" dirty="0" smtClean="0">
                <a:solidFill>
                  <a:srgbClr val="FF0000"/>
                </a:solidFill>
              </a:rPr>
              <a:t>second and third man</a:t>
            </a:r>
            <a:r>
              <a:rPr lang="en-US" dirty="0" smtClean="0"/>
              <a:t>euvers, the examiner’s palms are placed on either side of the maternal abdomen to determine the location of the fetal back and small parts.</a:t>
            </a:r>
          </a:p>
          <a:p>
            <a:pPr algn="l" rtl="0"/>
            <a:r>
              <a:rPr lang="en-US" dirty="0" smtClean="0"/>
              <a:t> In the </a:t>
            </a:r>
            <a:r>
              <a:rPr lang="en-US" sz="3300" dirty="0" smtClean="0">
                <a:solidFill>
                  <a:srgbClr val="FF0000"/>
                </a:solidFill>
              </a:rPr>
              <a:t>fourth maneuver</a:t>
            </a:r>
            <a:r>
              <a:rPr lang="en-US" dirty="0" smtClean="0"/>
              <a:t>, the presenting part</a:t>
            </a:r>
          </a:p>
          <a:p>
            <a:pPr algn="l" rtl="0"/>
            <a:r>
              <a:rPr lang="en-US" dirty="0" smtClean="0"/>
              <a:t>is identified by exerting pressure over the pubic </a:t>
            </a:r>
            <a:r>
              <a:rPr lang="en-US" dirty="0" err="1" smtClean="0"/>
              <a:t>symphysis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a:bodyPr>
          <a:lstStyle/>
          <a:p>
            <a:pPr algn="l" rtl="0"/>
            <a:r>
              <a:rPr lang="en-US" dirty="0" smtClean="0"/>
              <a:t>If a breech presentation persists at 36 and 38 weeks, the option of </a:t>
            </a:r>
            <a:r>
              <a:rPr lang="en-US" sz="3500" b="1" dirty="0" smtClean="0">
                <a:solidFill>
                  <a:srgbClr val="FF0000"/>
                </a:solidFill>
              </a:rPr>
              <a:t>external cephalic </a:t>
            </a:r>
            <a:r>
              <a:rPr lang="en-US" sz="3500" dirty="0" smtClean="0">
                <a:solidFill>
                  <a:srgbClr val="FF0000"/>
                </a:solidFill>
              </a:rPr>
              <a:t> </a:t>
            </a:r>
            <a:r>
              <a:rPr lang="en-US" sz="3500" b="1" dirty="0" smtClean="0">
                <a:solidFill>
                  <a:srgbClr val="FF0000"/>
                </a:solidFill>
              </a:rPr>
              <a:t>version </a:t>
            </a:r>
            <a:r>
              <a:rPr lang="en-US" b="1" dirty="0" smtClean="0"/>
              <a:t>should be discussed with the patient.</a:t>
            </a:r>
          </a:p>
          <a:p>
            <a:pPr algn="l" rtl="0"/>
            <a:r>
              <a:rPr lang="en-US" b="1" dirty="0" smtClean="0"/>
              <a:t> This procedure involves </a:t>
            </a:r>
            <a:r>
              <a:rPr lang="en-US" dirty="0" smtClean="0"/>
              <a:t>turning the fetus from the breech presentation </a:t>
            </a:r>
            <a:r>
              <a:rPr lang="en-US" dirty="0" smtClean="0">
                <a:solidFill>
                  <a:srgbClr val="FF0000"/>
                </a:solidFill>
              </a:rPr>
              <a:t>to a vertex presentation </a:t>
            </a:r>
            <a:r>
              <a:rPr lang="en-US" dirty="0" smtClean="0"/>
              <a:t>to allow vaginal rather than cesarean delivery.</a:t>
            </a:r>
          </a:p>
          <a:p>
            <a:pPr algn="l" rtl="0"/>
            <a:r>
              <a:rPr lang="en-US" dirty="0" smtClean="0"/>
              <a:t> It is </a:t>
            </a:r>
            <a:r>
              <a:rPr lang="en-US" dirty="0" smtClean="0">
                <a:solidFill>
                  <a:srgbClr val="FF0000"/>
                </a:solidFill>
              </a:rPr>
              <a:t>contraindicated</a:t>
            </a:r>
            <a:r>
              <a:rPr lang="en-US" dirty="0" smtClean="0"/>
              <a:t> in the presence of </a:t>
            </a:r>
            <a:r>
              <a:rPr lang="en-US" sz="3500" dirty="0" err="1" smtClean="0">
                <a:solidFill>
                  <a:srgbClr val="FF0000"/>
                </a:solidFill>
              </a:rPr>
              <a:t>multifetal</a:t>
            </a:r>
            <a:r>
              <a:rPr lang="en-US" sz="3500" dirty="0" smtClean="0">
                <a:solidFill>
                  <a:srgbClr val="FF0000"/>
                </a:solidFill>
              </a:rPr>
              <a:t> gestation, fetal compromise, uterine anomalies</a:t>
            </a:r>
            <a:r>
              <a:rPr lang="en-US" dirty="0" smtClean="0"/>
              <a:t>, and </a:t>
            </a:r>
            <a:r>
              <a:rPr lang="en-US" dirty="0" smtClean="0">
                <a:solidFill>
                  <a:srgbClr val="FF0000"/>
                </a:solidFill>
              </a:rPr>
              <a:t>problems of </a:t>
            </a:r>
            <a:r>
              <a:rPr lang="en-US" dirty="0" err="1" smtClean="0">
                <a:solidFill>
                  <a:srgbClr val="FF0000"/>
                </a:solidFill>
              </a:rPr>
              <a:t>placentation</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ULTRASOUND</a:t>
            </a:r>
            <a:endParaRPr lang="fa-IR" dirty="0"/>
          </a:p>
        </p:txBody>
      </p:sp>
      <p:sp>
        <p:nvSpPr>
          <p:cNvPr id="3" name="Content Placeholder 2"/>
          <p:cNvSpPr>
            <a:spLocks noGrp="1"/>
          </p:cNvSpPr>
          <p:nvPr>
            <p:ph idx="1"/>
          </p:nvPr>
        </p:nvSpPr>
        <p:spPr/>
        <p:txBody>
          <a:bodyPr/>
          <a:lstStyle/>
          <a:p>
            <a:pPr algn="l" rtl="0"/>
            <a:r>
              <a:rPr lang="en-US" dirty="0" smtClean="0"/>
              <a:t>In the United States, approximately </a:t>
            </a:r>
            <a:r>
              <a:rPr lang="en-US" sz="3600" dirty="0" smtClean="0">
                <a:solidFill>
                  <a:srgbClr val="FF0000"/>
                </a:solidFill>
              </a:rPr>
              <a:t>65% of pregnant women have at least one ultrasound </a:t>
            </a:r>
            <a:r>
              <a:rPr lang="en-US" dirty="0" smtClean="0"/>
              <a:t>examination.</a:t>
            </a:r>
          </a:p>
          <a:p>
            <a:pPr algn="l" rtl="0"/>
            <a:r>
              <a:rPr lang="en-US" dirty="0" smtClean="0"/>
              <a:t> In the absence of other specific indications, </a:t>
            </a:r>
            <a:r>
              <a:rPr lang="en-US" sz="3600" dirty="0" smtClean="0">
                <a:solidFill>
                  <a:srgbClr val="FF0000"/>
                </a:solidFill>
              </a:rPr>
              <a:t>the optimal timing for a single ultrasound examination is at 18 to 22 weeks</a:t>
            </a:r>
            <a:endParaRPr lang="en-US" dirty="0" smtClean="0">
              <a:solidFill>
                <a:srgbClr val="FF0000"/>
              </a:solidFill>
            </a:endParaRPr>
          </a:p>
          <a:p>
            <a:pPr algn="l" rtl="0">
              <a:buNone/>
            </a:pP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Complete </a:t>
            </a:r>
            <a:r>
              <a:rPr lang="en-US" dirty="0" err="1" smtClean="0"/>
              <a:t>antepartum</a:t>
            </a:r>
            <a:r>
              <a:rPr lang="en-US" dirty="0" smtClean="0"/>
              <a:t> care</a:t>
            </a:r>
            <a:endParaRPr lang="fa-IR" dirty="0"/>
          </a:p>
        </p:txBody>
      </p:sp>
      <p:sp>
        <p:nvSpPr>
          <p:cNvPr id="3" name="Content Placeholder 2"/>
          <p:cNvSpPr>
            <a:spLocks noGrp="1"/>
          </p:cNvSpPr>
          <p:nvPr>
            <p:ph idx="1"/>
          </p:nvPr>
        </p:nvSpPr>
        <p:spPr>
          <a:xfrm>
            <a:off x="457200" y="1295400"/>
            <a:ext cx="8229600" cy="4830763"/>
          </a:xfrm>
        </p:spPr>
        <p:txBody>
          <a:bodyPr/>
          <a:lstStyle/>
          <a:p>
            <a:pPr algn="l" rtl="0"/>
            <a:r>
              <a:rPr lang="en-US" dirty="0" smtClean="0"/>
              <a:t>Diagnosing pregnancy and determining gestational age</a:t>
            </a:r>
          </a:p>
          <a:p>
            <a:pPr algn="l" rtl="0"/>
            <a:r>
              <a:rPr lang="en-US" dirty="0" smtClean="0"/>
              <a:t>• Monitoring the progress of the pregnancy with periodic examinations</a:t>
            </a:r>
            <a:endParaRPr lang="fa-IR" dirty="0" smtClean="0"/>
          </a:p>
          <a:p>
            <a:pPr algn="l" rtl="0"/>
            <a:r>
              <a:rPr lang="en-US" dirty="0" smtClean="0"/>
              <a:t> appropriate screening tests</a:t>
            </a:r>
          </a:p>
          <a:p>
            <a:pPr algn="l" rtl="0"/>
            <a:r>
              <a:rPr lang="en-US" dirty="0" smtClean="0"/>
              <a:t>• Assessing the well-being of the woman and her fetus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20000"/>
          </a:bodyPr>
          <a:lstStyle/>
          <a:p>
            <a:pPr algn="l" rtl="0"/>
            <a:r>
              <a:rPr lang="en-US" dirty="0" err="1" smtClean="0"/>
              <a:t>Ultrasonography</a:t>
            </a:r>
            <a:r>
              <a:rPr lang="en-US" dirty="0" smtClean="0"/>
              <a:t> in the first trimester may be performed either </a:t>
            </a:r>
            <a:r>
              <a:rPr lang="en-US" dirty="0" err="1" smtClean="0">
                <a:solidFill>
                  <a:srgbClr val="FF0000"/>
                </a:solidFill>
              </a:rPr>
              <a:t>transabdominally</a:t>
            </a:r>
            <a:r>
              <a:rPr lang="en-US" dirty="0" smtClean="0">
                <a:solidFill>
                  <a:srgbClr val="FF0000"/>
                </a:solidFill>
              </a:rPr>
              <a:t> or </a:t>
            </a:r>
            <a:r>
              <a:rPr lang="en-US" dirty="0" err="1" smtClean="0">
                <a:solidFill>
                  <a:srgbClr val="FF0000"/>
                </a:solidFill>
              </a:rPr>
              <a:t>transvaginally</a:t>
            </a:r>
            <a:r>
              <a:rPr lang="en-US" dirty="0" smtClean="0"/>
              <a:t>.</a:t>
            </a:r>
          </a:p>
          <a:p>
            <a:pPr algn="l" rtl="0"/>
            <a:r>
              <a:rPr lang="en-US" dirty="0" smtClean="0"/>
              <a:t> If a </a:t>
            </a:r>
            <a:r>
              <a:rPr lang="en-US" dirty="0" err="1" smtClean="0"/>
              <a:t>transabdominal</a:t>
            </a:r>
            <a:r>
              <a:rPr lang="en-US" dirty="0" smtClean="0"/>
              <a:t> examination is inconclusive, a </a:t>
            </a:r>
            <a:r>
              <a:rPr lang="en-US" dirty="0" err="1" smtClean="0">
                <a:solidFill>
                  <a:srgbClr val="FF0000"/>
                </a:solidFill>
              </a:rPr>
              <a:t>transvaginal</a:t>
            </a:r>
            <a:r>
              <a:rPr lang="en-US" dirty="0" smtClean="0">
                <a:solidFill>
                  <a:srgbClr val="FF0000"/>
                </a:solidFill>
              </a:rPr>
              <a:t> or </a:t>
            </a:r>
            <a:r>
              <a:rPr lang="en-US" dirty="0" err="1" smtClean="0">
                <a:solidFill>
                  <a:srgbClr val="FF0000"/>
                </a:solidFill>
              </a:rPr>
              <a:t>transperineal</a:t>
            </a:r>
            <a:r>
              <a:rPr lang="en-US" dirty="0" smtClean="0">
                <a:solidFill>
                  <a:srgbClr val="FF0000"/>
                </a:solidFill>
              </a:rPr>
              <a:t> </a:t>
            </a:r>
            <a:r>
              <a:rPr lang="en-US" dirty="0" smtClean="0"/>
              <a:t>examination is recommended.</a:t>
            </a:r>
          </a:p>
          <a:p>
            <a:pPr algn="l" rtl="0"/>
            <a:r>
              <a:rPr lang="en-US" dirty="0" smtClean="0"/>
              <a:t> First-trimester </a:t>
            </a:r>
            <a:r>
              <a:rPr lang="en-US" dirty="0" err="1" smtClean="0"/>
              <a:t>ultrasonography</a:t>
            </a:r>
            <a:r>
              <a:rPr lang="en-US" dirty="0" smtClean="0"/>
              <a:t> is used to confirm the presence of an intrauterine pregnancy, estimate gestational age, diagnose or evaluate multiple gestations, confirm cardiac activity, and evaluate pelvic masses or uterine abnormalities (as an adjunct to chorionic </a:t>
            </a:r>
            <a:r>
              <a:rPr lang="en-US" dirty="0" err="1" smtClean="0"/>
              <a:t>villus</a:t>
            </a:r>
            <a:r>
              <a:rPr lang="en-US" dirty="0" smtClean="0"/>
              <a:t> sampling, embryo transfer, or localization and removal of intrauterine contraceptives).</a:t>
            </a:r>
          </a:p>
          <a:p>
            <a:pPr algn="l" rtl="0"/>
            <a:r>
              <a:rPr lang="en-US" dirty="0" smtClean="0"/>
              <a:t> It is also useful for evaluating vaginal bleeding, suspected </a:t>
            </a:r>
            <a:r>
              <a:rPr lang="en-US" b="1" dirty="0" smtClean="0"/>
              <a:t>ectopic pregnancy, and pelvic pain.</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5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An ultrasound examination may be targeted to help diagnose chromosomal abnormalities in the first trimester.</a:t>
            </a:r>
          </a:p>
          <a:p>
            <a:pPr algn="l" rtl="0"/>
            <a:r>
              <a:rPr lang="en-US" dirty="0" smtClean="0"/>
              <a:t> One such examination is measurement of </a:t>
            </a:r>
            <a:r>
              <a:rPr lang="en-US" b="1" dirty="0" err="1" smtClean="0"/>
              <a:t>nuchal</a:t>
            </a:r>
            <a:r>
              <a:rPr lang="en-US" b="1" dirty="0" smtClean="0"/>
              <a:t> translucency (NT), the lucent area behind the </a:t>
            </a:r>
            <a:r>
              <a:rPr lang="en-US" dirty="0" smtClean="0"/>
              <a:t>head in the </a:t>
            </a:r>
            <a:r>
              <a:rPr lang="en-US" b="1" dirty="0" err="1" smtClean="0"/>
              <a:t>nuchal</a:t>
            </a:r>
            <a:r>
              <a:rPr lang="en-US" b="1" dirty="0" smtClean="0"/>
              <a:t> region.</a:t>
            </a:r>
          </a:p>
          <a:p>
            <a:pPr algn="l" rtl="0"/>
            <a:r>
              <a:rPr lang="en-US" b="1" dirty="0" smtClean="0"/>
              <a:t> Use of standardized techniques for measuring </a:t>
            </a:r>
            <a:r>
              <a:rPr lang="en-US" dirty="0" smtClean="0"/>
              <a:t>NT has resulted in higher detection rates for Down syndrome, </a:t>
            </a:r>
            <a:r>
              <a:rPr lang="en-US" dirty="0" err="1" smtClean="0"/>
              <a:t>trisomy</a:t>
            </a:r>
            <a:r>
              <a:rPr lang="en-US" dirty="0" smtClean="0"/>
              <a:t> 18, </a:t>
            </a:r>
            <a:r>
              <a:rPr lang="en-US" dirty="0" err="1" smtClean="0"/>
              <a:t>trisomy</a:t>
            </a:r>
            <a:r>
              <a:rPr lang="en-US" dirty="0" smtClean="0"/>
              <a:t> 13, Turner syndrome, and other anatomic abnormalities such as cardiac defects.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6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85000" lnSpcReduction="10000"/>
          </a:bodyPr>
          <a:lstStyle/>
          <a:p>
            <a:pPr algn="l" rtl="0"/>
            <a:r>
              <a:rPr lang="en-US" dirty="0" smtClean="0"/>
              <a:t>Measurement of </a:t>
            </a:r>
            <a:r>
              <a:rPr lang="en-US" dirty="0" err="1" smtClean="0"/>
              <a:t>nuchal</a:t>
            </a:r>
            <a:r>
              <a:rPr lang="en-US" dirty="0" smtClean="0"/>
              <a:t> translucency alone is less effective for first-trimester screening of the singleton pregnancy than is </a:t>
            </a:r>
            <a:r>
              <a:rPr lang="en-US" dirty="0" smtClean="0">
                <a:solidFill>
                  <a:srgbClr val="FF0000"/>
                </a:solidFill>
              </a:rPr>
              <a:t>combined testing (</a:t>
            </a:r>
            <a:r>
              <a:rPr lang="en-US" dirty="0" err="1" smtClean="0">
                <a:solidFill>
                  <a:srgbClr val="FF0000"/>
                </a:solidFill>
              </a:rPr>
              <a:t>nuchal</a:t>
            </a:r>
            <a:r>
              <a:rPr lang="en-US" dirty="0" smtClean="0">
                <a:solidFill>
                  <a:srgbClr val="FF0000"/>
                </a:solidFill>
              </a:rPr>
              <a:t> translucency measurement and biochemical markers).</a:t>
            </a:r>
          </a:p>
          <a:p>
            <a:pPr algn="l" rtl="0"/>
            <a:endParaRPr lang="en-US" dirty="0" smtClean="0"/>
          </a:p>
          <a:p>
            <a:pPr algn="l" rtl="0"/>
            <a:r>
              <a:rPr lang="en-US" dirty="0" smtClean="0"/>
              <a:t>Recent studies demonstrate improved detection of Down syndrome at lower false-positive rates when NT measurement is combined with biochemical markers (see Section “Screening Tests”).</a:t>
            </a:r>
          </a:p>
          <a:p>
            <a:pPr algn="l" rtl="0"/>
            <a:r>
              <a:rPr lang="en-US" dirty="0" smtClean="0"/>
              <a:t> This sentence conveys the same information and does not plagiarize ACOG verbatim</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Various types of ultrasound examinations performed during the second or third trimester can be categorized as “standard,” “limited,” or </a:t>
            </a:r>
            <a:endParaRPr lang="fa-IR" dirty="0" smtClean="0"/>
          </a:p>
          <a:p>
            <a:pPr algn="l" rtl="0"/>
            <a:r>
              <a:rPr lang="en-US" dirty="0" smtClean="0"/>
              <a:t>“specialized.”</a:t>
            </a:r>
          </a:p>
          <a:p>
            <a:pPr algn="l" rtl="0"/>
            <a:r>
              <a:rPr lang="en-US" dirty="0" smtClean="0"/>
              <a:t> A standard examination is performed during the second or third trimester of pregnancy.</a:t>
            </a:r>
          </a:p>
          <a:p>
            <a:pPr algn="l" rtl="0"/>
            <a:r>
              <a:rPr lang="en-US" dirty="0" smtClean="0"/>
              <a:t> It includes an evaluation of </a:t>
            </a:r>
            <a:r>
              <a:rPr lang="en-US" sz="3900" dirty="0" smtClean="0">
                <a:solidFill>
                  <a:srgbClr val="FF0000"/>
                </a:solidFill>
              </a:rPr>
              <a:t>fetal presentation and number, amniotic fluid volume, cardiac activity, placental position, fetal biometry, and an anatomic survey</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85000" lnSpcReduction="20000"/>
          </a:bodyPr>
          <a:lstStyle/>
          <a:p>
            <a:pPr algn="l" rtl="0"/>
            <a:r>
              <a:rPr lang="en-US" dirty="0" smtClean="0"/>
              <a:t>If technically feasible, the uterus and </a:t>
            </a:r>
            <a:r>
              <a:rPr lang="en-US" dirty="0" err="1" smtClean="0"/>
              <a:t>adnexa</a:t>
            </a:r>
            <a:r>
              <a:rPr lang="en-US" dirty="0" smtClean="0"/>
              <a:t> should be examined as clinically appropriate. A limited examination is performed when a specific question requires investigation.</a:t>
            </a:r>
          </a:p>
          <a:p>
            <a:pPr algn="l" rtl="0"/>
            <a:r>
              <a:rPr lang="en-US" dirty="0" smtClean="0"/>
              <a:t>In an emergency, for example, a limited examination can be performed to evaluate heart activity in a bleeding patient. A detailed or targeted anatomic specialized examination is performed when an anomaly is suspected on the basis of history, biochemical abnormalities or clinical evaluation, or suspicious results from either the limited or standard</a:t>
            </a:r>
          </a:p>
          <a:p>
            <a:pPr algn="l" rtl="0"/>
            <a:r>
              <a:rPr lang="en-US" dirty="0" smtClean="0"/>
              <a:t>ultrasound examination.</a:t>
            </a:r>
          </a:p>
          <a:p>
            <a:pPr algn="l" rtl="0"/>
            <a:r>
              <a:rPr lang="en-US" dirty="0" smtClean="0"/>
              <a:t> Other specialized examinations might include</a:t>
            </a:r>
          </a:p>
          <a:p>
            <a:pPr algn="l" rtl="0"/>
            <a:r>
              <a:rPr lang="en-US" sz="3300" dirty="0" smtClean="0">
                <a:solidFill>
                  <a:srgbClr val="FF0000"/>
                </a:solidFill>
              </a:rPr>
              <a:t>fetal Doppler, biophysical profile (BPP), fetal echocardiography, or</a:t>
            </a:r>
          </a:p>
          <a:p>
            <a:pPr algn="l" rtl="0"/>
            <a:r>
              <a:rPr lang="en-US" sz="3300" dirty="0" smtClean="0">
                <a:solidFill>
                  <a:srgbClr val="FF0000"/>
                </a:solidFill>
              </a:rPr>
              <a:t>additional biometric studies</a:t>
            </a:r>
            <a:r>
              <a:rPr lang="en-US" dirty="0" smtClean="0"/>
              <a:t>.</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algn="l" rtl="0"/>
            <a:r>
              <a:rPr lang="en-US" dirty="0" smtClean="0"/>
              <a:t>Evaluation of placental and cervical abnormalities may be</a:t>
            </a:r>
          </a:p>
          <a:p>
            <a:pPr algn="l" rtl="0"/>
            <a:r>
              <a:rPr lang="en-US" dirty="0" smtClean="0"/>
              <a:t>accomplished with </a:t>
            </a:r>
            <a:r>
              <a:rPr lang="en-US" dirty="0" err="1" smtClean="0"/>
              <a:t>ultrasonography</a:t>
            </a:r>
            <a:endParaRPr lang="en-US" dirty="0" smtClean="0"/>
          </a:p>
          <a:p>
            <a:pPr algn="l" rtl="0"/>
            <a:r>
              <a:rPr lang="en-US" dirty="0" smtClean="0">
                <a:solidFill>
                  <a:srgbClr val="FF0000"/>
                </a:solidFill>
              </a:rPr>
              <a:t>. Placental abruption </a:t>
            </a:r>
            <a:r>
              <a:rPr lang="en-US" dirty="0" smtClean="0"/>
              <a:t>can be identified by </a:t>
            </a:r>
            <a:r>
              <a:rPr lang="en-US" dirty="0" err="1" smtClean="0"/>
              <a:t>ultrasonography</a:t>
            </a:r>
            <a:r>
              <a:rPr lang="en-US" dirty="0" smtClean="0"/>
              <a:t> in approximately half of all patients who present with bleeding and do not have placenta </a:t>
            </a:r>
            <a:r>
              <a:rPr lang="en-US" dirty="0" err="1" smtClean="0"/>
              <a:t>previa</a:t>
            </a:r>
            <a:r>
              <a:rPr lang="en-US" dirty="0" smtClean="0"/>
              <a:t>.</a:t>
            </a:r>
          </a:p>
          <a:p>
            <a:pPr algn="l" rtl="0"/>
            <a:r>
              <a:rPr lang="en-US" dirty="0" smtClean="0"/>
              <a:t> Grayscale or color-flow Doppler ultrasound assessment is used to identify </a:t>
            </a:r>
            <a:r>
              <a:rPr lang="en-US" dirty="0" smtClean="0">
                <a:solidFill>
                  <a:srgbClr val="FF0000"/>
                </a:solidFill>
              </a:rPr>
              <a:t>placenta </a:t>
            </a:r>
            <a:r>
              <a:rPr lang="en-US" dirty="0" err="1" smtClean="0">
                <a:solidFill>
                  <a:srgbClr val="FF0000"/>
                </a:solidFill>
              </a:rPr>
              <a:t>accreta</a:t>
            </a:r>
            <a:r>
              <a:rPr lang="en-US" dirty="0" smtClean="0">
                <a:solidFill>
                  <a:srgbClr val="FF0000"/>
                </a:solidFill>
              </a:rPr>
              <a:t>.</a:t>
            </a:r>
          </a:p>
          <a:p>
            <a:pPr algn="l" rtl="0"/>
            <a:r>
              <a:rPr lang="en-US" dirty="0" smtClean="0"/>
              <a:t> </a:t>
            </a:r>
            <a:r>
              <a:rPr lang="en-US" dirty="0" err="1" smtClean="0"/>
              <a:t>Transvaginal</a:t>
            </a:r>
            <a:r>
              <a:rPr lang="en-US" dirty="0" smtClean="0"/>
              <a:t> ultrasound examination most accurately can visualize the cervix and can also be employed to detect or rule out placenta </a:t>
            </a:r>
            <a:r>
              <a:rPr lang="en-US" dirty="0" err="1" smtClean="0"/>
              <a:t>previa</a:t>
            </a:r>
            <a:r>
              <a:rPr lang="en-US" dirty="0" smtClean="0"/>
              <a:t> as well as an </a:t>
            </a:r>
            <a:r>
              <a:rPr lang="en-US" dirty="0" smtClean="0">
                <a:solidFill>
                  <a:srgbClr val="FF0000"/>
                </a:solidFill>
              </a:rPr>
              <a:t>abnormally shortened cervix (defined as less than 25 mm),</a:t>
            </a:r>
            <a:r>
              <a:rPr lang="en-US" dirty="0" smtClean="0"/>
              <a:t> which has been</a:t>
            </a:r>
          </a:p>
          <a:p>
            <a:pPr algn="l" rtl="0"/>
            <a:r>
              <a:rPr lang="en-US" dirty="0" smtClean="0"/>
              <a:t>correlated with an increased risk of preterm delivery when measured at </a:t>
            </a:r>
            <a:r>
              <a:rPr lang="en-US" dirty="0" smtClean="0">
                <a:solidFill>
                  <a:srgbClr val="FF0000"/>
                </a:solidFill>
              </a:rPr>
              <a:t>less than 28 weeks of gestation</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3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SCREENING TESTS</a:t>
            </a:r>
            <a:endParaRPr lang="fa-IR" dirty="0"/>
          </a:p>
        </p:txBody>
      </p:sp>
      <p:sp>
        <p:nvSpPr>
          <p:cNvPr id="3" name="Content Placeholder 2"/>
          <p:cNvSpPr>
            <a:spLocks noGrp="1"/>
          </p:cNvSpPr>
          <p:nvPr>
            <p:ph idx="1"/>
          </p:nvPr>
        </p:nvSpPr>
        <p:spPr>
          <a:xfrm>
            <a:off x="457200" y="1371600"/>
            <a:ext cx="8229600" cy="4953000"/>
          </a:xfrm>
        </p:spPr>
        <p:txBody>
          <a:bodyPr>
            <a:normAutofit fontScale="92500" lnSpcReduction="20000"/>
          </a:bodyPr>
          <a:lstStyle/>
          <a:p>
            <a:pPr algn="l" rtl="0"/>
            <a:r>
              <a:rPr lang="en-US" dirty="0" smtClean="0"/>
              <a:t>In addition to the routine laboratory tests performed at the initial </a:t>
            </a:r>
            <a:r>
              <a:rPr lang="en-US" dirty="0" err="1" smtClean="0"/>
              <a:t>antepartum</a:t>
            </a:r>
            <a:r>
              <a:rPr lang="en-US" dirty="0" smtClean="0"/>
              <a:t> visit, additional tests are performed at specific intervals throughout the pregnancy to screen for birth defects and other conditions.</a:t>
            </a:r>
          </a:p>
          <a:p>
            <a:pPr algn="l" rtl="0"/>
            <a:r>
              <a:rPr lang="en-US" dirty="0" smtClean="0"/>
              <a:t>The specific tests and intervals for each are indicated on the </a:t>
            </a:r>
            <a:r>
              <a:rPr lang="en-US" dirty="0" err="1" smtClean="0"/>
              <a:t>Antepartum</a:t>
            </a:r>
            <a:endParaRPr lang="en-US" dirty="0" smtClean="0"/>
          </a:p>
          <a:p>
            <a:pPr algn="l" rtl="0"/>
            <a:r>
              <a:rPr lang="en-US" dirty="0" smtClean="0"/>
              <a:t> Additional laboratory testing, such as testing for</a:t>
            </a:r>
          </a:p>
          <a:p>
            <a:pPr algn="l" rtl="0"/>
            <a:r>
              <a:rPr lang="en-US" dirty="0" smtClean="0"/>
              <a:t>STDs or tuberculosis, is recommended or offered on the basis of the patient’s history, physical examination, parental desire, or in response to public health guidelines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1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 fetal </a:t>
            </a:r>
            <a:r>
              <a:rPr lang="en-US" dirty="0" err="1" smtClean="0"/>
              <a:t>aneuploidy</a:t>
            </a:r>
            <a:endParaRPr lang="fa-IR" dirty="0"/>
          </a:p>
        </p:txBody>
      </p:sp>
      <p:sp>
        <p:nvSpPr>
          <p:cNvPr id="3" name="Content Placeholder 2"/>
          <p:cNvSpPr>
            <a:spLocks noGrp="1"/>
          </p:cNvSpPr>
          <p:nvPr>
            <p:ph idx="1"/>
          </p:nvPr>
        </p:nvSpPr>
        <p:spPr/>
        <p:txBody>
          <a:bodyPr/>
          <a:lstStyle/>
          <a:p>
            <a:pPr algn="l" rtl="0"/>
            <a:r>
              <a:rPr lang="en-US" dirty="0" smtClean="0"/>
              <a:t>There are several options for screening for fetal </a:t>
            </a:r>
            <a:r>
              <a:rPr lang="en-US" dirty="0" err="1" smtClean="0"/>
              <a:t>aneuploidy</a:t>
            </a:r>
            <a:r>
              <a:rPr lang="en-US" dirty="0" smtClean="0"/>
              <a:t> (abnormal  number of chromosomes) such as </a:t>
            </a:r>
            <a:r>
              <a:rPr lang="en-US" dirty="0" err="1" smtClean="0"/>
              <a:t>trisomies</a:t>
            </a:r>
            <a:r>
              <a:rPr lang="en-US" dirty="0" smtClean="0"/>
              <a:t> 18 and 21 . Options for </a:t>
            </a:r>
            <a:r>
              <a:rPr lang="en-US" dirty="0" err="1" smtClean="0"/>
              <a:t>aneuploidy</a:t>
            </a:r>
            <a:r>
              <a:rPr lang="en-US" dirty="0" smtClean="0"/>
              <a:t> screening include the following:</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First-trimester screening</a:t>
            </a:r>
            <a:endParaRPr lang="fa-IR"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pPr algn="l" rtl="0"/>
            <a:r>
              <a:rPr lang="en-US" dirty="0" smtClean="0">
                <a:solidFill>
                  <a:srgbClr val="FF0000"/>
                </a:solidFill>
              </a:rPr>
              <a:t>(10 to 13 weeks’ gestation</a:t>
            </a:r>
            <a:r>
              <a:rPr lang="en-US" dirty="0" smtClean="0"/>
              <a:t>), which includes</a:t>
            </a:r>
          </a:p>
          <a:p>
            <a:pPr algn="l" rtl="0"/>
            <a:r>
              <a:rPr lang="en-US" dirty="0" smtClean="0"/>
              <a:t>serum screening for pregnancy-associated plasma </a:t>
            </a:r>
            <a:r>
              <a:rPr lang="en-US" dirty="0" smtClean="0">
                <a:solidFill>
                  <a:srgbClr val="FF0000"/>
                </a:solidFill>
              </a:rPr>
              <a:t>protein A (PAPP-A</a:t>
            </a:r>
            <a:r>
              <a:rPr lang="en-US" dirty="0" smtClean="0"/>
              <a:t>)</a:t>
            </a:r>
          </a:p>
          <a:p>
            <a:pPr algn="l" rtl="0"/>
            <a:r>
              <a:rPr lang="en-US" dirty="0" smtClean="0"/>
              <a:t>and </a:t>
            </a:r>
            <a:r>
              <a:rPr lang="en-US" dirty="0" smtClean="0">
                <a:solidFill>
                  <a:srgbClr val="FF0000"/>
                </a:solidFill>
              </a:rPr>
              <a:t>β-</a:t>
            </a:r>
            <a:r>
              <a:rPr lang="en-US" dirty="0" err="1" smtClean="0">
                <a:solidFill>
                  <a:srgbClr val="FF0000"/>
                </a:solidFill>
              </a:rPr>
              <a:t>hCG</a:t>
            </a:r>
            <a:r>
              <a:rPr lang="en-US" dirty="0" smtClean="0">
                <a:solidFill>
                  <a:srgbClr val="FF0000"/>
                </a:solidFill>
              </a:rPr>
              <a:t> and an ultrasound assessment of </a:t>
            </a:r>
            <a:r>
              <a:rPr lang="en-US" dirty="0" err="1" smtClean="0">
                <a:solidFill>
                  <a:srgbClr val="FF0000"/>
                </a:solidFill>
              </a:rPr>
              <a:t>nuchal</a:t>
            </a:r>
            <a:r>
              <a:rPr lang="en-US" dirty="0" smtClean="0">
                <a:solidFill>
                  <a:srgbClr val="FF0000"/>
                </a:solidFill>
              </a:rPr>
              <a:t> transparency,</a:t>
            </a:r>
            <a:r>
              <a:rPr lang="en-US" dirty="0" smtClean="0"/>
              <a:t> and in</a:t>
            </a:r>
          </a:p>
          <a:p>
            <a:pPr algn="l" rtl="0"/>
            <a:r>
              <a:rPr lang="en-US" dirty="0" smtClean="0"/>
              <a:t>some cases the presence or absence of </a:t>
            </a:r>
            <a:r>
              <a:rPr lang="en-US" dirty="0" smtClean="0">
                <a:solidFill>
                  <a:srgbClr val="FF0000"/>
                </a:solidFill>
              </a:rPr>
              <a:t>the fetal nasal bone.</a:t>
            </a:r>
          </a:p>
          <a:p>
            <a:pPr algn="l" rtl="0"/>
            <a:r>
              <a:rPr lang="en-US" dirty="0" smtClean="0"/>
              <a:t>• </a:t>
            </a:r>
            <a:r>
              <a:rPr lang="en-US" b="1" dirty="0" smtClean="0">
                <a:solidFill>
                  <a:srgbClr val="FF0000"/>
                </a:solidFill>
              </a:rPr>
              <a:t>Cell free fetal DNA which includes evaluation of short segments of </a:t>
            </a:r>
            <a:r>
              <a:rPr lang="en-US" dirty="0" smtClean="0"/>
              <a:t>fetal DNA found in the maternal blood used to screen for a variety of fetal conditions.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Second-trimester screening</a:t>
            </a:r>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solidFill>
                  <a:srgbClr val="FF0000"/>
                </a:solidFill>
              </a:rPr>
              <a:t>(15 0/7-22 6/7 weeks’ gestation</a:t>
            </a:r>
            <a:r>
              <a:rPr lang="en-US" dirty="0" smtClean="0"/>
              <a:t>)</a:t>
            </a:r>
          </a:p>
          <a:p>
            <a:pPr algn="l" rtl="0"/>
            <a:r>
              <a:rPr lang="en-US" dirty="0" smtClean="0"/>
              <a:t>consisting of </a:t>
            </a:r>
            <a:r>
              <a:rPr lang="en-US" b="1" dirty="0" smtClean="0">
                <a:solidFill>
                  <a:srgbClr val="FF0000"/>
                </a:solidFill>
              </a:rPr>
              <a:t>triple</a:t>
            </a:r>
            <a:r>
              <a:rPr lang="en-US" b="1" dirty="0" smtClean="0"/>
              <a:t> (maternal serum α-fetal protein [MSAFP], </a:t>
            </a:r>
            <a:r>
              <a:rPr lang="en-US" b="1" dirty="0" err="1" smtClean="0"/>
              <a:t>estriol</a:t>
            </a:r>
            <a:r>
              <a:rPr lang="en-US" b="1" dirty="0" smtClean="0"/>
              <a:t>,</a:t>
            </a:r>
          </a:p>
          <a:p>
            <a:pPr algn="l" rtl="0"/>
            <a:r>
              <a:rPr lang="en-US" dirty="0" smtClean="0"/>
              <a:t>and </a:t>
            </a:r>
            <a:r>
              <a:rPr lang="en-US" dirty="0" err="1" smtClean="0"/>
              <a:t>hCG</a:t>
            </a:r>
            <a:r>
              <a:rPr lang="en-US" dirty="0" smtClean="0"/>
              <a:t>) or</a:t>
            </a:r>
          </a:p>
          <a:p>
            <a:pPr algn="l" rtl="0"/>
            <a:r>
              <a:rPr lang="en-US" dirty="0" smtClean="0"/>
              <a:t> </a:t>
            </a:r>
            <a:r>
              <a:rPr lang="en-US" b="1" dirty="0" smtClean="0">
                <a:solidFill>
                  <a:srgbClr val="FF0000"/>
                </a:solidFill>
              </a:rPr>
              <a:t>quadruple (“quad”) </a:t>
            </a:r>
            <a:r>
              <a:rPr lang="en-US" b="1" dirty="0" smtClean="0"/>
              <a:t>(MSAFP, </a:t>
            </a:r>
            <a:r>
              <a:rPr lang="en-US" b="1" dirty="0" err="1" smtClean="0"/>
              <a:t>hCG</a:t>
            </a:r>
            <a:r>
              <a:rPr lang="en-US" b="1" dirty="0" smtClean="0"/>
              <a:t>, </a:t>
            </a:r>
            <a:r>
              <a:rPr lang="en-US" b="1" dirty="0" err="1" smtClean="0"/>
              <a:t>unconjugated</a:t>
            </a:r>
            <a:r>
              <a:rPr lang="en-US" b="1" dirty="0" smtClean="0"/>
              <a:t> </a:t>
            </a:r>
            <a:r>
              <a:rPr lang="en-US" b="1" dirty="0" err="1" smtClean="0"/>
              <a:t>estriol</a:t>
            </a:r>
            <a:r>
              <a:rPr lang="en-US" b="1" dirty="0" smtClean="0"/>
              <a:t>, </a:t>
            </a:r>
            <a:r>
              <a:rPr lang="en-US" dirty="0" smtClean="0"/>
              <a:t>and </a:t>
            </a:r>
            <a:r>
              <a:rPr lang="en-US" dirty="0" err="1" smtClean="0"/>
              <a:t>dimeric</a:t>
            </a:r>
            <a:r>
              <a:rPr lang="en-US" dirty="0" smtClean="0"/>
              <a:t> </a:t>
            </a:r>
            <a:r>
              <a:rPr lang="en-US" dirty="0" err="1" smtClean="0"/>
              <a:t>inhibin</a:t>
            </a:r>
            <a:r>
              <a:rPr lang="en-US" dirty="0" smtClean="0"/>
              <a:t> A) </a:t>
            </a:r>
            <a:r>
              <a:rPr lang="en-US" b="1" dirty="0" smtClean="0"/>
              <a:t>screening tests. </a:t>
            </a:r>
          </a:p>
          <a:p>
            <a:pPr algn="l" rtl="0"/>
            <a:r>
              <a:rPr lang="en-US" b="1" dirty="0" smtClean="0"/>
              <a:t>The quad screen has a higher </a:t>
            </a:r>
            <a:r>
              <a:rPr lang="en-US" dirty="0" smtClean="0"/>
              <a:t>sensitivity for the detection of Down syndrome</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Providing patient education that addresses all aspects of pregnancy and the postpartum period</a:t>
            </a:r>
          </a:p>
          <a:p>
            <a:pPr algn="l" rtl="0"/>
            <a:r>
              <a:rPr lang="en-US" dirty="0" smtClean="0"/>
              <a:t>• Preparing the patient and her family for her management during labor, delivery, and the postpartum period</a:t>
            </a:r>
          </a:p>
          <a:p>
            <a:pPr algn="l" rtl="0"/>
            <a:r>
              <a:rPr lang="en-US" dirty="0" smtClean="0"/>
              <a:t>• Detecting medical and psychosocial complications and instituting indicated interventions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Combined first- and second-trimester screening</a:t>
            </a:r>
            <a:endParaRPr lang="fa-IR" dirty="0"/>
          </a:p>
        </p:txBody>
      </p:sp>
      <p:sp>
        <p:nvSpPr>
          <p:cNvPr id="3" name="Content Placeholder 2"/>
          <p:cNvSpPr>
            <a:spLocks noGrp="1"/>
          </p:cNvSpPr>
          <p:nvPr>
            <p:ph idx="1"/>
          </p:nvPr>
        </p:nvSpPr>
        <p:spPr/>
        <p:txBody>
          <a:bodyPr/>
          <a:lstStyle/>
          <a:p>
            <a:pPr algn="l" rtl="0"/>
            <a:r>
              <a:rPr lang="en-US" dirty="0" smtClean="0"/>
              <a:t>includes all of the first-trimester screening tests listed in addition to a PAPP-A test</a:t>
            </a:r>
          </a:p>
          <a:p>
            <a:pPr algn="l" rtl="0"/>
            <a:r>
              <a:rPr lang="en-US" dirty="0" smtClean="0"/>
              <a:t>and a quad screen, with or without an ultrasound examination for NTDs,  in the second trimester.</a:t>
            </a:r>
          </a:p>
          <a:p>
            <a:pPr algn="l" rtl="0"/>
            <a:r>
              <a:rPr lang="en-US" dirty="0" smtClean="0"/>
              <a:t> </a:t>
            </a:r>
            <a:r>
              <a:rPr lang="en-US" dirty="0" err="1" smtClean="0"/>
              <a:t>Ultrasonographic</a:t>
            </a:r>
            <a:r>
              <a:rPr lang="en-US" dirty="0" smtClean="0"/>
              <a:t> screening and cell-free</a:t>
            </a:r>
          </a:p>
          <a:p>
            <a:pPr algn="l" rtl="0"/>
            <a:r>
              <a:rPr lang="en-US" dirty="0" smtClean="0"/>
              <a:t>DNA screening may also be included</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Autofit/>
          </a:bodyPr>
          <a:lstStyle/>
          <a:p>
            <a:pPr algn="l" rtl="0"/>
            <a:r>
              <a:rPr lang="en-US" sz="4000" b="1" dirty="0" smtClean="0"/>
              <a:t>Second trimester ultrasound which includes identification of existing</a:t>
            </a:r>
          </a:p>
          <a:p>
            <a:pPr algn="l" rtl="0"/>
            <a:r>
              <a:rPr lang="en-US" sz="4000" dirty="0" smtClean="0">
                <a:solidFill>
                  <a:srgbClr val="FF0000"/>
                </a:solidFill>
              </a:rPr>
              <a:t>major structural abnormalities and minor </a:t>
            </a:r>
            <a:r>
              <a:rPr lang="en-US" sz="4000" dirty="0" err="1" smtClean="0">
                <a:solidFill>
                  <a:srgbClr val="FF0000"/>
                </a:solidFill>
              </a:rPr>
              <a:t>sonographic</a:t>
            </a:r>
            <a:r>
              <a:rPr lang="en-US" sz="4000" dirty="0" smtClean="0">
                <a:solidFill>
                  <a:srgbClr val="FF0000"/>
                </a:solidFill>
              </a:rPr>
              <a:t> soft markers of </a:t>
            </a:r>
            <a:r>
              <a:rPr lang="en-US" sz="4000" dirty="0" err="1" smtClean="0"/>
              <a:t>aneuploidy</a:t>
            </a:r>
            <a:r>
              <a:rPr lang="en-US" sz="4000" dirty="0" smtClean="0"/>
              <a:t>, along with baseline biometry</a:t>
            </a:r>
            <a:endParaRPr lang="fa-IR" sz="4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Third-trimester screening</a:t>
            </a:r>
            <a:endParaRPr lang="fa-IR" dirty="0"/>
          </a:p>
        </p:txBody>
      </p:sp>
      <p:sp>
        <p:nvSpPr>
          <p:cNvPr id="3" name="Content Placeholder 2"/>
          <p:cNvSpPr>
            <a:spLocks noGrp="1"/>
          </p:cNvSpPr>
          <p:nvPr>
            <p:ph idx="1"/>
          </p:nvPr>
        </p:nvSpPr>
        <p:spPr/>
        <p:txBody>
          <a:bodyPr>
            <a:normAutofit fontScale="70000" lnSpcReduction="20000"/>
          </a:bodyPr>
          <a:lstStyle/>
          <a:p>
            <a:pPr algn="l" rtl="0"/>
            <a:r>
              <a:rPr lang="en-US" dirty="0" smtClean="0"/>
              <a:t>Screening for </a:t>
            </a:r>
            <a:r>
              <a:rPr lang="en-US" dirty="0" smtClean="0">
                <a:solidFill>
                  <a:srgbClr val="FF0000"/>
                </a:solidFill>
              </a:rPr>
              <a:t>gestational diabetes mellitus</a:t>
            </a:r>
            <a:r>
              <a:rPr lang="en-US" dirty="0" smtClean="0"/>
              <a:t>.</a:t>
            </a:r>
          </a:p>
          <a:p>
            <a:pPr algn="l" rtl="0"/>
            <a:r>
              <a:rPr lang="en-US" dirty="0" smtClean="0"/>
              <a:t> This may include the</a:t>
            </a:r>
          </a:p>
          <a:p>
            <a:pPr algn="l" rtl="0"/>
            <a:r>
              <a:rPr lang="en-US" b="1" dirty="0" smtClean="0">
                <a:solidFill>
                  <a:srgbClr val="FF0000"/>
                </a:solidFill>
              </a:rPr>
              <a:t>glucose challenge test, a screening test performed for gestational</a:t>
            </a:r>
          </a:p>
          <a:p>
            <a:pPr algn="l" rtl="0"/>
            <a:r>
              <a:rPr lang="en-US" dirty="0" smtClean="0">
                <a:solidFill>
                  <a:srgbClr val="FF0000"/>
                </a:solidFill>
              </a:rPr>
              <a:t>diabetes between 24 and 28 weeks</a:t>
            </a:r>
            <a:r>
              <a:rPr lang="en-US" dirty="0" smtClean="0"/>
              <a:t>, unless the pregnant patient is obese,</a:t>
            </a:r>
          </a:p>
          <a:p>
            <a:pPr algn="l" rtl="0"/>
            <a:r>
              <a:rPr lang="en-US" dirty="0" smtClean="0"/>
              <a:t>has a known impaired glucose metabolism, diabetes, or previous</a:t>
            </a:r>
          </a:p>
          <a:p>
            <a:pPr algn="l" rtl="0"/>
            <a:r>
              <a:rPr lang="en-US" dirty="0" smtClean="0"/>
              <a:t>medical history of gestational diabetes mellitus. In these cases, the test should be performed at </a:t>
            </a:r>
            <a:r>
              <a:rPr lang="en-US" dirty="0" smtClean="0">
                <a:solidFill>
                  <a:srgbClr val="FF0000"/>
                </a:solidFill>
              </a:rPr>
              <a:t>the first visit</a:t>
            </a:r>
            <a:r>
              <a:rPr lang="en-US" dirty="0" smtClean="0"/>
              <a:t>;</a:t>
            </a:r>
          </a:p>
          <a:p>
            <a:pPr algn="l" rtl="0"/>
            <a:r>
              <a:rPr lang="en-US" dirty="0" smtClean="0"/>
              <a:t> if gestational diabetes mellitus is not diagnosed, blood glucose testing should be repeated at 24 to 28 weeks of gestation.</a:t>
            </a:r>
          </a:p>
          <a:p>
            <a:pPr algn="l" rtl="0"/>
            <a:r>
              <a:rPr lang="en-US" dirty="0" smtClean="0"/>
              <a:t> </a:t>
            </a:r>
            <a:r>
              <a:rPr lang="en-US" dirty="0" smtClean="0">
                <a:solidFill>
                  <a:srgbClr val="FF0000"/>
                </a:solidFill>
              </a:rPr>
              <a:t>If the test result is abnormal, an oral </a:t>
            </a:r>
            <a:r>
              <a:rPr lang="en-US" b="1" dirty="0" smtClean="0">
                <a:solidFill>
                  <a:srgbClr val="FF0000"/>
                </a:solidFill>
              </a:rPr>
              <a:t>glucose</a:t>
            </a:r>
          </a:p>
          <a:p>
            <a:pPr algn="l" rtl="0"/>
            <a:r>
              <a:rPr lang="en-US" b="1" dirty="0" smtClean="0">
                <a:solidFill>
                  <a:srgbClr val="FF0000"/>
                </a:solidFill>
              </a:rPr>
              <a:t>tolerance test is performed to confirm diabetes.</a:t>
            </a:r>
            <a:endParaRPr lang="fa-IR" dirty="0">
              <a:solidFill>
                <a:srgbClr val="FF0000"/>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2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20000"/>
          </a:bodyPr>
          <a:lstStyle/>
          <a:p>
            <a:pPr algn="l" rtl="0"/>
            <a:r>
              <a:rPr lang="en-US" dirty="0" smtClean="0"/>
              <a:t>In addition, the measurement of </a:t>
            </a:r>
            <a:r>
              <a:rPr lang="en-US" dirty="0" smtClean="0">
                <a:solidFill>
                  <a:srgbClr val="FF0000"/>
                </a:solidFill>
              </a:rPr>
              <a:t>hemoglobin and </a:t>
            </a:r>
            <a:r>
              <a:rPr lang="en-US" dirty="0" err="1" smtClean="0">
                <a:solidFill>
                  <a:srgbClr val="FF0000"/>
                </a:solidFill>
              </a:rPr>
              <a:t>hematocrit</a:t>
            </a:r>
            <a:r>
              <a:rPr lang="en-US" dirty="0" smtClean="0">
                <a:solidFill>
                  <a:srgbClr val="FF0000"/>
                </a:solidFill>
              </a:rPr>
              <a:t> levels i</a:t>
            </a:r>
            <a:r>
              <a:rPr lang="en-US" dirty="0" smtClean="0"/>
              <a:t>s repeated in the third trimester.</a:t>
            </a:r>
          </a:p>
          <a:p>
            <a:pPr algn="l" rtl="0"/>
            <a:r>
              <a:rPr lang="en-US" dirty="0" smtClean="0"/>
              <a:t> Repeat screening in the third trimester for </a:t>
            </a:r>
            <a:r>
              <a:rPr lang="en-US" dirty="0" smtClean="0">
                <a:solidFill>
                  <a:srgbClr val="FF0000"/>
                </a:solidFill>
              </a:rPr>
              <a:t>antibodies in Rh-negative </a:t>
            </a:r>
            <a:r>
              <a:rPr lang="en-US" dirty="0" smtClean="0"/>
              <a:t>patients.</a:t>
            </a:r>
          </a:p>
          <a:p>
            <a:pPr algn="l" rtl="0"/>
            <a:r>
              <a:rPr lang="en-US" dirty="0" smtClean="0"/>
              <a:t>• Repeat screening for </a:t>
            </a:r>
            <a:r>
              <a:rPr lang="en-US" sz="3500" dirty="0" smtClean="0">
                <a:solidFill>
                  <a:srgbClr val="FF0000"/>
                </a:solidFill>
              </a:rPr>
              <a:t>HIV and other STIs </a:t>
            </a:r>
            <a:r>
              <a:rPr lang="en-US" dirty="0" smtClean="0"/>
              <a:t>in all patients is commonly recommended based on risk factors, and even required in some regions.</a:t>
            </a:r>
          </a:p>
          <a:p>
            <a:pPr algn="l" rtl="0"/>
            <a:r>
              <a:rPr lang="en-US" dirty="0" smtClean="0"/>
              <a:t>• Universal screening for </a:t>
            </a:r>
            <a:r>
              <a:rPr lang="en-US" sz="3500" b="1" dirty="0" smtClean="0">
                <a:solidFill>
                  <a:srgbClr val="FF0000"/>
                </a:solidFill>
              </a:rPr>
              <a:t>group B streptococcus is performed at 35 to </a:t>
            </a:r>
            <a:r>
              <a:rPr lang="en-US" sz="3500" dirty="0" smtClean="0">
                <a:solidFill>
                  <a:srgbClr val="FF0000"/>
                </a:solidFill>
              </a:rPr>
              <a:t>37 </a:t>
            </a:r>
            <a:r>
              <a:rPr lang="en-US" dirty="0" smtClean="0"/>
              <a:t>weeks of gestation, and treatment is based on culture results.</a:t>
            </a:r>
            <a:endParaRPr lang="fa-IR"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050" name="Picture 2"/>
          <p:cNvPicPr>
            <a:picLocks noChangeAspect="1" noChangeArrowheads="1"/>
          </p:cNvPicPr>
          <p:nvPr/>
        </p:nvPicPr>
        <p:blipFill>
          <a:blip r:embed="rId3" cstate="print"/>
          <a:srcRect/>
          <a:stretch>
            <a:fillRect/>
          </a:stretch>
        </p:blipFill>
        <p:spPr bwMode="auto">
          <a:xfrm>
            <a:off x="1676400" y="1714500"/>
            <a:ext cx="5791200" cy="4305300"/>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prenatal/</a:t>
            </a:r>
            <a:r>
              <a:rPr lang="en-US" dirty="0" err="1" smtClean="0"/>
              <a:t>antepartum</a:t>
            </a:r>
            <a:r>
              <a:rPr lang="en-US" dirty="0" smtClean="0"/>
              <a:t> care</a:t>
            </a:r>
            <a:endParaRPr lang="fa-IR" dirty="0"/>
          </a:p>
        </p:txBody>
      </p:sp>
      <p:sp>
        <p:nvSpPr>
          <p:cNvPr id="3" name="Content Placeholder 2"/>
          <p:cNvSpPr>
            <a:spLocks noGrp="1"/>
          </p:cNvSpPr>
          <p:nvPr>
            <p:ph idx="1"/>
          </p:nvPr>
        </p:nvSpPr>
        <p:spPr/>
        <p:txBody>
          <a:bodyPr>
            <a:normAutofit/>
          </a:bodyPr>
          <a:lstStyle/>
          <a:p>
            <a:pPr algn="l" rtl="0"/>
            <a:r>
              <a:rPr lang="en-US" sz="4000" dirty="0" smtClean="0"/>
              <a:t>An important aspect of prenatal/</a:t>
            </a:r>
            <a:r>
              <a:rPr lang="en-US" sz="4000" dirty="0" err="1" smtClean="0"/>
              <a:t>antepartum</a:t>
            </a:r>
            <a:r>
              <a:rPr lang="en-US" sz="4000" dirty="0" smtClean="0"/>
              <a:t> care is to educate the mother and her family about the value of screening for and managing the unexpected complications that may develop</a:t>
            </a:r>
          </a:p>
          <a:p>
            <a:pPr algn="l" rtl="0"/>
            <a:endParaRPr lang="fa-IR" sz="4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Specific conditions to which poor maternal and neonatal outcomes are often attributed </a:t>
            </a:r>
            <a:r>
              <a:rPr lang="en-US" sz="4300" dirty="0" smtClean="0"/>
              <a:t>include preterm labor and preterm delivery, preterm infection, intrauterine growth</a:t>
            </a:r>
          </a:p>
          <a:p>
            <a:pPr algn="l" rtl="0"/>
            <a:r>
              <a:rPr lang="en-US" sz="4300" dirty="0" smtClean="0"/>
              <a:t>restriction (IUGR), hypertension and preeclampsia, diabetes mellitus, birth defects, multiple gestation, and abnormal </a:t>
            </a:r>
            <a:r>
              <a:rPr lang="en-US" sz="4300" dirty="0" err="1" smtClean="0"/>
              <a:t>placentation</a:t>
            </a:r>
            <a:r>
              <a:rPr lang="en-US" sz="4300" dirty="0" smtClean="0"/>
              <a:t>.</a:t>
            </a:r>
            <a:endParaRPr lang="fa-IR" sz="43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3860</Words>
  <Application>Microsoft Office PowerPoint</Application>
  <PresentationFormat>On-screen Show (4:3)</PresentationFormat>
  <Paragraphs>243</Paragraphs>
  <Slides>74</Slides>
  <Notes>1</Notes>
  <HiddenSlides>0</HiddenSlides>
  <MMClips>77</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ANTEPARTUM CARE</vt:lpstr>
      <vt:lpstr>Slide 3</vt:lpstr>
      <vt:lpstr>Slide 4</vt:lpstr>
      <vt:lpstr>Slide 5</vt:lpstr>
      <vt:lpstr>Complete antepartum care</vt:lpstr>
      <vt:lpstr>Slide 7</vt:lpstr>
      <vt:lpstr>prenatal/antepartum care</vt:lpstr>
      <vt:lpstr>Slide 9</vt:lpstr>
      <vt:lpstr>DIAGNOSIS OF PREGNANCY</vt:lpstr>
      <vt:lpstr>Slide 11</vt:lpstr>
      <vt:lpstr>Slide 12</vt:lpstr>
      <vt:lpstr>Slide 13</vt:lpstr>
      <vt:lpstr>Slide 14</vt:lpstr>
      <vt:lpstr>A pregnancy test</vt:lpstr>
      <vt:lpstr>Slide 16</vt:lpstr>
      <vt:lpstr>Slide 17</vt:lpstr>
      <vt:lpstr>Slide 18</vt:lpstr>
      <vt:lpstr>Slide 19</vt:lpstr>
      <vt:lpstr>Slide 20</vt:lpstr>
      <vt:lpstr>Slide 21</vt:lpstr>
      <vt:lpstr>Slide 22</vt:lpstr>
      <vt:lpstr>THE INITIAL PRENATAL VISIT</vt:lpstr>
      <vt:lpstr>Slide 24</vt:lpstr>
      <vt:lpstr>Slide 25</vt:lpstr>
      <vt:lpstr>Slide 26</vt:lpstr>
      <vt:lpstr>Slide 27</vt:lpstr>
      <vt:lpstr>Slide 28</vt:lpstr>
      <vt:lpstr>Risk Assessment</vt:lpstr>
      <vt:lpstr>Slide 30</vt:lpstr>
      <vt:lpstr>Gestational age</vt:lpstr>
      <vt:lpstr>Naegele rule</vt:lpstr>
      <vt:lpstr>Slide 33</vt:lpstr>
      <vt:lpstr>Slide 34</vt:lpstr>
      <vt:lpstr>Slide 35</vt:lpstr>
      <vt:lpstr>Slide 36</vt:lpstr>
      <vt:lpstr>Slide 37</vt:lpstr>
      <vt:lpstr>Slide 38</vt:lpstr>
      <vt:lpstr>ANTENATAL VISITS</vt:lpstr>
      <vt:lpstr>Slide 40</vt:lpstr>
      <vt:lpstr>Slide 41</vt:lpstr>
      <vt:lpstr>Slide 42</vt:lpstr>
      <vt:lpstr>Blood Pressure and Urinalysis</vt:lpstr>
      <vt:lpstr>Weight</vt:lpstr>
      <vt:lpstr>Slide 45</vt:lpstr>
      <vt:lpstr>Slide 46</vt:lpstr>
      <vt:lpstr>Physical Findings</vt:lpstr>
      <vt:lpstr>Fundal Height Measurement</vt:lpstr>
      <vt:lpstr>Slide 49</vt:lpstr>
      <vt:lpstr>Slide 50</vt:lpstr>
      <vt:lpstr>Slide 51</vt:lpstr>
      <vt:lpstr>Fetal Heart Rate</vt:lpstr>
      <vt:lpstr>Slide 53</vt:lpstr>
      <vt:lpstr>Uterine Palpation</vt:lpstr>
      <vt:lpstr>Slide 55</vt:lpstr>
      <vt:lpstr>Fetal Presentation</vt:lpstr>
      <vt:lpstr>Slide 57</vt:lpstr>
      <vt:lpstr>Slide 58</vt:lpstr>
      <vt:lpstr>ULTRASOUND</vt:lpstr>
      <vt:lpstr>Slide 60</vt:lpstr>
      <vt:lpstr>Slide 61</vt:lpstr>
      <vt:lpstr>Slide 62</vt:lpstr>
      <vt:lpstr>Slide 63</vt:lpstr>
      <vt:lpstr>Slide 64</vt:lpstr>
      <vt:lpstr>Slide 65</vt:lpstr>
      <vt:lpstr>SCREENING TESTS</vt:lpstr>
      <vt:lpstr>screening for fetal aneuploidy</vt:lpstr>
      <vt:lpstr>First-trimester screening</vt:lpstr>
      <vt:lpstr>Second-trimester screening</vt:lpstr>
      <vt:lpstr>Combined first- and second-trimester screening</vt:lpstr>
      <vt:lpstr>Slide 71</vt:lpstr>
      <vt:lpstr>Third-trimester screening</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sony</dc:creator>
  <cp:lastModifiedBy>sony</cp:lastModifiedBy>
  <cp:revision>99</cp:revision>
  <dcterms:created xsi:type="dcterms:W3CDTF">2020-05-07T06:02:59Z</dcterms:created>
  <dcterms:modified xsi:type="dcterms:W3CDTF">2020-05-15T02:52:14Z</dcterms:modified>
</cp:coreProperties>
</file>